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91" autoAdjust="0"/>
    <p:restoredTop sz="94660"/>
  </p:normalViewPr>
  <p:slideViewPr>
    <p:cSldViewPr snapToGrid="0">
      <p:cViewPr varScale="1">
        <p:scale>
          <a:sx n="68" d="100"/>
          <a:sy n="68" d="100"/>
        </p:scale>
        <p:origin x="9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6/9/2024</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11881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6/9/2024</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1080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6/9/2024</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9321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6/9/2024</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58380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6/9/2024</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79160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6/9/2024</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30314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6/9/2024</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75551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6/9/2024</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15395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6/9/2024</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33821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6/9/2024</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6684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6/9/2024</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0837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6/9/2024</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552413"/>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4" name="Picture 3" descr="An open road heading to the mountains">
            <a:extLst>
              <a:ext uri="{FF2B5EF4-FFF2-40B4-BE49-F238E27FC236}">
                <a16:creationId xmlns:a16="http://schemas.microsoft.com/office/drawing/2014/main" id="{FB11E30B-48D2-0835-7191-735E63ACBFAC}"/>
              </a:ext>
            </a:extLst>
          </p:cNvPr>
          <p:cNvPicPr>
            <a:picLocks noChangeAspect="1"/>
          </p:cNvPicPr>
          <p:nvPr/>
        </p:nvPicPr>
        <p:blipFill rotWithShape="1">
          <a:blip r:embed="rId2"/>
          <a:srcRect t="20775"/>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1"/>
            <a:ext cx="12191999" cy="137160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F2405148-6546-D29B-6FE1-1FD80FD13119}"/>
              </a:ext>
            </a:extLst>
          </p:cNvPr>
          <p:cNvSpPr>
            <a:spLocks noGrp="1"/>
          </p:cNvSpPr>
          <p:nvPr>
            <p:ph type="ctrTitle"/>
          </p:nvPr>
        </p:nvSpPr>
        <p:spPr>
          <a:xfrm>
            <a:off x="320040" y="5715007"/>
            <a:ext cx="7983070" cy="958655"/>
          </a:xfrm>
          <a:ln>
            <a:noFill/>
          </a:ln>
        </p:spPr>
        <p:txBody>
          <a:bodyPr anchor="ctr">
            <a:normAutofit/>
          </a:bodyPr>
          <a:lstStyle/>
          <a:p>
            <a:r>
              <a:rPr lang="en-US" sz="3600" dirty="0">
                <a:solidFill>
                  <a:srgbClr val="FF6600"/>
                </a:solidFill>
                <a:latin typeface="Jumble" panose="020F0502020204030204" pitchFamily="2" charset="0"/>
              </a:rPr>
              <a:t>A Trip Through the 70’s</a:t>
            </a:r>
          </a:p>
        </p:txBody>
      </p:sp>
      <p:sp>
        <p:nvSpPr>
          <p:cNvPr id="3" name="Subtitle 2">
            <a:extLst>
              <a:ext uri="{FF2B5EF4-FFF2-40B4-BE49-F238E27FC236}">
                <a16:creationId xmlns:a16="http://schemas.microsoft.com/office/drawing/2014/main" id="{09268445-6D7F-CB8A-5824-4BCBD26EA922}"/>
              </a:ext>
            </a:extLst>
          </p:cNvPr>
          <p:cNvSpPr>
            <a:spLocks noGrp="1"/>
          </p:cNvSpPr>
          <p:nvPr>
            <p:ph type="subTitle" idx="1"/>
          </p:nvPr>
        </p:nvSpPr>
        <p:spPr>
          <a:xfrm>
            <a:off x="8303110" y="5715007"/>
            <a:ext cx="3633533" cy="958655"/>
          </a:xfrm>
        </p:spPr>
        <p:txBody>
          <a:bodyPr anchor="ctr">
            <a:normAutofit/>
          </a:bodyPr>
          <a:lstStyle/>
          <a:p>
            <a:pPr algn="r"/>
            <a:r>
              <a:rPr lang="en-US" dirty="0">
                <a:solidFill>
                  <a:srgbClr val="FFFF00"/>
                </a:solidFill>
                <a:latin typeface="Jumble" panose="02000503000000020004" pitchFamily="2" charset="0"/>
              </a:rPr>
              <a:t>A review of Civil Service Law Sections 71 - 75</a:t>
            </a:r>
          </a:p>
        </p:txBody>
      </p:sp>
      <p:sp>
        <p:nvSpPr>
          <p:cNvPr id="5" name="TextBox 4">
            <a:extLst>
              <a:ext uri="{FF2B5EF4-FFF2-40B4-BE49-F238E27FC236}">
                <a16:creationId xmlns:a16="http://schemas.microsoft.com/office/drawing/2014/main" id="{3B1D39A4-D4CA-1900-C6FB-2A254B6F4D58}"/>
              </a:ext>
            </a:extLst>
          </p:cNvPr>
          <p:cNvSpPr txBox="1"/>
          <p:nvPr/>
        </p:nvSpPr>
        <p:spPr>
          <a:xfrm>
            <a:off x="545432" y="802105"/>
            <a:ext cx="2213810" cy="369332"/>
          </a:xfrm>
          <a:prstGeom prst="rect">
            <a:avLst/>
          </a:prstGeom>
          <a:noFill/>
        </p:spPr>
        <p:txBody>
          <a:bodyPr wrap="square" rtlCol="0">
            <a:spAutoFit/>
          </a:bodyPr>
          <a:lstStyle/>
          <a:p>
            <a:r>
              <a:rPr lang="en-US" dirty="0">
                <a:solidFill>
                  <a:schemeClr val="bg1"/>
                </a:solidFill>
                <a:latin typeface="Jumble" panose="02000503000000020004" pitchFamily="2" charset="0"/>
              </a:rPr>
              <a:t>RWGM</a:t>
            </a:r>
          </a:p>
        </p:txBody>
      </p:sp>
    </p:spTree>
    <p:extLst>
      <p:ext uri="{BB962C8B-B14F-4D97-AF65-F5344CB8AC3E}">
        <p14:creationId xmlns:p14="http://schemas.microsoft.com/office/powerpoint/2010/main" val="24445613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1CE0F-C661-EA93-D0DE-96EA060BC107}"/>
              </a:ext>
            </a:extLst>
          </p:cNvPr>
          <p:cNvSpPr>
            <a:spLocks noGrp="1"/>
          </p:cNvSpPr>
          <p:nvPr>
            <p:ph type="title"/>
          </p:nvPr>
        </p:nvSpPr>
        <p:spPr/>
        <p:txBody>
          <a:bodyPr/>
          <a:lstStyle/>
          <a:p>
            <a:r>
              <a:rPr lang="en-US" dirty="0">
                <a:latin typeface="Jumble" panose="02000503000000020004" pitchFamily="2" charset="0"/>
              </a:rPr>
              <a:t>Overview of the Civil Service Laws</a:t>
            </a:r>
          </a:p>
        </p:txBody>
      </p:sp>
      <p:sp>
        <p:nvSpPr>
          <p:cNvPr id="3" name="Content Placeholder 2">
            <a:extLst>
              <a:ext uri="{FF2B5EF4-FFF2-40B4-BE49-F238E27FC236}">
                <a16:creationId xmlns:a16="http://schemas.microsoft.com/office/drawing/2014/main" id="{A2E023FF-EF2D-C73F-EA18-29821CAF674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Introduction</a:t>
            </a:r>
          </a:p>
          <a:p>
            <a:r>
              <a:rPr lang="en-US" dirty="0">
                <a:latin typeface="Times New Roman" panose="02020603050405020304" pitchFamily="18" charset="0"/>
                <a:cs typeface="Times New Roman" panose="02020603050405020304" pitchFamily="18" charset="0"/>
              </a:rPr>
              <a:t>Civil Service Law 71</a:t>
            </a:r>
          </a:p>
          <a:p>
            <a:r>
              <a:rPr lang="en-US" dirty="0">
                <a:latin typeface="Times New Roman" panose="02020603050405020304" pitchFamily="18" charset="0"/>
                <a:cs typeface="Times New Roman" panose="02020603050405020304" pitchFamily="18" charset="0"/>
              </a:rPr>
              <a:t>Civil Service Law 72</a:t>
            </a:r>
          </a:p>
          <a:p>
            <a:r>
              <a:rPr lang="en-US" dirty="0">
                <a:latin typeface="Times New Roman" panose="02020603050405020304" pitchFamily="18" charset="0"/>
                <a:cs typeface="Times New Roman" panose="02020603050405020304" pitchFamily="18" charset="0"/>
              </a:rPr>
              <a:t>Civil Service Law 73</a:t>
            </a:r>
          </a:p>
          <a:p>
            <a:r>
              <a:rPr lang="en-US" dirty="0">
                <a:latin typeface="Times New Roman" panose="02020603050405020304" pitchFamily="18" charset="0"/>
                <a:cs typeface="Times New Roman" panose="02020603050405020304" pitchFamily="18" charset="0"/>
              </a:rPr>
              <a:t>Civil Service Law 75</a:t>
            </a:r>
          </a:p>
          <a:p>
            <a:r>
              <a:rPr lang="en-US" dirty="0">
                <a:latin typeface="Times New Roman" panose="02020603050405020304" pitchFamily="18" charset="0"/>
                <a:cs typeface="Times New Roman" panose="02020603050405020304" pitchFamily="18" charset="0"/>
              </a:rPr>
              <a:t>Employer and Employee Rights</a:t>
            </a:r>
          </a:p>
          <a:p>
            <a:r>
              <a:rPr lang="en-US" dirty="0">
                <a:latin typeface="Times New Roman" panose="02020603050405020304" pitchFamily="18" charset="0"/>
                <a:cs typeface="Times New Roman" panose="02020603050405020304" pitchFamily="18" charset="0"/>
              </a:rPr>
              <a:t>Navigating these Sections</a:t>
            </a:r>
          </a:p>
          <a:p>
            <a:r>
              <a:rPr lang="en-US" dirty="0">
                <a:latin typeface="Times New Roman" panose="02020603050405020304" pitchFamily="18" charset="0"/>
                <a:cs typeface="Times New Roman" panose="02020603050405020304" pitchFamily="18" charset="0"/>
              </a:rPr>
              <a:t>Questions and Answers</a:t>
            </a:r>
          </a:p>
        </p:txBody>
      </p:sp>
    </p:spTree>
    <p:extLst>
      <p:ext uri="{BB962C8B-B14F-4D97-AF65-F5344CB8AC3E}">
        <p14:creationId xmlns:p14="http://schemas.microsoft.com/office/powerpoint/2010/main" val="4261372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32CC1-CD39-DD37-0F7B-4B384F821F63}"/>
              </a:ext>
            </a:extLst>
          </p:cNvPr>
          <p:cNvSpPr>
            <a:spLocks noGrp="1"/>
          </p:cNvSpPr>
          <p:nvPr>
            <p:ph type="title"/>
          </p:nvPr>
        </p:nvSpPr>
        <p:spPr/>
        <p:txBody>
          <a:bodyPr/>
          <a:lstStyle/>
          <a:p>
            <a:r>
              <a:rPr lang="en-US" dirty="0">
                <a:latin typeface="Jumble" panose="02000503000000020004" pitchFamily="2" charset="0"/>
              </a:rPr>
              <a:t>Civil Service Laws 71 and 73</a:t>
            </a:r>
          </a:p>
        </p:txBody>
      </p:sp>
      <p:sp>
        <p:nvSpPr>
          <p:cNvPr id="3" name="Content Placeholder 2">
            <a:extLst>
              <a:ext uri="{FF2B5EF4-FFF2-40B4-BE49-F238E27FC236}">
                <a16:creationId xmlns:a16="http://schemas.microsoft.com/office/drawing/2014/main" id="{BA2CC54B-9A45-A72D-D5F5-62A51964E776}"/>
              </a:ext>
            </a:extLst>
          </p:cNvPr>
          <p:cNvSpPr>
            <a:spLocks noGrp="1"/>
          </p:cNvSpPr>
          <p:nvPr>
            <p:ph idx="1"/>
          </p:nvPr>
        </p:nvSpPr>
        <p:spPr/>
        <p:txBody>
          <a:bodyPr/>
          <a:lstStyle/>
          <a:p>
            <a:r>
              <a:rPr lang="en-US" dirty="0"/>
              <a:t>Civil Service Law (“CSL”) Section 71 and 73 apply to an employee’s absence from work.</a:t>
            </a:r>
          </a:p>
          <a:p>
            <a:pPr lvl="1"/>
            <a:r>
              <a:rPr lang="en-US" dirty="0"/>
              <a:t>These statutes serve as an alternate to disciplinary action under Civil Service Law 75</a:t>
            </a:r>
          </a:p>
          <a:p>
            <a:pPr lvl="1"/>
            <a:r>
              <a:rPr lang="en-US" dirty="0"/>
              <a:t>Civil Service Law 71 applies when there is an absence due to an occupational injury or disease</a:t>
            </a:r>
          </a:p>
          <a:p>
            <a:pPr lvl="1"/>
            <a:r>
              <a:rPr lang="en-US" dirty="0"/>
              <a:t>Civil Service Law 73 applies when there is an absence due to a non-occupational injury or disease</a:t>
            </a:r>
          </a:p>
          <a:p>
            <a:pPr lvl="1"/>
            <a:r>
              <a:rPr lang="en-US" dirty="0"/>
              <a:t>They provide minimum leave of absence periods, your rights applicable to separating the employee, and reinstatement procedures</a:t>
            </a:r>
          </a:p>
        </p:txBody>
      </p:sp>
    </p:spTree>
    <p:extLst>
      <p:ext uri="{BB962C8B-B14F-4D97-AF65-F5344CB8AC3E}">
        <p14:creationId xmlns:p14="http://schemas.microsoft.com/office/powerpoint/2010/main" val="3057162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A043E-2BD7-65CF-583A-C26653193B09}"/>
              </a:ext>
            </a:extLst>
          </p:cNvPr>
          <p:cNvSpPr>
            <a:spLocks noGrp="1"/>
          </p:cNvSpPr>
          <p:nvPr>
            <p:ph type="title"/>
          </p:nvPr>
        </p:nvSpPr>
        <p:spPr/>
        <p:txBody>
          <a:bodyPr/>
          <a:lstStyle/>
          <a:p>
            <a:r>
              <a:rPr lang="en-US" dirty="0">
                <a:latin typeface="Jumble" panose="02000503000000020004" pitchFamily="2" charset="0"/>
              </a:rPr>
              <a:t>Civil service law 72</a:t>
            </a:r>
          </a:p>
        </p:txBody>
      </p:sp>
      <p:sp>
        <p:nvSpPr>
          <p:cNvPr id="3" name="Content Placeholder 2">
            <a:extLst>
              <a:ext uri="{FF2B5EF4-FFF2-40B4-BE49-F238E27FC236}">
                <a16:creationId xmlns:a16="http://schemas.microsoft.com/office/drawing/2014/main" id="{517F68B5-9977-0DDE-4FA2-1DCD575B4914}"/>
              </a:ext>
            </a:extLst>
          </p:cNvPr>
          <p:cNvSpPr>
            <a:spLocks noGrp="1"/>
          </p:cNvSpPr>
          <p:nvPr>
            <p:ph idx="1"/>
          </p:nvPr>
        </p:nvSpPr>
        <p:spPr/>
        <p:txBody>
          <a:bodyPr/>
          <a:lstStyle/>
          <a:p>
            <a:r>
              <a:rPr lang="en-US" dirty="0"/>
              <a:t>Civil Service Law 72 allows a public employer to place an employee on involuntary leave of absence when in the judgment of the public employer, the employee is unable to perform the duties of his or her position by reason of a disability, other than a disability resulting from an occupational injury or disease (Workers’ Compensation Law).</a:t>
            </a:r>
          </a:p>
          <a:p>
            <a:pPr lvl="1"/>
            <a:r>
              <a:rPr lang="en-US" dirty="0"/>
              <a:t>This statute serves as an alternative to disciplinary action.</a:t>
            </a:r>
          </a:p>
          <a:p>
            <a:pPr lvl="1"/>
            <a:r>
              <a:rPr lang="en-US" dirty="0"/>
              <a:t>It applies to non-occupational injury or diseases.</a:t>
            </a:r>
          </a:p>
          <a:p>
            <a:pPr lvl="1"/>
            <a:r>
              <a:rPr lang="en-US" dirty="0"/>
              <a:t>Very detailed procedural timeline.</a:t>
            </a:r>
          </a:p>
          <a:p>
            <a:pPr lvl="1"/>
            <a:r>
              <a:rPr lang="en-US" dirty="0"/>
              <a:t>Contains reinstatement procedures.</a:t>
            </a:r>
          </a:p>
          <a:p>
            <a:pPr lvl="1"/>
            <a:r>
              <a:rPr lang="en-US" dirty="0"/>
              <a:t>Probable cause required when the public employer believes employee’s continued presence on the job is a potential danger or would severely interfere with operations</a:t>
            </a:r>
          </a:p>
        </p:txBody>
      </p:sp>
    </p:spTree>
    <p:extLst>
      <p:ext uri="{BB962C8B-B14F-4D97-AF65-F5344CB8AC3E}">
        <p14:creationId xmlns:p14="http://schemas.microsoft.com/office/powerpoint/2010/main" val="1802590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59A62-3820-1609-8F25-B47207A18972}"/>
              </a:ext>
            </a:extLst>
          </p:cNvPr>
          <p:cNvSpPr>
            <a:spLocks noGrp="1"/>
          </p:cNvSpPr>
          <p:nvPr>
            <p:ph type="title"/>
          </p:nvPr>
        </p:nvSpPr>
        <p:spPr/>
        <p:txBody>
          <a:bodyPr/>
          <a:lstStyle/>
          <a:p>
            <a:r>
              <a:rPr lang="en-US" dirty="0">
                <a:latin typeface="Jumble" panose="02000503000000020004" pitchFamily="2" charset="0"/>
              </a:rPr>
              <a:t>Civil Service Law 75</a:t>
            </a:r>
          </a:p>
        </p:txBody>
      </p:sp>
      <p:sp>
        <p:nvSpPr>
          <p:cNvPr id="3" name="Content Placeholder 2">
            <a:extLst>
              <a:ext uri="{FF2B5EF4-FFF2-40B4-BE49-F238E27FC236}">
                <a16:creationId xmlns:a16="http://schemas.microsoft.com/office/drawing/2014/main" id="{EE936A6D-3FB8-9306-361D-6765B2466AB9}"/>
              </a:ext>
            </a:extLst>
          </p:cNvPr>
          <p:cNvSpPr>
            <a:spLocks noGrp="1"/>
          </p:cNvSpPr>
          <p:nvPr>
            <p:ph idx="1"/>
          </p:nvPr>
        </p:nvSpPr>
        <p:spPr/>
        <p:txBody>
          <a:bodyPr/>
          <a:lstStyle/>
          <a:p>
            <a:r>
              <a:rPr lang="en-US" dirty="0"/>
              <a:t>Civil Service Law 75 allows a public employer to discipline or remove certain employees for incompetency or misconduct.</a:t>
            </a:r>
          </a:p>
          <a:p>
            <a:pPr lvl="1"/>
            <a:r>
              <a:rPr lang="en-US" dirty="0"/>
              <a:t>Applies to competitive class; non-competitive or labor class other than confidential or policy influencing with at least 5 years of continuous service in that class; police department detectives with three continuous years of service except when reduction in rank is based solely on reasons of economy, consolidation or abolition of functions.</a:t>
            </a:r>
          </a:p>
          <a:p>
            <a:pPr lvl="1"/>
            <a:r>
              <a:rPr lang="en-US" dirty="0"/>
              <a:t>Procedure provided</a:t>
            </a:r>
          </a:p>
          <a:p>
            <a:pPr lvl="1"/>
            <a:r>
              <a:rPr lang="en-US" dirty="0"/>
              <a:t>Provides new protections for firefighters (independent hearing officer)</a:t>
            </a:r>
          </a:p>
          <a:p>
            <a:pPr lvl="1"/>
            <a:r>
              <a:rPr lang="en-US" dirty="0"/>
              <a:t>Allows for 30 calendar day suspension</a:t>
            </a:r>
          </a:p>
          <a:p>
            <a:pPr lvl="1"/>
            <a:r>
              <a:rPr lang="en-US" dirty="0"/>
              <a:t>18 month statute of limitations in most cases</a:t>
            </a:r>
          </a:p>
          <a:p>
            <a:pPr lvl="1"/>
            <a:endParaRPr lang="en-US" dirty="0"/>
          </a:p>
        </p:txBody>
      </p:sp>
    </p:spTree>
    <p:extLst>
      <p:ext uri="{BB962C8B-B14F-4D97-AF65-F5344CB8AC3E}">
        <p14:creationId xmlns:p14="http://schemas.microsoft.com/office/powerpoint/2010/main" val="218616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4FAD24A-C90F-61FF-623B-7157D13D6EA9}"/>
              </a:ext>
            </a:extLst>
          </p:cNvPr>
          <p:cNvSpPr>
            <a:spLocks noGrp="1"/>
          </p:cNvSpPr>
          <p:nvPr>
            <p:ph type="title"/>
          </p:nvPr>
        </p:nvSpPr>
        <p:spPr>
          <a:xfrm>
            <a:off x="700088" y="909637"/>
            <a:ext cx="6400800" cy="1307592"/>
          </a:xfrm>
        </p:spPr>
        <p:txBody>
          <a:bodyPr vert="horz" lIns="91440" tIns="45720" rIns="91440" bIns="45720" rtlCol="0" anchor="t">
            <a:normAutofit/>
          </a:bodyPr>
          <a:lstStyle/>
          <a:p>
            <a:r>
              <a:rPr lang="en-US"/>
              <a:t>Example One</a:t>
            </a:r>
          </a:p>
        </p:txBody>
      </p:sp>
      <p:sp>
        <p:nvSpPr>
          <p:cNvPr id="5" name="Content Placeholder 4">
            <a:extLst>
              <a:ext uri="{FF2B5EF4-FFF2-40B4-BE49-F238E27FC236}">
                <a16:creationId xmlns:a16="http://schemas.microsoft.com/office/drawing/2014/main" id="{3D66B5D5-44B3-BEE1-ACFF-A4DE3D2E6701}"/>
              </a:ext>
            </a:extLst>
          </p:cNvPr>
          <p:cNvSpPr>
            <a:spLocks noGrp="1"/>
          </p:cNvSpPr>
          <p:nvPr>
            <p:ph sz="half" idx="1"/>
          </p:nvPr>
        </p:nvSpPr>
        <p:spPr>
          <a:xfrm>
            <a:off x="700088" y="2221992"/>
            <a:ext cx="6400800" cy="3739896"/>
          </a:xfrm>
        </p:spPr>
        <p:txBody>
          <a:bodyPr vert="horz" lIns="91440" tIns="45720" rIns="91440" bIns="45720" rtlCol="0">
            <a:normAutofit/>
          </a:bodyPr>
          <a:lstStyle/>
          <a:p>
            <a:pPr marL="0"/>
            <a:r>
              <a:rPr lang="en-US" sz="2400" dirty="0">
                <a:latin typeface="Times New Roman" panose="02020603050405020304" pitchFamily="18" charset="0"/>
                <a:cs typeface="Times New Roman" panose="02020603050405020304" pitchFamily="18" charset="0"/>
              </a:rPr>
              <a:t>Long term employee begins forgetting assignments, fails to respond to clients, fails to write reports, and exhibits other behaviors leading to multiple citizen complaints.</a:t>
            </a:r>
          </a:p>
          <a:p>
            <a:pPr marL="0"/>
            <a:endParaRPr lang="en-US" sz="2400" dirty="0">
              <a:latin typeface="Times New Roman" panose="02020603050405020304" pitchFamily="18" charset="0"/>
              <a:cs typeface="Times New Roman" panose="02020603050405020304" pitchFamily="18" charset="0"/>
            </a:endParaRPr>
          </a:p>
          <a:p>
            <a:pPr marL="0"/>
            <a:r>
              <a:rPr lang="en-US" sz="2400" i="1" dirty="0">
                <a:latin typeface="Times New Roman" panose="02020603050405020304" pitchFamily="18" charset="0"/>
                <a:cs typeface="Times New Roman" panose="02020603050405020304" pitchFamily="18" charset="0"/>
              </a:rPr>
              <a:t>How do you proceed?</a:t>
            </a:r>
          </a:p>
        </p:txBody>
      </p:sp>
      <p:cxnSp>
        <p:nvCxnSpPr>
          <p:cNvPr id="19" name="Straight Connector 18">
            <a:extLst>
              <a:ext uri="{FF2B5EF4-FFF2-40B4-BE49-F238E27FC236}">
                <a16:creationId xmlns:a16="http://schemas.microsoft.com/office/drawing/2014/main" id="{8E813B4C-6731-0B72-5252-A79AB0E20B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Content Placeholder 7" descr="Man in business attire">
            <a:extLst>
              <a:ext uri="{FF2B5EF4-FFF2-40B4-BE49-F238E27FC236}">
                <a16:creationId xmlns:a16="http://schemas.microsoft.com/office/drawing/2014/main" id="{8501E19B-F1B1-32F9-5874-6757C5CA5584}"/>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03762" y="890873"/>
            <a:ext cx="3788138" cy="5115369"/>
          </a:xfrm>
          <a:prstGeom prst="rect">
            <a:avLst/>
          </a:prstGeom>
        </p:spPr>
      </p:pic>
      <p:cxnSp>
        <p:nvCxnSpPr>
          <p:cNvPr id="21" name="Straight Connector 20">
            <a:extLst>
              <a:ext uri="{FF2B5EF4-FFF2-40B4-BE49-F238E27FC236}">
                <a16:creationId xmlns:a16="http://schemas.microsoft.com/office/drawing/2014/main" id="{6E0E8146-6E65-2E6C-0C86-547E3C925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114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8BB289-95CF-963D-29A1-115F84DED511}"/>
              </a:ext>
            </a:extLst>
          </p:cNvPr>
          <p:cNvSpPr>
            <a:spLocks noGrp="1"/>
          </p:cNvSpPr>
          <p:nvPr>
            <p:ph type="title"/>
          </p:nvPr>
        </p:nvSpPr>
        <p:spPr>
          <a:xfrm>
            <a:off x="5742672" y="909638"/>
            <a:ext cx="5848694" cy="1318062"/>
          </a:xfrm>
        </p:spPr>
        <p:txBody>
          <a:bodyPr vert="horz" lIns="91440" tIns="45720" rIns="91440" bIns="45720" rtlCol="0" anchor="t">
            <a:normAutofit/>
          </a:bodyPr>
          <a:lstStyle/>
          <a:p>
            <a:r>
              <a:rPr lang="en-US"/>
              <a:t>Example Two</a:t>
            </a:r>
          </a:p>
        </p:txBody>
      </p:sp>
      <p:sp>
        <p:nvSpPr>
          <p:cNvPr id="3" name="Content Placeholder 2">
            <a:extLst>
              <a:ext uri="{FF2B5EF4-FFF2-40B4-BE49-F238E27FC236}">
                <a16:creationId xmlns:a16="http://schemas.microsoft.com/office/drawing/2014/main" id="{27B9A1C2-48F1-3A0D-AC6B-04A0FBA6671C}"/>
              </a:ext>
            </a:extLst>
          </p:cNvPr>
          <p:cNvSpPr>
            <a:spLocks noGrp="1"/>
          </p:cNvSpPr>
          <p:nvPr>
            <p:ph sz="half" idx="1"/>
          </p:nvPr>
        </p:nvSpPr>
        <p:spPr>
          <a:xfrm>
            <a:off x="5742672" y="2276474"/>
            <a:ext cx="5848694" cy="3885027"/>
          </a:xfrm>
        </p:spPr>
        <p:txBody>
          <a:bodyPr vert="horz" lIns="91440" tIns="45720" rIns="91440" bIns="45720" rtlCol="0">
            <a:normAutofit/>
          </a:bodyPr>
          <a:lstStyle/>
          <a:p>
            <a:pPr marL="0"/>
            <a:r>
              <a:rPr lang="en-US" sz="2400" dirty="0">
                <a:latin typeface="Times New Roman" panose="02020603050405020304" pitchFamily="18" charset="0"/>
                <a:cs typeface="Times New Roman" panose="02020603050405020304" pitchFamily="18" charset="0"/>
              </a:rPr>
              <a:t>Employee with known post traumatic stress disorder begins posting erratically on social media about the employer and colleagues, fails to perform assignments, and takes unauthorized multiple leaves</a:t>
            </a:r>
          </a:p>
          <a:p>
            <a:pPr marL="0"/>
            <a:r>
              <a:rPr lang="en-US" sz="2400" i="1" dirty="0">
                <a:latin typeface="Times New Roman" panose="02020603050405020304" pitchFamily="18" charset="0"/>
                <a:cs typeface="Times New Roman" panose="02020603050405020304" pitchFamily="18" charset="0"/>
              </a:rPr>
              <a:t>How do you proceed?</a:t>
            </a:r>
          </a:p>
        </p:txBody>
      </p:sp>
      <p:pic>
        <p:nvPicPr>
          <p:cNvPr id="6" name="Content Placeholder 5" descr="Woman holding a laptop">
            <a:extLst>
              <a:ext uri="{FF2B5EF4-FFF2-40B4-BE49-F238E27FC236}">
                <a16:creationId xmlns:a16="http://schemas.microsoft.com/office/drawing/2014/main" id="{F0A2C233-A0F5-102F-EE2A-89311FDDF70D}"/>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101" y="1607620"/>
            <a:ext cx="4455010" cy="4526480"/>
          </a:xfrm>
          <a:prstGeom prst="rect">
            <a:avLst/>
          </a:prstGeom>
        </p:spPr>
      </p:pic>
      <p:cxnSp>
        <p:nvCxnSpPr>
          <p:cNvPr id="17" name="Straight Connector 1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80661"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432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B7FCE0-FCB4-28C4-1A3D-00D01BD82BE6}"/>
              </a:ext>
            </a:extLst>
          </p:cNvPr>
          <p:cNvSpPr>
            <a:spLocks noGrp="1"/>
          </p:cNvSpPr>
          <p:nvPr>
            <p:ph type="title"/>
          </p:nvPr>
        </p:nvSpPr>
        <p:spPr/>
        <p:txBody>
          <a:bodyPr>
            <a:normAutofit fontScale="90000"/>
          </a:bodyPr>
          <a:lstStyle/>
          <a:p>
            <a:r>
              <a:rPr lang="en-US" dirty="0">
                <a:latin typeface="Jumble" panose="02000503000000020004" pitchFamily="2" charset="0"/>
              </a:rPr>
              <a:t>What a </a:t>
            </a:r>
            <a:r>
              <a:rPr lang="en-US" i="1" dirty="0">
                <a:latin typeface="Jumble" panose="02000503000000020004" pitchFamily="2" charset="0"/>
              </a:rPr>
              <a:t>City of Long Beach v. PERB</a:t>
            </a:r>
            <a:r>
              <a:rPr lang="en-US" dirty="0">
                <a:latin typeface="Jumble" panose="02000503000000020004" pitchFamily="2" charset="0"/>
              </a:rPr>
              <a:t> </a:t>
            </a:r>
            <a:br>
              <a:rPr lang="en-US" dirty="0">
                <a:latin typeface="Jumble" panose="02000503000000020004" pitchFamily="2" charset="0"/>
              </a:rPr>
            </a:br>
            <a:r>
              <a:rPr lang="en-US" dirty="0">
                <a:latin typeface="Jumble" panose="02000503000000020004" pitchFamily="2" charset="0"/>
              </a:rPr>
              <a:t>Strange Trip it’s been, 39 NY3d 17 (2022)</a:t>
            </a:r>
          </a:p>
        </p:txBody>
      </p:sp>
      <p:sp>
        <p:nvSpPr>
          <p:cNvPr id="6" name="Content Placeholder 5">
            <a:extLst>
              <a:ext uri="{FF2B5EF4-FFF2-40B4-BE49-F238E27FC236}">
                <a16:creationId xmlns:a16="http://schemas.microsoft.com/office/drawing/2014/main" id="{CBB26AA5-5451-CD4F-3A47-6F691BDFA737}"/>
              </a:ext>
            </a:extLst>
          </p:cNvPr>
          <p:cNvSpPr>
            <a:spLocks noGrp="1"/>
          </p:cNvSpPr>
          <p:nvPr>
            <p:ph idx="1"/>
          </p:nvPr>
        </p:nvSpPr>
        <p:spPr/>
        <p:txBody>
          <a:bodyPr/>
          <a:lstStyle/>
          <a:p>
            <a:pPr marL="0" indent="0">
              <a:buNone/>
            </a:pPr>
            <a:r>
              <a:rPr lang="en-US" dirty="0"/>
              <a:t>The legislature enacted Civil Service Laws 71 and 73 to address prolonged employee absences and strike a balance between the recognized substantial State interest in an efficient civil service and the interest of the civil servant in continued employment in the event of a disability . . . The statute does so by entitling public employees disabled by an occupational [or non-occupational] injury to a one-year leave of absence, while also providing them with a means for later reinstatement if they are terminated for being absent longer than a year.</a:t>
            </a:r>
          </a:p>
          <a:p>
            <a:pPr marL="0" indent="0">
              <a:buNone/>
            </a:pPr>
            <a:r>
              <a:rPr lang="en-US" dirty="0"/>
              <a:t>Municipalities must collectively bargain the procedures for terminating a public employee.  The right to terminate remains, but the procedures for doing so must be collectively bargained.</a:t>
            </a:r>
          </a:p>
        </p:txBody>
      </p:sp>
    </p:spTree>
    <p:extLst>
      <p:ext uri="{BB962C8B-B14F-4D97-AF65-F5344CB8AC3E}">
        <p14:creationId xmlns:p14="http://schemas.microsoft.com/office/powerpoint/2010/main" val="32682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F5693-644D-BC6B-0C23-7C10F5AFE515}"/>
              </a:ext>
            </a:extLst>
          </p:cNvPr>
          <p:cNvSpPr>
            <a:spLocks noGrp="1"/>
          </p:cNvSpPr>
          <p:nvPr>
            <p:ph type="title"/>
          </p:nvPr>
        </p:nvSpPr>
        <p:spPr/>
        <p:txBody>
          <a:bodyPr/>
          <a:lstStyle/>
          <a:p>
            <a:r>
              <a:rPr lang="en-US" dirty="0">
                <a:latin typeface="Jumble" panose="02000503000000020004" pitchFamily="2" charset="0"/>
              </a:rPr>
              <a:t>Civil Service Law Section 71</a:t>
            </a:r>
          </a:p>
        </p:txBody>
      </p:sp>
      <p:sp>
        <p:nvSpPr>
          <p:cNvPr id="3" name="Content Placeholder 2">
            <a:extLst>
              <a:ext uri="{FF2B5EF4-FFF2-40B4-BE49-F238E27FC236}">
                <a16:creationId xmlns:a16="http://schemas.microsoft.com/office/drawing/2014/main" id="{24D46D76-0C50-7967-EED4-F8241E6792C2}"/>
              </a:ext>
            </a:extLst>
          </p:cNvPr>
          <p:cNvSpPr>
            <a:spLocks noGrp="1"/>
          </p:cNvSpPr>
          <p:nvPr>
            <p:ph idx="1"/>
          </p:nvPr>
        </p:nvSpPr>
        <p:spPr/>
        <p:txBody>
          <a:bodyPr/>
          <a:lstStyle/>
          <a:p>
            <a:r>
              <a:rPr lang="en-US" dirty="0"/>
              <a:t>Where an employee has been separated from service by reason of a disability resulting from occupational injury or disease as defined in the workmen’s compensation law, he or she shall be entitled to a leave of absence for at least one year, unless his or her disability is of such a nature as to permanently incapacitate him or her for the performance of the duties of his or her position.</a:t>
            </a:r>
          </a:p>
          <a:p>
            <a:r>
              <a:rPr lang="en-US" dirty="0"/>
              <a:t>Within one year at the termination of such disability, the employee may apply to the applicable Civil Service person/entity for a medical examination.</a:t>
            </a:r>
          </a:p>
          <a:p>
            <a:r>
              <a:rPr lang="en-US" dirty="0"/>
              <a:t>The one year is cumulative, unless permanently disabled.  Includes weekends, holidays and days employee not scheduled to work.  </a:t>
            </a:r>
            <a:r>
              <a:rPr lang="en-US" u="sng" dirty="0"/>
              <a:t>Jacobsen v. NYSDOL</a:t>
            </a:r>
            <a:r>
              <a:rPr lang="en-US" dirty="0"/>
              <a:t>, 274 AD2d 809 (3d Dept. 2000).</a:t>
            </a:r>
          </a:p>
        </p:txBody>
      </p:sp>
    </p:spTree>
    <p:extLst>
      <p:ext uri="{BB962C8B-B14F-4D97-AF65-F5344CB8AC3E}">
        <p14:creationId xmlns:p14="http://schemas.microsoft.com/office/powerpoint/2010/main" val="31821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36A2-8092-D806-2AF8-DF4ADF725F70}"/>
              </a:ext>
            </a:extLst>
          </p:cNvPr>
          <p:cNvSpPr>
            <a:spLocks noGrp="1"/>
          </p:cNvSpPr>
          <p:nvPr>
            <p:ph type="title"/>
          </p:nvPr>
        </p:nvSpPr>
        <p:spPr/>
        <p:txBody>
          <a:bodyPr/>
          <a:lstStyle/>
          <a:p>
            <a:r>
              <a:rPr lang="en-US" dirty="0">
                <a:latin typeface="Jumble" panose="02000503000000020004" pitchFamily="2" charset="0"/>
              </a:rPr>
              <a:t>Civil Service law 73</a:t>
            </a:r>
          </a:p>
        </p:txBody>
      </p:sp>
      <p:sp>
        <p:nvSpPr>
          <p:cNvPr id="3" name="Content Placeholder 2">
            <a:extLst>
              <a:ext uri="{FF2B5EF4-FFF2-40B4-BE49-F238E27FC236}">
                <a16:creationId xmlns:a16="http://schemas.microsoft.com/office/drawing/2014/main" id="{E62C02EC-069D-E514-4A55-72C436BCCCD9}"/>
              </a:ext>
            </a:extLst>
          </p:cNvPr>
          <p:cNvSpPr>
            <a:spLocks noGrp="1"/>
          </p:cNvSpPr>
          <p:nvPr>
            <p:ph idx="1"/>
          </p:nvPr>
        </p:nvSpPr>
        <p:spPr/>
        <p:txBody>
          <a:bodyPr/>
          <a:lstStyle/>
          <a:p>
            <a:r>
              <a:rPr lang="en-US" dirty="0"/>
              <a:t>When an employee has been continuously absent from and unable to perform the duties of his position for one year or more by reason of a disability, other than a disability resulting from occupational injury or disease as defined in the workmen’s compensation law, his or her employment status may be terminated and his or her position may be filled by a permanent appointment.</a:t>
            </a:r>
          </a:p>
          <a:p>
            <a:r>
              <a:rPr lang="en-US" dirty="0"/>
              <a:t>Within one year after termination of such disability, employee may apply to the appropriate Civil Service person/entity for a medical examination.</a:t>
            </a:r>
          </a:p>
          <a:p>
            <a:r>
              <a:rPr lang="en-US" dirty="0"/>
              <a:t>The one year is continuous.</a:t>
            </a:r>
          </a:p>
        </p:txBody>
      </p:sp>
    </p:spTree>
    <p:extLst>
      <p:ext uri="{BB962C8B-B14F-4D97-AF65-F5344CB8AC3E}">
        <p14:creationId xmlns:p14="http://schemas.microsoft.com/office/powerpoint/2010/main" val="874671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A826-A2BD-6FB4-0831-D28A2B777ED5}"/>
              </a:ext>
            </a:extLst>
          </p:cNvPr>
          <p:cNvSpPr>
            <a:spLocks noGrp="1"/>
          </p:cNvSpPr>
          <p:nvPr>
            <p:ph type="title"/>
          </p:nvPr>
        </p:nvSpPr>
        <p:spPr/>
        <p:txBody>
          <a:bodyPr/>
          <a:lstStyle/>
          <a:p>
            <a:r>
              <a:rPr lang="en-US" dirty="0">
                <a:latin typeface="Jumble" panose="02000503000000020004" pitchFamily="2" charset="0"/>
              </a:rPr>
              <a:t>Bee Gees Don’t Forget to Remember</a:t>
            </a:r>
          </a:p>
        </p:txBody>
      </p:sp>
      <p:sp>
        <p:nvSpPr>
          <p:cNvPr id="3" name="Content Placeholder 2">
            <a:extLst>
              <a:ext uri="{FF2B5EF4-FFF2-40B4-BE49-F238E27FC236}">
                <a16:creationId xmlns:a16="http://schemas.microsoft.com/office/drawing/2014/main" id="{33C0A1E8-C1CE-24EA-487F-85B2CB8C5828}"/>
              </a:ext>
            </a:extLst>
          </p:cNvPr>
          <p:cNvSpPr>
            <a:spLocks noGrp="1"/>
          </p:cNvSpPr>
          <p:nvPr>
            <p:ph idx="1"/>
          </p:nvPr>
        </p:nvSpPr>
        <p:spPr/>
        <p:txBody>
          <a:bodyPr/>
          <a:lstStyle/>
          <a:p>
            <a:r>
              <a:rPr lang="en-US" dirty="0"/>
              <a:t>FMLA – 12 weeks</a:t>
            </a:r>
          </a:p>
          <a:p>
            <a:r>
              <a:rPr lang="en-US" dirty="0"/>
              <a:t>4 NYCRR 5.9 – after notice that payment of compensation has begun and no later than the 21</a:t>
            </a:r>
            <a:r>
              <a:rPr lang="en-US" baseline="30000" dirty="0"/>
              <a:t>st</a:t>
            </a:r>
            <a:r>
              <a:rPr lang="en-US" dirty="0"/>
              <a:t> day of absence triggering Civil Service Law 71, the appointing authority shall notify the employee of the effective date of the beginning of the leave, the right to leave of absence for one year, the right to apply to the appointing authority to return to duty, the right to a hearing, termination upon expiration of workers’ compensation leave, and the right to apply to Civil Service for reinstatement. [Applicability to local governments questionable].</a:t>
            </a:r>
          </a:p>
          <a:p>
            <a:r>
              <a:rPr lang="en-US" dirty="0"/>
              <a:t>ADA/NYSHRL reasonable accommodation(s)</a:t>
            </a:r>
          </a:p>
        </p:txBody>
      </p:sp>
    </p:spTree>
    <p:extLst>
      <p:ext uri="{BB962C8B-B14F-4D97-AF65-F5344CB8AC3E}">
        <p14:creationId xmlns:p14="http://schemas.microsoft.com/office/powerpoint/2010/main" val="3000134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A88B-F610-77C2-CFE7-2065B7B81A1B}"/>
              </a:ext>
            </a:extLst>
          </p:cNvPr>
          <p:cNvSpPr>
            <a:spLocks noGrp="1"/>
          </p:cNvSpPr>
          <p:nvPr>
            <p:ph type="title"/>
          </p:nvPr>
        </p:nvSpPr>
        <p:spPr/>
        <p:txBody>
          <a:bodyPr/>
          <a:lstStyle/>
          <a:p>
            <a:r>
              <a:rPr lang="en-US" dirty="0">
                <a:latin typeface="Jumble" panose="02000503000000020004" pitchFamily="2" charset="0"/>
              </a:rPr>
              <a:t>Civil Service Law 72…man</a:t>
            </a:r>
          </a:p>
        </p:txBody>
      </p:sp>
      <p:pic>
        <p:nvPicPr>
          <p:cNvPr id="5" name="Content Placeholder 4" descr="A person with a mustache and a beard&#10;&#10;Description automatically generated">
            <a:extLst>
              <a:ext uri="{FF2B5EF4-FFF2-40B4-BE49-F238E27FC236}">
                <a16:creationId xmlns:a16="http://schemas.microsoft.com/office/drawing/2014/main" id="{2EA2BD53-A19E-784A-6C12-C879AC2730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100" y="1844842"/>
            <a:ext cx="7627144" cy="3585995"/>
          </a:xfrm>
        </p:spPr>
      </p:pic>
    </p:spTree>
    <p:extLst>
      <p:ext uri="{BB962C8B-B14F-4D97-AF65-F5344CB8AC3E}">
        <p14:creationId xmlns:p14="http://schemas.microsoft.com/office/powerpoint/2010/main" val="1406643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860670-BAFF-F0DF-9946-EF1DAE01F505}"/>
              </a:ext>
            </a:extLst>
          </p:cNvPr>
          <p:cNvSpPr>
            <a:spLocks noGrp="1"/>
          </p:cNvSpPr>
          <p:nvPr>
            <p:ph type="title"/>
          </p:nvPr>
        </p:nvSpPr>
        <p:spPr/>
        <p:txBody>
          <a:bodyPr/>
          <a:lstStyle/>
          <a:p>
            <a:r>
              <a:rPr lang="en-US" dirty="0">
                <a:solidFill>
                  <a:schemeClr val="accent5"/>
                </a:solidFill>
                <a:latin typeface="Mystical Woods Rough Script" panose="020F0502020204030204" pitchFamily="2" charset="0"/>
              </a:rPr>
              <a:t>Yikes</a:t>
            </a:r>
          </a:p>
        </p:txBody>
      </p:sp>
      <p:sp>
        <p:nvSpPr>
          <p:cNvPr id="5" name="Content Placeholder 4">
            <a:extLst>
              <a:ext uri="{FF2B5EF4-FFF2-40B4-BE49-F238E27FC236}">
                <a16:creationId xmlns:a16="http://schemas.microsoft.com/office/drawing/2014/main" id="{B5565827-EE1C-D5C7-29DC-139F7E2C0161}"/>
              </a:ext>
            </a:extLst>
          </p:cNvPr>
          <p:cNvSpPr>
            <a:spLocks noGrp="1"/>
          </p:cNvSpPr>
          <p:nvPr>
            <p:ph idx="1"/>
          </p:nvPr>
        </p:nvSpPr>
        <p:spPr>
          <a:xfrm>
            <a:off x="700635" y="1668379"/>
            <a:ext cx="10691265" cy="4293509"/>
          </a:xfrm>
        </p:spPr>
        <p:txBody>
          <a:bodyPr/>
          <a:lstStyle/>
          <a:p>
            <a:r>
              <a:rPr lang="en-US" dirty="0"/>
              <a:t>Appointing authority makes the judgment</a:t>
            </a:r>
          </a:p>
          <a:p>
            <a:r>
              <a:rPr lang="en-US" dirty="0"/>
              <a:t>Require employee to undergo a medical examination by a medical officer selected by your Civil Service person/entity</a:t>
            </a:r>
          </a:p>
          <a:p>
            <a:r>
              <a:rPr lang="en-US" dirty="0"/>
              <a:t>Written notice of facts with the basis for the judgment the employee is not fit to perform the duties of his or her position</a:t>
            </a:r>
          </a:p>
          <a:p>
            <a:r>
              <a:rPr lang="en-US" dirty="0"/>
              <a:t>If medical examiner certifies the employee is not physically or mentally fit to perform the duties of his or her position, appointing authority shall notify employee they may be placed on leave of absence.  Written statement of the reasons shall be provided with proposed date it shall commence and provided in person, first class mail or registered or certified RRR, along with employee’s rights, and all diagnoses, test results, observations and other data.</a:t>
            </a:r>
          </a:p>
        </p:txBody>
      </p:sp>
    </p:spTree>
    <p:extLst>
      <p:ext uri="{BB962C8B-B14F-4D97-AF65-F5344CB8AC3E}">
        <p14:creationId xmlns:p14="http://schemas.microsoft.com/office/powerpoint/2010/main" val="1085921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03B4F-7EDB-45CB-7507-A9595CEB9336}"/>
              </a:ext>
            </a:extLst>
          </p:cNvPr>
          <p:cNvSpPr>
            <a:spLocks noGrp="1"/>
          </p:cNvSpPr>
          <p:nvPr>
            <p:ph type="title"/>
          </p:nvPr>
        </p:nvSpPr>
        <p:spPr>
          <a:xfrm>
            <a:off x="700635" y="914400"/>
            <a:ext cx="10691265" cy="770021"/>
          </a:xfrm>
        </p:spPr>
        <p:txBody>
          <a:bodyPr/>
          <a:lstStyle/>
          <a:p>
            <a:r>
              <a:rPr lang="en-US" dirty="0">
                <a:solidFill>
                  <a:schemeClr val="accent2"/>
                </a:solidFill>
                <a:latin typeface="Mystical Woods Rough Script" panose="02000500000000000000" pitchFamily="2" charset="0"/>
              </a:rPr>
              <a:t>Double Yikes</a:t>
            </a:r>
          </a:p>
        </p:txBody>
      </p:sp>
      <p:sp>
        <p:nvSpPr>
          <p:cNvPr id="3" name="Content Placeholder 2">
            <a:extLst>
              <a:ext uri="{FF2B5EF4-FFF2-40B4-BE49-F238E27FC236}">
                <a16:creationId xmlns:a16="http://schemas.microsoft.com/office/drawing/2014/main" id="{64E0404A-D36B-A2B9-6AF6-8232E0BD43ED}"/>
              </a:ext>
            </a:extLst>
          </p:cNvPr>
          <p:cNvSpPr>
            <a:spLocks noGrp="1"/>
          </p:cNvSpPr>
          <p:nvPr>
            <p:ph idx="1"/>
          </p:nvPr>
        </p:nvSpPr>
        <p:spPr>
          <a:xfrm>
            <a:off x="700635" y="1684421"/>
            <a:ext cx="10691265" cy="4277467"/>
          </a:xfrm>
        </p:spPr>
        <p:txBody>
          <a:bodyPr/>
          <a:lstStyle/>
          <a:p>
            <a:r>
              <a:rPr lang="en-US" dirty="0"/>
              <a:t>Appointing authority affords employee a hearing within 30 days of request by employee</a:t>
            </a:r>
          </a:p>
          <a:p>
            <a:r>
              <a:rPr lang="en-US" dirty="0"/>
              <a:t>Hearing held in front of independent hearing officer agreed to by appointing authority </a:t>
            </a:r>
            <a:r>
              <a:rPr lang="en-US" u="sng" dirty="0"/>
              <a:t>and</a:t>
            </a:r>
            <a:r>
              <a:rPr lang="en-US" dirty="0"/>
              <a:t> employee.  If you cannot agree, the hearing officer is selected from a list maintained by the state department of Civil Service.</a:t>
            </a:r>
          </a:p>
          <a:p>
            <a:r>
              <a:rPr lang="en-US" dirty="0"/>
              <a:t>Hearing Officer has all the powers of the appointing authority, and makes a record of the hearing, which along with their recommendation, referred to appointing authority for review and decision.</a:t>
            </a:r>
          </a:p>
          <a:p>
            <a:r>
              <a:rPr lang="en-US" dirty="0"/>
              <a:t>Transcript and recommendation provided to employee free of charge.</a:t>
            </a:r>
          </a:p>
          <a:p>
            <a:r>
              <a:rPr lang="en-US" dirty="0"/>
              <a:t>Employee can be represented by union or an attorney.</a:t>
            </a:r>
          </a:p>
        </p:txBody>
      </p:sp>
    </p:spTree>
    <p:extLst>
      <p:ext uri="{BB962C8B-B14F-4D97-AF65-F5344CB8AC3E}">
        <p14:creationId xmlns:p14="http://schemas.microsoft.com/office/powerpoint/2010/main" val="330608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C5FAE-5A51-1DB2-56E2-F651C6460134}"/>
              </a:ext>
            </a:extLst>
          </p:cNvPr>
          <p:cNvSpPr>
            <a:spLocks noGrp="1"/>
          </p:cNvSpPr>
          <p:nvPr>
            <p:ph type="title"/>
          </p:nvPr>
        </p:nvSpPr>
        <p:spPr/>
        <p:txBody>
          <a:bodyPr/>
          <a:lstStyle/>
          <a:p>
            <a:r>
              <a:rPr lang="en-US" dirty="0">
                <a:solidFill>
                  <a:schemeClr val="accent5"/>
                </a:solidFill>
                <a:latin typeface="Mystical Woods Rough Script" panose="02000500000000000000" pitchFamily="2" charset="0"/>
              </a:rPr>
              <a:t>You’re kidding Right</a:t>
            </a:r>
          </a:p>
        </p:txBody>
      </p:sp>
      <p:sp>
        <p:nvSpPr>
          <p:cNvPr id="3" name="Content Placeholder 2">
            <a:extLst>
              <a:ext uri="{FF2B5EF4-FFF2-40B4-BE49-F238E27FC236}">
                <a16:creationId xmlns:a16="http://schemas.microsoft.com/office/drawing/2014/main" id="{E1FFE521-B24E-A1C4-CDEA-E801B2A602EC}"/>
              </a:ext>
            </a:extLst>
          </p:cNvPr>
          <p:cNvSpPr>
            <a:spLocks noGrp="1"/>
          </p:cNvSpPr>
          <p:nvPr>
            <p:ph idx="1"/>
          </p:nvPr>
        </p:nvSpPr>
        <p:spPr>
          <a:xfrm>
            <a:off x="700635" y="1652337"/>
            <a:ext cx="10691265" cy="4309551"/>
          </a:xfrm>
        </p:spPr>
        <p:txBody>
          <a:bodyPr/>
          <a:lstStyle/>
          <a:p>
            <a:r>
              <a:rPr lang="en-US" dirty="0"/>
              <a:t>Employer has the burden of proof</a:t>
            </a:r>
          </a:p>
          <a:p>
            <a:r>
              <a:rPr lang="en-US" dirty="0"/>
              <a:t>Throw the rules of evidence out the window</a:t>
            </a:r>
          </a:p>
          <a:p>
            <a:r>
              <a:rPr lang="en-US" dirty="0"/>
              <a:t>The final determination is to be made within 10 working days of the report and recommendation.</a:t>
            </a:r>
          </a:p>
          <a:p>
            <a:r>
              <a:rPr lang="en-US" dirty="0"/>
              <a:t>A final determination shall be rendered within 75 days of the receipt of the request to review.</a:t>
            </a:r>
          </a:p>
          <a:p>
            <a:r>
              <a:rPr lang="en-US" dirty="0"/>
              <a:t>The employee can draw all accumulated unused sick leave, vacation, overtime and other time allowances standing to his or her credit.</a:t>
            </a:r>
          </a:p>
          <a:p>
            <a:r>
              <a:rPr lang="en-US" dirty="0"/>
              <a:t>The appeal is to the Civil Service person/entity</a:t>
            </a:r>
          </a:p>
        </p:txBody>
      </p:sp>
    </p:spTree>
    <p:extLst>
      <p:ext uri="{BB962C8B-B14F-4D97-AF65-F5344CB8AC3E}">
        <p14:creationId xmlns:p14="http://schemas.microsoft.com/office/powerpoint/2010/main" val="363918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A35BA-9934-239A-5A83-E45104EBFA9C}"/>
              </a:ext>
            </a:extLst>
          </p:cNvPr>
          <p:cNvSpPr>
            <a:spLocks noGrp="1"/>
          </p:cNvSpPr>
          <p:nvPr>
            <p:ph type="title"/>
          </p:nvPr>
        </p:nvSpPr>
        <p:spPr/>
        <p:txBody>
          <a:bodyPr/>
          <a:lstStyle/>
          <a:p>
            <a:r>
              <a:rPr lang="en-US" dirty="0">
                <a:latin typeface="Mystical Woods Rough Script" panose="02000500000000000000" pitchFamily="2" charset="0"/>
              </a:rPr>
              <a:t>There’s More?</a:t>
            </a:r>
          </a:p>
        </p:txBody>
      </p:sp>
      <p:sp>
        <p:nvSpPr>
          <p:cNvPr id="3" name="Content Placeholder 2">
            <a:extLst>
              <a:ext uri="{FF2B5EF4-FFF2-40B4-BE49-F238E27FC236}">
                <a16:creationId xmlns:a16="http://schemas.microsoft.com/office/drawing/2014/main" id="{7DC869F1-73C7-EE66-8869-B78F086CC35F}"/>
              </a:ext>
            </a:extLst>
          </p:cNvPr>
          <p:cNvSpPr>
            <a:spLocks noGrp="1"/>
          </p:cNvSpPr>
          <p:nvPr>
            <p:ph idx="1"/>
          </p:nvPr>
        </p:nvSpPr>
        <p:spPr/>
        <p:txBody>
          <a:bodyPr/>
          <a:lstStyle/>
          <a:p>
            <a:r>
              <a:rPr lang="en-US" dirty="0"/>
              <a:t>(2) An employee on leave within one year after the leave, apply to civil service for a medical examination, and be reinstated if certified physically or mentally fit to perform their duties.</a:t>
            </a:r>
          </a:p>
          <a:p>
            <a:r>
              <a:rPr lang="en-US" dirty="0"/>
              <a:t>(3) An appeal under (1) or (2) can be made and the employee or their representatives shall be afforded an opportunity to present facts and arguments in support of their position for reinstatement.  If a hearing under (1) has not been held within 9 months, civil service shall designate an independent hearing officer to hold a hearing.  A review by civil service is subject to an Article 78 challenge.</a:t>
            </a:r>
          </a:p>
          <a:p>
            <a:r>
              <a:rPr lang="en-US" dirty="0"/>
              <a:t>(4) No reinstatement within one year equals termination under Civil Service 73.</a:t>
            </a:r>
          </a:p>
        </p:txBody>
      </p:sp>
    </p:spTree>
    <p:extLst>
      <p:ext uri="{BB962C8B-B14F-4D97-AF65-F5344CB8AC3E}">
        <p14:creationId xmlns:p14="http://schemas.microsoft.com/office/powerpoint/2010/main" val="2185447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5F1B01-D329-B0F6-F1DD-26827A7D0393}"/>
              </a:ext>
            </a:extLst>
          </p:cNvPr>
          <p:cNvSpPr>
            <a:spLocks noGrp="1"/>
          </p:cNvSpPr>
          <p:nvPr>
            <p:ph type="title"/>
          </p:nvPr>
        </p:nvSpPr>
        <p:spPr>
          <a:xfrm>
            <a:off x="8138159" y="1177348"/>
            <a:ext cx="3330906" cy="3441068"/>
          </a:xfrm>
        </p:spPr>
        <p:txBody>
          <a:bodyPr vert="horz" lIns="91440" tIns="45720" rIns="91440" bIns="45720" rtlCol="0" anchor="t">
            <a:normAutofit fontScale="90000"/>
          </a:bodyPr>
          <a:lstStyle/>
          <a:p>
            <a:pPr>
              <a:lnSpc>
                <a:spcPct val="90000"/>
              </a:lnSpc>
            </a:pPr>
            <a:r>
              <a:rPr lang="en-US" sz="3300" dirty="0">
                <a:latin typeface="Jumble" panose="02000503000000020004" pitchFamily="2" charset="0"/>
              </a:rPr>
              <a:t>Let’s Use What we learned to go through our Examples and Employer / Employee Rights</a:t>
            </a:r>
          </a:p>
        </p:txBody>
      </p:sp>
      <p:cxnSp>
        <p:nvCxnSpPr>
          <p:cNvPr id="16" name="Straight Connector 15">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yellow text on a black background&#10;&#10;Description automatically generated">
            <a:extLst>
              <a:ext uri="{FF2B5EF4-FFF2-40B4-BE49-F238E27FC236}">
                <a16:creationId xmlns:a16="http://schemas.microsoft.com/office/drawing/2014/main" id="{1476A7EE-F20D-CBA3-7D4E-EE9B2763B9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5337" y="863602"/>
            <a:ext cx="6855165" cy="5134757"/>
          </a:xfrm>
          <a:prstGeom prst="rect">
            <a:avLst/>
          </a:prstGeom>
          <a:solidFill>
            <a:schemeClr val="accent2"/>
          </a:solidFill>
        </p:spPr>
      </p:pic>
      <p:cxnSp>
        <p:nvCxnSpPr>
          <p:cNvPr id="18" name="Straight Connector 17">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885"/>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358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97455-1F05-FC9C-CF3D-E6D018047C29}"/>
              </a:ext>
            </a:extLst>
          </p:cNvPr>
          <p:cNvSpPr>
            <a:spLocks noGrp="1"/>
          </p:cNvSpPr>
          <p:nvPr>
            <p:ph type="title"/>
          </p:nvPr>
        </p:nvSpPr>
        <p:spPr/>
        <p:txBody>
          <a:bodyPr>
            <a:normAutofit/>
          </a:bodyPr>
          <a:lstStyle/>
          <a:p>
            <a:pPr algn="ctr"/>
            <a:r>
              <a:rPr lang="en-US" sz="7200" dirty="0">
                <a:latin typeface="Jumble" panose="02000503000000020004" pitchFamily="2" charset="0"/>
              </a:rPr>
              <a:t>Q &amp; A</a:t>
            </a:r>
          </a:p>
        </p:txBody>
      </p:sp>
    </p:spTree>
    <p:extLst>
      <p:ext uri="{BB962C8B-B14F-4D97-AF65-F5344CB8AC3E}">
        <p14:creationId xmlns:p14="http://schemas.microsoft.com/office/powerpoint/2010/main" val="4265230564"/>
      </p:ext>
    </p:extLst>
  </p:cSld>
  <p:clrMapOvr>
    <a:masterClrMapping/>
  </p:clrMapOvr>
</p:sld>
</file>

<file path=ppt/theme/theme1.xml><?xml version="1.0" encoding="utf-8"?>
<a:theme xmlns:a="http://schemas.openxmlformats.org/drawingml/2006/main" name="ChronicleVTI">
  <a:themeElements>
    <a:clrScheme name="AnalogousFromLightSeed_2SEEDS">
      <a:dk1>
        <a:srgbClr val="000000"/>
      </a:dk1>
      <a:lt1>
        <a:srgbClr val="FFFFFF"/>
      </a:lt1>
      <a:dk2>
        <a:srgbClr val="242F41"/>
      </a:dk2>
      <a:lt2>
        <a:srgbClr val="E8E5E2"/>
      </a:lt2>
      <a:accent1>
        <a:srgbClr val="6094D9"/>
      </a:accent1>
      <a:accent2>
        <a:srgbClr val="4CAFC1"/>
      </a:accent2>
      <a:accent3>
        <a:srgbClr val="7D7EE0"/>
      </a:accent3>
      <a:accent4>
        <a:srgbClr val="D96360"/>
      </a:accent4>
      <a:accent5>
        <a:srgbClr val="D8935D"/>
      </a:accent5>
      <a:accent6>
        <a:srgbClr val="B1A34F"/>
      </a:accent6>
      <a:hlink>
        <a:srgbClr val="987F5C"/>
      </a:hlink>
      <a:folHlink>
        <a:srgbClr val="7F7F7F"/>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1254</TotalTime>
  <Words>1421</Words>
  <Application>Microsoft Office PowerPoint</Application>
  <PresentationFormat>Widescreen</PresentationFormat>
  <Paragraphs>79</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Calisto MT</vt:lpstr>
      <vt:lpstr>Jumble</vt:lpstr>
      <vt:lpstr>Mystical Woods Rough Script</vt:lpstr>
      <vt:lpstr>Times New Roman</vt:lpstr>
      <vt:lpstr>Univers Condensed</vt:lpstr>
      <vt:lpstr>ChronicleVTI</vt:lpstr>
      <vt:lpstr>A Trip Through the 70’s</vt:lpstr>
      <vt:lpstr>Overview of the Civil Service Laws</vt:lpstr>
      <vt:lpstr>Civil Service Laws 71 and 73</vt:lpstr>
      <vt:lpstr>Civil service law 72</vt:lpstr>
      <vt:lpstr>Civil Service Law 75</vt:lpstr>
      <vt:lpstr>Example One</vt:lpstr>
      <vt:lpstr>Example Two</vt:lpstr>
      <vt:lpstr>What a City of Long Beach v. PERB  Strange Trip it’s been, 39 NY3d 17 (2022)</vt:lpstr>
      <vt:lpstr>Civil Service Law Section 71</vt:lpstr>
      <vt:lpstr>Civil Service law 73</vt:lpstr>
      <vt:lpstr>Bee Gees Don’t Forget to Remember</vt:lpstr>
      <vt:lpstr>Civil Service Law 72…man</vt:lpstr>
      <vt:lpstr>Yikes</vt:lpstr>
      <vt:lpstr>Double Yikes</vt:lpstr>
      <vt:lpstr>You’re kidding Right</vt:lpstr>
      <vt:lpstr>There’s More?</vt:lpstr>
      <vt:lpstr>Let’s Use What we learned to go through our Examples and Employer / Employee Rights</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Earl T. Redding</dc:creator>
  <cp:lastModifiedBy>Earl T. Redding</cp:lastModifiedBy>
  <cp:revision>9</cp:revision>
  <dcterms:created xsi:type="dcterms:W3CDTF">2024-06-09T02:47:07Z</dcterms:created>
  <dcterms:modified xsi:type="dcterms:W3CDTF">2024-06-10T00:57:20Z</dcterms:modified>
</cp:coreProperties>
</file>