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Default Extension="png" ContentType="image/png"/>
  <Override PartName="/ppt/slides/slide1.xml" ContentType="application/vnd.openxmlformats-officedocument.presentationml.slide+xml"/>
  <Default Extension="jpg" ContentType="image/jpg"/>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x="9144000" cy="5143500"/>
  <p:notesSz cx="9144000" cy="51435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0" i="0">
                <a:solidFill>
                  <a:srgbClr val="065F7C"/>
                </a:solidFill>
                <a:latin typeface="Times New Roman"/>
                <a:cs typeface="Times New Roman"/>
              </a:defRPr>
            </a:lvl1pPr>
          </a:lstStyle>
          <a:p/>
        </p:txBody>
      </p:sp>
      <p:sp>
        <p:nvSpPr>
          <p:cNvPr id="3" name="Holder 3"/>
          <p:cNvSpPr>
            <a:spLocks noGrp="1"/>
          </p:cNvSpPr>
          <p:nvPr>
            <p:ph type="body" idx="1"/>
          </p:nvPr>
        </p:nvSpPr>
        <p:spPr/>
        <p:txBody>
          <a:bodyPr lIns="0" tIns="0" rIns="0" bIns="0"/>
          <a:lstStyle>
            <a:lvl1pPr>
              <a:defRPr sz="1400" b="1" i="0">
                <a:solidFill>
                  <a:schemeClr val="hlink"/>
                </a:solidFill>
                <a:latin typeface="Times New Roman"/>
                <a:cs typeface="Times New Roman"/>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400" b="0" i="0">
                <a:solidFill>
                  <a:srgbClr val="065F7C"/>
                </a:solidFill>
                <a:latin typeface="Times New Roman"/>
                <a:cs typeface="Times New Roman"/>
              </a:defRPr>
            </a:lvl1pPr>
          </a:lstStyle>
          <a:p/>
        </p:txBody>
      </p:sp>
      <p:sp>
        <p:nvSpPr>
          <p:cNvPr id="3" name="Holder 3"/>
          <p:cNvSpPr>
            <a:spLocks noGrp="1"/>
          </p:cNvSpPr>
          <p:nvPr>
            <p:ph idx="2" sz="half"/>
          </p:nvPr>
        </p:nvSpPr>
        <p:spPr>
          <a:xfrm>
            <a:off x="151310" y="1820600"/>
            <a:ext cx="3717925" cy="2799079"/>
          </a:xfrm>
          <a:prstGeom prst="rect">
            <a:avLst/>
          </a:prstGeom>
        </p:spPr>
        <p:txBody>
          <a:bodyPr wrap="square" lIns="0" tIns="0" rIns="0" bIns="0">
            <a:spAutoFit/>
          </a:bodyPr>
          <a:lstStyle>
            <a:lvl1pPr>
              <a:defRPr sz="1400" b="0" i="0">
                <a:solidFill>
                  <a:srgbClr val="065F7C"/>
                </a:solidFill>
                <a:latin typeface="Times New Roman"/>
                <a:cs typeface="Times New Roman"/>
              </a:defRPr>
            </a:lvl1pPr>
          </a:lstStyle>
          <a:p/>
        </p:txBody>
      </p:sp>
      <p:sp>
        <p:nvSpPr>
          <p:cNvPr id="4" name="Holder 4"/>
          <p:cNvSpPr>
            <a:spLocks noGrp="1"/>
          </p:cNvSpPr>
          <p:nvPr>
            <p:ph idx="3" sz="half"/>
          </p:nvPr>
        </p:nvSpPr>
        <p:spPr>
          <a:xfrm>
            <a:off x="4730568" y="1590544"/>
            <a:ext cx="3962400" cy="3225800"/>
          </a:xfrm>
          <a:prstGeom prst="rect">
            <a:avLst/>
          </a:prstGeom>
        </p:spPr>
        <p:txBody>
          <a:bodyPr wrap="square" lIns="0" tIns="0" rIns="0" bIns="0">
            <a:spAutoFit/>
          </a:bodyPr>
          <a:lstStyle>
            <a:lvl1pPr>
              <a:defRPr sz="1400" b="0" i="0">
                <a:solidFill>
                  <a:srgbClr val="065F7C"/>
                </a:solidFill>
                <a:latin typeface="Times New Roman"/>
                <a:cs typeface="Times New Roman"/>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showMasterSp="0">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361950"/>
            <a:ext cx="9144000" cy="4781550"/>
          </a:xfrm>
          <a:custGeom>
            <a:avLst/>
            <a:gdLst/>
            <a:ahLst/>
            <a:cxnLst/>
            <a:rect l="l" t="t" r="r" b="b"/>
            <a:pathLst>
              <a:path w="9144000" h="4781550">
                <a:moveTo>
                  <a:pt x="0" y="4781550"/>
                </a:moveTo>
                <a:lnTo>
                  <a:pt x="9144000" y="4781550"/>
                </a:lnTo>
                <a:lnTo>
                  <a:pt x="9144000" y="0"/>
                </a:lnTo>
                <a:lnTo>
                  <a:pt x="0" y="0"/>
                </a:lnTo>
                <a:lnTo>
                  <a:pt x="0" y="4781550"/>
                </a:lnTo>
                <a:close/>
              </a:path>
            </a:pathLst>
          </a:custGeom>
          <a:solidFill>
            <a:srgbClr val="E7E6E6"/>
          </a:solidFill>
        </p:spPr>
        <p:txBody>
          <a:bodyPr wrap="square" lIns="0" tIns="0" rIns="0" bIns="0" rtlCol="0"/>
          <a:lstStyle/>
          <a:p/>
        </p:txBody>
      </p:sp>
      <p:sp>
        <p:nvSpPr>
          <p:cNvPr id="17" name="bk object 17"/>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1400" b="0" i="0">
                <a:solidFill>
                  <a:srgbClr val="065F7C"/>
                </a:solidFill>
                <a:latin typeface="Times New Roman"/>
                <a:cs typeface="Times New Roman"/>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5143499"/>
          </a:xfrm>
          <a:prstGeom prst="rect">
            <a:avLst/>
          </a:prstGeom>
          <a:blipFill>
            <a:blip r:embed="rId7" cstate="print"/>
            <a:stretch>
              <a:fillRect/>
            </a:stretch>
          </a:blipFill>
        </p:spPr>
        <p:txBody>
          <a:bodyPr wrap="square" lIns="0" tIns="0" rIns="0" bIns="0" rtlCol="0"/>
          <a:lstStyle/>
          <a:p/>
        </p:txBody>
      </p:sp>
      <p:sp>
        <p:nvSpPr>
          <p:cNvPr id="17" name="bk object 17"/>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2" name="Holder 2"/>
          <p:cNvSpPr>
            <a:spLocks noGrp="1"/>
          </p:cNvSpPr>
          <p:nvPr>
            <p:ph type="title"/>
          </p:nvPr>
        </p:nvSpPr>
        <p:spPr>
          <a:xfrm>
            <a:off x="130703" y="440259"/>
            <a:ext cx="8435340" cy="513080"/>
          </a:xfrm>
          <a:prstGeom prst="rect">
            <a:avLst/>
          </a:prstGeom>
        </p:spPr>
        <p:txBody>
          <a:bodyPr wrap="square" lIns="0" tIns="0" rIns="0" bIns="0">
            <a:spAutoFit/>
          </a:bodyPr>
          <a:lstStyle>
            <a:lvl1pPr>
              <a:defRPr sz="1400" b="0" i="0">
                <a:solidFill>
                  <a:srgbClr val="065F7C"/>
                </a:solidFill>
                <a:latin typeface="Times New Roman"/>
                <a:cs typeface="Times New Roman"/>
              </a:defRPr>
            </a:lvl1pPr>
          </a:lstStyle>
          <a:p/>
        </p:txBody>
      </p:sp>
      <p:sp>
        <p:nvSpPr>
          <p:cNvPr id="3" name="Holder 3"/>
          <p:cNvSpPr>
            <a:spLocks noGrp="1"/>
          </p:cNvSpPr>
          <p:nvPr>
            <p:ph type="body" idx="1"/>
          </p:nvPr>
        </p:nvSpPr>
        <p:spPr>
          <a:xfrm>
            <a:off x="202111" y="916026"/>
            <a:ext cx="8310880" cy="2256155"/>
          </a:xfrm>
          <a:prstGeom prst="rect">
            <a:avLst/>
          </a:prstGeom>
        </p:spPr>
        <p:txBody>
          <a:bodyPr wrap="square" lIns="0" tIns="0" rIns="0" bIns="0">
            <a:spAutoFit/>
          </a:bodyPr>
          <a:lstStyle>
            <a:lvl1pPr>
              <a:defRPr sz="1400" b="1" i="0">
                <a:solidFill>
                  <a:schemeClr val="hlink"/>
                </a:solidFill>
                <a:latin typeface="Times New Roman"/>
                <a:cs typeface="Times New Roman"/>
              </a:defRPr>
            </a:lvl1pPr>
          </a:lstStyle>
          <a:p/>
        </p:txBody>
      </p:sp>
      <p:sp>
        <p:nvSpPr>
          <p:cNvPr id="4" name="Holder 4"/>
          <p:cNvSpPr>
            <a:spLocks noGrp="1"/>
          </p:cNvSpPr>
          <p:nvPr>
            <p:ph type="ftr" idx="5" sz="quarter"/>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790950"/>
            <a:ext cx="9144000" cy="1352550"/>
          </a:xfrm>
          <a:custGeom>
            <a:avLst/>
            <a:gdLst/>
            <a:ahLst/>
            <a:cxnLst/>
            <a:rect l="l" t="t" r="r" b="b"/>
            <a:pathLst>
              <a:path w="9144000" h="1352550">
                <a:moveTo>
                  <a:pt x="0" y="1352550"/>
                </a:moveTo>
                <a:lnTo>
                  <a:pt x="9144000" y="1352550"/>
                </a:lnTo>
                <a:lnTo>
                  <a:pt x="9144000" y="0"/>
                </a:lnTo>
                <a:lnTo>
                  <a:pt x="0" y="0"/>
                </a:lnTo>
                <a:lnTo>
                  <a:pt x="0" y="1352550"/>
                </a:lnTo>
                <a:close/>
              </a:path>
            </a:pathLst>
          </a:custGeom>
          <a:solidFill>
            <a:srgbClr val="065F7C"/>
          </a:solidFill>
        </p:spPr>
        <p:txBody>
          <a:bodyPr wrap="square" lIns="0" tIns="0" rIns="0" bIns="0" rtlCol="0"/>
          <a:lstStyle/>
          <a:p/>
        </p:txBody>
      </p:sp>
      <p:sp>
        <p:nvSpPr>
          <p:cNvPr id="3" name="object 3"/>
          <p:cNvSpPr/>
          <p:nvPr/>
        </p:nvSpPr>
        <p:spPr>
          <a:xfrm>
            <a:off x="0" y="371475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EB6123"/>
          </a:solidFill>
        </p:spPr>
        <p:txBody>
          <a:bodyPr wrap="square" lIns="0" tIns="0" rIns="0" bIns="0" rtlCol="0"/>
          <a:lstStyle/>
          <a:p/>
        </p:txBody>
      </p:sp>
      <p:sp>
        <p:nvSpPr>
          <p:cNvPr id="4" name="object 4"/>
          <p:cNvSpPr/>
          <p:nvPr/>
        </p:nvSpPr>
        <p:spPr>
          <a:xfrm>
            <a:off x="2385822" y="0"/>
            <a:ext cx="3960113" cy="1530857"/>
          </a:xfrm>
          <a:prstGeom prst="rect">
            <a:avLst/>
          </a:prstGeom>
          <a:blipFill>
            <a:blip r:embed="rId2" cstate="print"/>
            <a:stretch>
              <a:fillRect/>
            </a:stretch>
          </a:blipFill>
        </p:spPr>
        <p:txBody>
          <a:bodyPr wrap="square" lIns="0" tIns="0" rIns="0" bIns="0" rtlCol="0"/>
          <a:lstStyle/>
          <a:p/>
        </p:txBody>
      </p:sp>
      <p:sp>
        <p:nvSpPr>
          <p:cNvPr id="5" name="object 5"/>
          <p:cNvSpPr txBox="1">
            <a:spLocks noGrp="1"/>
          </p:cNvSpPr>
          <p:nvPr>
            <p:ph type="title"/>
          </p:nvPr>
        </p:nvSpPr>
        <p:spPr>
          <a:xfrm>
            <a:off x="1886257" y="1549259"/>
            <a:ext cx="5211445" cy="948690"/>
          </a:xfrm>
          <a:prstGeom prst="rect"/>
        </p:spPr>
        <p:txBody>
          <a:bodyPr wrap="square" lIns="0" tIns="12700" rIns="0" bIns="0" rtlCol="0" vert="horz">
            <a:spAutoFit/>
          </a:bodyPr>
          <a:lstStyle/>
          <a:p>
            <a:pPr algn="ctr">
              <a:lnSpc>
                <a:spcPct val="100000"/>
              </a:lnSpc>
              <a:spcBef>
                <a:spcPts val="100"/>
              </a:spcBef>
            </a:pPr>
            <a:r>
              <a:rPr dirty="0" sz="4200" spc="-5" b="1">
                <a:solidFill>
                  <a:srgbClr val="065C7D"/>
                </a:solidFill>
                <a:latin typeface="Arial"/>
                <a:cs typeface="Arial"/>
              </a:rPr>
              <a:t>BRIDGING </a:t>
            </a:r>
            <a:r>
              <a:rPr dirty="0" sz="4200" b="1">
                <a:solidFill>
                  <a:srgbClr val="065C7D"/>
                </a:solidFill>
                <a:latin typeface="Arial"/>
                <a:cs typeface="Arial"/>
              </a:rPr>
              <a:t>THE</a:t>
            </a:r>
            <a:r>
              <a:rPr dirty="0" sz="4200" spc="-80" b="1">
                <a:solidFill>
                  <a:srgbClr val="065C7D"/>
                </a:solidFill>
                <a:latin typeface="Arial"/>
                <a:cs typeface="Arial"/>
              </a:rPr>
              <a:t> </a:t>
            </a:r>
            <a:r>
              <a:rPr dirty="0" sz="4200" spc="-5" b="1">
                <a:solidFill>
                  <a:srgbClr val="065C7D"/>
                </a:solidFill>
                <a:latin typeface="Arial"/>
                <a:cs typeface="Arial"/>
              </a:rPr>
              <a:t>GAP</a:t>
            </a:r>
            <a:endParaRPr sz="4200">
              <a:latin typeface="Arial"/>
              <a:cs typeface="Arial"/>
            </a:endParaRPr>
          </a:p>
          <a:p>
            <a:pPr algn="ctr">
              <a:lnSpc>
                <a:spcPct val="100000"/>
              </a:lnSpc>
              <a:spcBef>
                <a:spcPts val="65"/>
              </a:spcBef>
            </a:pPr>
            <a:r>
              <a:rPr dirty="0" sz="1800" spc="-5" b="1">
                <a:solidFill>
                  <a:srgbClr val="C00000"/>
                </a:solidFill>
                <a:latin typeface="Arial"/>
                <a:cs typeface="Arial"/>
              </a:rPr>
              <a:t>IN THE </a:t>
            </a:r>
            <a:r>
              <a:rPr dirty="0" sz="1800" spc="-15" b="1">
                <a:solidFill>
                  <a:srgbClr val="C00000"/>
                </a:solidFill>
                <a:latin typeface="Arial"/>
                <a:cs typeface="Arial"/>
              </a:rPr>
              <a:t>GENERATIONAL</a:t>
            </a:r>
            <a:r>
              <a:rPr dirty="0" sz="1800" spc="-55" b="1">
                <a:solidFill>
                  <a:srgbClr val="C00000"/>
                </a:solidFill>
                <a:latin typeface="Arial"/>
                <a:cs typeface="Arial"/>
              </a:rPr>
              <a:t> </a:t>
            </a:r>
            <a:r>
              <a:rPr dirty="0" sz="1800" spc="-5" b="1">
                <a:solidFill>
                  <a:srgbClr val="C00000"/>
                </a:solidFill>
                <a:latin typeface="Arial"/>
                <a:cs typeface="Arial"/>
              </a:rPr>
              <a:t>WORKFORCE</a:t>
            </a:r>
            <a:endParaRPr sz="1800">
              <a:latin typeface="Arial"/>
              <a:cs typeface="Arial"/>
            </a:endParaRPr>
          </a:p>
        </p:txBody>
      </p:sp>
      <p:sp>
        <p:nvSpPr>
          <p:cNvPr id="6" name="object 6"/>
          <p:cNvSpPr/>
          <p:nvPr/>
        </p:nvSpPr>
        <p:spPr>
          <a:xfrm>
            <a:off x="2591562" y="0"/>
            <a:ext cx="3960875" cy="1530857"/>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9" name="object 9"/>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0" name="object 10"/>
          <p:cNvSpPr txBox="1"/>
          <p:nvPr/>
        </p:nvSpPr>
        <p:spPr>
          <a:xfrm>
            <a:off x="7248097" y="4388617"/>
            <a:ext cx="1388110" cy="483234"/>
          </a:xfrm>
          <a:prstGeom prst="rect">
            <a:avLst/>
          </a:prstGeom>
        </p:spPr>
        <p:txBody>
          <a:bodyPr wrap="square" lIns="0" tIns="12700" rIns="0" bIns="0" rtlCol="0" vert="horz">
            <a:spAutoFit/>
          </a:bodyPr>
          <a:lstStyle/>
          <a:p>
            <a:pPr algn="ctr" marL="12700" marR="5080" indent="-2540">
              <a:lnSpc>
                <a:spcPct val="100000"/>
              </a:lnSpc>
              <a:spcBef>
                <a:spcPts val="100"/>
              </a:spcBef>
            </a:pPr>
            <a:r>
              <a:rPr dirty="0" sz="1000" spc="-5" b="1">
                <a:solidFill>
                  <a:srgbClr val="F1F1F1"/>
                </a:solidFill>
                <a:latin typeface="Arial"/>
                <a:cs typeface="Arial"/>
              </a:rPr>
              <a:t>Presented </a:t>
            </a:r>
            <a:r>
              <a:rPr dirty="0" sz="1000" b="1">
                <a:solidFill>
                  <a:srgbClr val="F1F1F1"/>
                </a:solidFill>
                <a:latin typeface="Arial"/>
                <a:cs typeface="Arial"/>
              </a:rPr>
              <a:t>@  </a:t>
            </a:r>
            <a:r>
              <a:rPr dirty="0" sz="1000" spc="-5" b="1">
                <a:solidFill>
                  <a:srgbClr val="F1F1F1"/>
                </a:solidFill>
                <a:latin typeface="Arial"/>
                <a:cs typeface="Arial"/>
              </a:rPr>
              <a:t>NYAPCSO</a:t>
            </a:r>
            <a:r>
              <a:rPr dirty="0" sz="1000" spc="-45" b="1">
                <a:solidFill>
                  <a:srgbClr val="F1F1F1"/>
                </a:solidFill>
                <a:latin typeface="Arial"/>
                <a:cs typeface="Arial"/>
              </a:rPr>
              <a:t> </a:t>
            </a:r>
            <a:r>
              <a:rPr dirty="0" sz="1000" spc="-5" b="1">
                <a:solidFill>
                  <a:srgbClr val="F1F1F1"/>
                </a:solidFill>
                <a:latin typeface="Arial"/>
                <a:cs typeface="Arial"/>
              </a:rPr>
              <a:t>Conference  </a:t>
            </a:r>
            <a:r>
              <a:rPr dirty="0" sz="1000" spc="-10" b="1">
                <a:solidFill>
                  <a:srgbClr val="F1F1F1"/>
                </a:solidFill>
                <a:latin typeface="Arial"/>
                <a:cs typeface="Arial"/>
              </a:rPr>
              <a:t>6/12/2024</a:t>
            </a:r>
            <a:endParaRPr sz="10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2</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639811" y="1327403"/>
            <a:ext cx="933449" cy="991361"/>
          </a:xfrm>
          <a:prstGeom prst="rect">
            <a:avLst/>
          </a:prstGeom>
          <a:blipFill>
            <a:blip r:embed="rId2" cstate="print"/>
            <a:stretch>
              <a:fillRect/>
            </a:stretch>
          </a:blipFill>
        </p:spPr>
        <p:txBody>
          <a:bodyPr wrap="square" lIns="0" tIns="0" rIns="0" bIns="0" rtlCol="0"/>
          <a:lstStyle/>
          <a:p/>
        </p:txBody>
      </p:sp>
      <p:sp>
        <p:nvSpPr>
          <p:cNvPr id="5" name="object 5"/>
          <p:cNvSpPr txBox="1">
            <a:spLocks noGrp="1"/>
          </p:cNvSpPr>
          <p:nvPr>
            <p:ph type="title"/>
          </p:nvPr>
        </p:nvSpPr>
        <p:spPr>
          <a:xfrm>
            <a:off x="78663" y="533345"/>
            <a:ext cx="1517015" cy="776605"/>
          </a:xfrm>
          <a:prstGeom prst="rect"/>
        </p:spPr>
        <p:txBody>
          <a:bodyPr wrap="square" lIns="0" tIns="12065" rIns="0" bIns="0" rtlCol="0" vert="horz">
            <a:spAutoFit/>
          </a:bodyPr>
          <a:lstStyle/>
          <a:p>
            <a:pPr algn="ctr">
              <a:lnSpc>
                <a:spcPts val="3440"/>
              </a:lnSpc>
              <a:spcBef>
                <a:spcPts val="95"/>
              </a:spcBef>
            </a:pPr>
            <a:r>
              <a:rPr dirty="0" sz="3200" spc="-5" b="1">
                <a:latin typeface="Arial"/>
                <a:cs typeface="Arial"/>
              </a:rPr>
              <a:t>Ag</a:t>
            </a:r>
            <a:r>
              <a:rPr dirty="0" sz="3200" spc="-10" b="1">
                <a:latin typeface="Arial"/>
                <a:cs typeface="Arial"/>
              </a:rPr>
              <a:t>e</a:t>
            </a:r>
            <a:r>
              <a:rPr dirty="0" sz="3200" spc="-5" b="1">
                <a:latin typeface="Arial"/>
                <a:cs typeface="Arial"/>
              </a:rPr>
              <a:t>nda</a:t>
            </a:r>
            <a:endParaRPr sz="3200">
              <a:latin typeface="Arial"/>
              <a:cs typeface="Arial"/>
            </a:endParaRPr>
          </a:p>
          <a:p>
            <a:pPr algn="ctr" marL="45720">
              <a:lnSpc>
                <a:spcPts val="2480"/>
              </a:lnSpc>
            </a:pPr>
            <a:r>
              <a:rPr dirty="0" sz="2400" spc="-5" b="1">
                <a:latin typeface="Arial"/>
                <a:cs typeface="Arial"/>
              </a:rPr>
              <a:t>Agenda</a:t>
            </a:r>
            <a:endParaRPr sz="2400">
              <a:latin typeface="Arial"/>
              <a:cs typeface="Arial"/>
            </a:endParaRPr>
          </a:p>
        </p:txBody>
      </p:sp>
      <p:sp>
        <p:nvSpPr>
          <p:cNvPr id="6" name="object 6"/>
          <p:cNvSpPr txBox="1"/>
          <p:nvPr/>
        </p:nvSpPr>
        <p:spPr>
          <a:xfrm>
            <a:off x="289120" y="1652445"/>
            <a:ext cx="3869054" cy="2219960"/>
          </a:xfrm>
          <a:prstGeom prst="rect">
            <a:avLst/>
          </a:prstGeom>
        </p:spPr>
        <p:txBody>
          <a:bodyPr wrap="square" lIns="0" tIns="12700" rIns="0" bIns="0" rtlCol="0" vert="horz">
            <a:spAutoFit/>
          </a:bodyPr>
          <a:lstStyle/>
          <a:p>
            <a:pPr marL="298450" indent="-285750">
              <a:lnSpc>
                <a:spcPct val="100000"/>
              </a:lnSpc>
              <a:spcBef>
                <a:spcPts val="100"/>
              </a:spcBef>
              <a:buFont typeface="Arial"/>
              <a:buChar char="•"/>
              <a:tabLst>
                <a:tab pos="297815" algn="l"/>
                <a:tab pos="298450" algn="l"/>
              </a:tabLst>
            </a:pPr>
            <a:r>
              <a:rPr dirty="0" sz="1800" spc="-5" i="1">
                <a:solidFill>
                  <a:srgbClr val="C00000"/>
                </a:solidFill>
                <a:latin typeface="Arial"/>
                <a:cs typeface="Arial"/>
              </a:rPr>
              <a:t>Generations</a:t>
            </a:r>
            <a:endParaRPr sz="1800">
              <a:latin typeface="Arial"/>
              <a:cs typeface="Arial"/>
            </a:endParaRPr>
          </a:p>
          <a:p>
            <a:pPr marL="298450" indent="-285750">
              <a:lnSpc>
                <a:spcPct val="100000"/>
              </a:lnSpc>
              <a:buFont typeface="Arial"/>
              <a:buChar char="•"/>
              <a:tabLst>
                <a:tab pos="297815" algn="l"/>
                <a:tab pos="298450" algn="l"/>
              </a:tabLst>
            </a:pPr>
            <a:r>
              <a:rPr dirty="0" sz="1800" spc="-5" i="1">
                <a:solidFill>
                  <a:srgbClr val="C00000"/>
                </a:solidFill>
                <a:latin typeface="Arial"/>
                <a:cs typeface="Arial"/>
              </a:rPr>
              <a:t>Shifts </a:t>
            </a:r>
            <a:r>
              <a:rPr dirty="0" sz="1800" i="1">
                <a:solidFill>
                  <a:srgbClr val="C00000"/>
                </a:solidFill>
                <a:latin typeface="Arial"/>
                <a:cs typeface="Arial"/>
              </a:rPr>
              <a:t>in </a:t>
            </a:r>
            <a:r>
              <a:rPr dirty="0" sz="1800" spc="-5" i="1">
                <a:solidFill>
                  <a:srgbClr val="C00000"/>
                </a:solidFill>
                <a:latin typeface="Arial"/>
                <a:cs typeface="Arial"/>
              </a:rPr>
              <a:t>the </a:t>
            </a:r>
            <a:r>
              <a:rPr dirty="0" sz="1800" i="1">
                <a:solidFill>
                  <a:srgbClr val="C00000"/>
                </a:solidFill>
                <a:latin typeface="Arial"/>
                <a:cs typeface="Arial"/>
              </a:rPr>
              <a:t>labor market</a:t>
            </a:r>
            <a:r>
              <a:rPr dirty="0" sz="1800" spc="-65" i="1">
                <a:solidFill>
                  <a:srgbClr val="C00000"/>
                </a:solidFill>
                <a:latin typeface="Arial"/>
                <a:cs typeface="Arial"/>
              </a:rPr>
              <a:t> </a:t>
            </a:r>
            <a:r>
              <a:rPr dirty="0" sz="1800" spc="-5" i="1">
                <a:solidFill>
                  <a:srgbClr val="C00000"/>
                </a:solidFill>
                <a:latin typeface="Arial"/>
                <a:cs typeface="Arial"/>
              </a:rPr>
              <a:t>dynamics</a:t>
            </a:r>
            <a:endParaRPr sz="1800">
              <a:latin typeface="Arial"/>
              <a:cs typeface="Arial"/>
            </a:endParaRPr>
          </a:p>
          <a:p>
            <a:pPr marL="298450" indent="-285750">
              <a:lnSpc>
                <a:spcPct val="100000"/>
              </a:lnSpc>
              <a:buFont typeface="Arial"/>
              <a:buChar char="•"/>
              <a:tabLst>
                <a:tab pos="297815" algn="l"/>
                <a:tab pos="298450" algn="l"/>
              </a:tabLst>
            </a:pPr>
            <a:r>
              <a:rPr dirty="0" sz="1800" i="1">
                <a:solidFill>
                  <a:srgbClr val="C00000"/>
                </a:solidFill>
                <a:latin typeface="Arial"/>
                <a:cs typeface="Arial"/>
              </a:rPr>
              <a:t>Meet </a:t>
            </a:r>
            <a:r>
              <a:rPr dirty="0" sz="1800" spc="-5" i="1">
                <a:solidFill>
                  <a:srgbClr val="C00000"/>
                </a:solidFill>
                <a:latin typeface="Arial"/>
                <a:cs typeface="Arial"/>
              </a:rPr>
              <a:t>the </a:t>
            </a:r>
            <a:r>
              <a:rPr dirty="0" sz="1800" i="1">
                <a:solidFill>
                  <a:srgbClr val="C00000"/>
                </a:solidFill>
                <a:latin typeface="Arial"/>
                <a:cs typeface="Arial"/>
              </a:rPr>
              <a:t>new</a:t>
            </a:r>
            <a:r>
              <a:rPr dirty="0" sz="1800" spc="-25" i="1">
                <a:solidFill>
                  <a:srgbClr val="C00000"/>
                </a:solidFill>
                <a:latin typeface="Arial"/>
                <a:cs typeface="Arial"/>
              </a:rPr>
              <a:t> </a:t>
            </a:r>
            <a:r>
              <a:rPr dirty="0" sz="1800" spc="-5" i="1">
                <a:solidFill>
                  <a:srgbClr val="C00000"/>
                </a:solidFill>
                <a:latin typeface="Arial"/>
                <a:cs typeface="Arial"/>
              </a:rPr>
              <a:t>team</a:t>
            </a:r>
            <a:endParaRPr sz="1800">
              <a:latin typeface="Arial"/>
              <a:cs typeface="Arial"/>
            </a:endParaRPr>
          </a:p>
          <a:p>
            <a:pPr marL="298450" indent="-285750">
              <a:lnSpc>
                <a:spcPct val="100000"/>
              </a:lnSpc>
              <a:buFont typeface="Arial"/>
              <a:buChar char="•"/>
              <a:tabLst>
                <a:tab pos="297815" algn="l"/>
                <a:tab pos="298450" algn="l"/>
              </a:tabLst>
            </a:pPr>
            <a:r>
              <a:rPr dirty="0" sz="1800" i="1">
                <a:solidFill>
                  <a:srgbClr val="C00000"/>
                </a:solidFill>
                <a:latin typeface="Arial"/>
                <a:cs typeface="Arial"/>
              </a:rPr>
              <a:t>Millennial </a:t>
            </a:r>
            <a:r>
              <a:rPr dirty="0" sz="1800" spc="-5" i="1">
                <a:solidFill>
                  <a:srgbClr val="C00000"/>
                </a:solidFill>
                <a:latin typeface="Arial"/>
                <a:cs typeface="Arial"/>
              </a:rPr>
              <a:t>Gen </a:t>
            </a:r>
            <a:r>
              <a:rPr dirty="0" sz="1800" i="1">
                <a:solidFill>
                  <a:srgbClr val="C00000"/>
                </a:solidFill>
                <a:latin typeface="Arial"/>
                <a:cs typeface="Arial"/>
              </a:rPr>
              <a:t>Z in </a:t>
            </a:r>
            <a:r>
              <a:rPr dirty="0" sz="1800" spc="-5" i="1">
                <a:solidFill>
                  <a:srgbClr val="C00000"/>
                </a:solidFill>
                <a:latin typeface="Arial"/>
                <a:cs typeface="Arial"/>
              </a:rPr>
              <a:t>the</a:t>
            </a:r>
            <a:r>
              <a:rPr dirty="0" sz="1800" spc="-55" i="1">
                <a:solidFill>
                  <a:srgbClr val="C00000"/>
                </a:solidFill>
                <a:latin typeface="Arial"/>
                <a:cs typeface="Arial"/>
              </a:rPr>
              <a:t> </a:t>
            </a:r>
            <a:r>
              <a:rPr dirty="0" sz="1800" spc="-5" i="1">
                <a:solidFill>
                  <a:srgbClr val="C00000"/>
                </a:solidFill>
                <a:latin typeface="Arial"/>
                <a:cs typeface="Arial"/>
              </a:rPr>
              <a:t>workforce</a:t>
            </a:r>
            <a:endParaRPr sz="1800">
              <a:latin typeface="Arial"/>
              <a:cs typeface="Arial"/>
            </a:endParaRPr>
          </a:p>
          <a:p>
            <a:pPr marL="298450" indent="-285750">
              <a:lnSpc>
                <a:spcPct val="100000"/>
              </a:lnSpc>
              <a:buFont typeface="Arial"/>
              <a:buChar char="•"/>
              <a:tabLst>
                <a:tab pos="297815" algn="l"/>
                <a:tab pos="298450" algn="l"/>
              </a:tabLst>
            </a:pPr>
            <a:r>
              <a:rPr dirty="0" sz="1800" spc="-5" i="1">
                <a:solidFill>
                  <a:srgbClr val="C00000"/>
                </a:solidFill>
                <a:latin typeface="Arial"/>
                <a:cs typeface="Arial"/>
              </a:rPr>
              <a:t>Retaining </a:t>
            </a:r>
            <a:r>
              <a:rPr dirty="0" sz="1800" i="1">
                <a:solidFill>
                  <a:srgbClr val="C00000"/>
                </a:solidFill>
                <a:latin typeface="Arial"/>
                <a:cs typeface="Arial"/>
              </a:rPr>
              <a:t>new</a:t>
            </a:r>
            <a:r>
              <a:rPr dirty="0" sz="1800" spc="-25" i="1">
                <a:solidFill>
                  <a:srgbClr val="C00000"/>
                </a:solidFill>
                <a:latin typeface="Arial"/>
                <a:cs typeface="Arial"/>
              </a:rPr>
              <a:t> </a:t>
            </a:r>
            <a:r>
              <a:rPr dirty="0" sz="1800" spc="-5" i="1">
                <a:solidFill>
                  <a:srgbClr val="C00000"/>
                </a:solidFill>
                <a:latin typeface="Arial"/>
                <a:cs typeface="Arial"/>
              </a:rPr>
              <a:t>generation</a:t>
            </a:r>
            <a:endParaRPr sz="1800">
              <a:latin typeface="Arial"/>
              <a:cs typeface="Arial"/>
            </a:endParaRPr>
          </a:p>
          <a:p>
            <a:pPr marL="298450" indent="-285750">
              <a:lnSpc>
                <a:spcPct val="100000"/>
              </a:lnSpc>
              <a:buFont typeface="Arial"/>
              <a:buChar char="•"/>
              <a:tabLst>
                <a:tab pos="297815" algn="l"/>
                <a:tab pos="298450" algn="l"/>
              </a:tabLst>
            </a:pPr>
            <a:r>
              <a:rPr dirty="0" sz="1800" spc="-5" i="1">
                <a:solidFill>
                  <a:srgbClr val="C00000"/>
                </a:solidFill>
                <a:latin typeface="Arial"/>
                <a:cs typeface="Arial"/>
              </a:rPr>
              <a:t>Why </a:t>
            </a:r>
            <a:r>
              <a:rPr dirty="0" sz="1800" i="1">
                <a:solidFill>
                  <a:srgbClr val="C00000"/>
                </a:solidFill>
                <a:latin typeface="Arial"/>
                <a:cs typeface="Arial"/>
              </a:rPr>
              <a:t>are </a:t>
            </a:r>
            <a:r>
              <a:rPr dirty="0" sz="1800" spc="-5" i="1">
                <a:solidFill>
                  <a:srgbClr val="C00000"/>
                </a:solidFill>
                <a:latin typeface="Arial"/>
                <a:cs typeface="Arial"/>
              </a:rPr>
              <a:t>they</a:t>
            </a:r>
            <a:r>
              <a:rPr dirty="0" sz="1800" spc="-20" i="1">
                <a:solidFill>
                  <a:srgbClr val="C00000"/>
                </a:solidFill>
                <a:latin typeface="Arial"/>
                <a:cs typeface="Arial"/>
              </a:rPr>
              <a:t> </a:t>
            </a:r>
            <a:r>
              <a:rPr dirty="0" sz="1800" spc="-5" i="1">
                <a:solidFill>
                  <a:srgbClr val="C00000"/>
                </a:solidFill>
                <a:latin typeface="Arial"/>
                <a:cs typeface="Arial"/>
              </a:rPr>
              <a:t>leaving</a:t>
            </a:r>
            <a:endParaRPr sz="1800">
              <a:latin typeface="Arial"/>
              <a:cs typeface="Arial"/>
            </a:endParaRPr>
          </a:p>
          <a:p>
            <a:pPr marL="298450" indent="-285750">
              <a:lnSpc>
                <a:spcPct val="100000"/>
              </a:lnSpc>
              <a:buFont typeface="Arial"/>
              <a:buChar char="•"/>
              <a:tabLst>
                <a:tab pos="297815" algn="l"/>
                <a:tab pos="298450" algn="l"/>
              </a:tabLst>
            </a:pPr>
            <a:r>
              <a:rPr dirty="0" sz="1800" i="1">
                <a:solidFill>
                  <a:srgbClr val="C00000"/>
                </a:solidFill>
                <a:latin typeface="Arial"/>
                <a:cs typeface="Arial"/>
              </a:rPr>
              <a:t>How </a:t>
            </a:r>
            <a:r>
              <a:rPr dirty="0" sz="1800" spc="-5" i="1">
                <a:solidFill>
                  <a:srgbClr val="C00000"/>
                </a:solidFill>
                <a:latin typeface="Arial"/>
                <a:cs typeface="Arial"/>
              </a:rPr>
              <a:t>to make them</a:t>
            </a:r>
            <a:r>
              <a:rPr dirty="0" sz="1800" spc="-20" i="1">
                <a:solidFill>
                  <a:srgbClr val="C00000"/>
                </a:solidFill>
                <a:latin typeface="Arial"/>
                <a:cs typeface="Arial"/>
              </a:rPr>
              <a:t> </a:t>
            </a:r>
            <a:r>
              <a:rPr dirty="0" sz="1800" spc="-5" i="1">
                <a:solidFill>
                  <a:srgbClr val="C00000"/>
                </a:solidFill>
                <a:latin typeface="Arial"/>
                <a:cs typeface="Arial"/>
              </a:rPr>
              <a:t>stay</a:t>
            </a:r>
            <a:endParaRPr sz="1800">
              <a:latin typeface="Arial"/>
              <a:cs typeface="Arial"/>
            </a:endParaRPr>
          </a:p>
          <a:p>
            <a:pPr marL="298450" indent="-285750">
              <a:lnSpc>
                <a:spcPct val="100000"/>
              </a:lnSpc>
              <a:buFont typeface="Arial"/>
              <a:buChar char="•"/>
              <a:tabLst>
                <a:tab pos="297815" algn="l"/>
                <a:tab pos="298450" algn="l"/>
              </a:tabLst>
            </a:pPr>
            <a:r>
              <a:rPr dirty="0" sz="1800" spc="-5" i="1">
                <a:solidFill>
                  <a:srgbClr val="C00000"/>
                </a:solidFill>
                <a:latin typeface="Arial"/>
                <a:cs typeface="Arial"/>
              </a:rPr>
              <a:t>Recruiting</a:t>
            </a:r>
            <a:endParaRPr sz="1800">
              <a:latin typeface="Arial"/>
              <a:cs typeface="Arial"/>
            </a:endParaRPr>
          </a:p>
        </p:txBody>
      </p:sp>
      <p:sp>
        <p:nvSpPr>
          <p:cNvPr id="7" name="object 7"/>
          <p:cNvSpPr txBox="1"/>
          <p:nvPr/>
        </p:nvSpPr>
        <p:spPr>
          <a:xfrm>
            <a:off x="4643405" y="2031190"/>
            <a:ext cx="4217035" cy="2689860"/>
          </a:xfrm>
          <a:prstGeom prst="rect">
            <a:avLst/>
          </a:prstGeom>
        </p:spPr>
        <p:txBody>
          <a:bodyPr wrap="square" lIns="0" tIns="12700" rIns="0" bIns="0" rtlCol="0" vert="horz">
            <a:spAutoFit/>
          </a:bodyPr>
          <a:lstStyle/>
          <a:p>
            <a:pPr marL="12700">
              <a:lnSpc>
                <a:spcPct val="100000"/>
              </a:lnSpc>
              <a:spcBef>
                <a:spcPts val="100"/>
              </a:spcBef>
            </a:pPr>
            <a:r>
              <a:rPr dirty="0" sz="1600" spc="-5" b="1">
                <a:solidFill>
                  <a:srgbClr val="065F7C"/>
                </a:solidFill>
                <a:latin typeface="Arial"/>
                <a:cs typeface="Arial"/>
              </a:rPr>
              <a:t>Sergio Panunzio, </a:t>
            </a:r>
            <a:r>
              <a:rPr dirty="0" sz="1100" spc="-5" b="1">
                <a:solidFill>
                  <a:srgbClr val="065F7C"/>
                </a:solidFill>
                <a:latin typeface="Arial"/>
                <a:cs typeface="Arial"/>
              </a:rPr>
              <a:t>CPWM, CPM</a:t>
            </a:r>
            <a:endParaRPr sz="1100">
              <a:latin typeface="Arial"/>
              <a:cs typeface="Arial"/>
            </a:endParaRPr>
          </a:p>
          <a:p>
            <a:pPr marL="12700">
              <a:lnSpc>
                <a:spcPct val="100000"/>
              </a:lnSpc>
              <a:spcBef>
                <a:spcPts val="15"/>
              </a:spcBef>
            </a:pPr>
            <a:r>
              <a:rPr dirty="0" sz="1050" spc="-5" b="1" i="1">
                <a:solidFill>
                  <a:srgbClr val="C00000"/>
                </a:solidFill>
                <a:latin typeface="Arial"/>
                <a:cs typeface="Arial"/>
              </a:rPr>
              <a:t>Commissioner Albany</a:t>
            </a:r>
            <a:r>
              <a:rPr dirty="0" sz="1050" spc="-10" b="1" i="1">
                <a:solidFill>
                  <a:srgbClr val="C00000"/>
                </a:solidFill>
                <a:latin typeface="Arial"/>
                <a:cs typeface="Arial"/>
              </a:rPr>
              <a:t> </a:t>
            </a:r>
            <a:r>
              <a:rPr dirty="0" sz="1050" spc="-5" b="1" i="1">
                <a:solidFill>
                  <a:srgbClr val="C00000"/>
                </a:solidFill>
                <a:latin typeface="Arial"/>
                <a:cs typeface="Arial"/>
              </a:rPr>
              <a:t>DGS</a:t>
            </a:r>
            <a:endParaRPr sz="1050">
              <a:latin typeface="Arial"/>
              <a:cs typeface="Arial"/>
            </a:endParaRPr>
          </a:p>
          <a:p>
            <a:pPr marL="12700" marR="5080">
              <a:lnSpc>
                <a:spcPct val="100000"/>
              </a:lnSpc>
              <a:spcBef>
                <a:spcPts val="625"/>
              </a:spcBef>
            </a:pPr>
            <a:r>
              <a:rPr dirty="0" sz="1100" spc="-5">
                <a:solidFill>
                  <a:srgbClr val="065F7C"/>
                </a:solidFill>
                <a:latin typeface="Times New Roman"/>
                <a:cs typeface="Times New Roman"/>
              </a:rPr>
              <a:t>Commissioner Sergio Panunzio has had an illustrious career in municipal  government spanning over four decades, marked by a diverse array of  managerial roles. </a:t>
            </a:r>
            <a:r>
              <a:rPr dirty="0" sz="1100" spc="-10">
                <a:solidFill>
                  <a:srgbClr val="065F7C"/>
                </a:solidFill>
                <a:latin typeface="Times New Roman"/>
                <a:cs typeface="Times New Roman"/>
              </a:rPr>
              <a:t>Armed </a:t>
            </a:r>
            <a:r>
              <a:rPr dirty="0" sz="1100" spc="-5">
                <a:solidFill>
                  <a:srgbClr val="065F7C"/>
                </a:solidFill>
                <a:latin typeface="Times New Roman"/>
                <a:cs typeface="Times New Roman"/>
              </a:rPr>
              <a:t>with a degree in sociology and a minor in  organizational psychology from Centenary University, his academic  background has equipped him with a nuanced understanding of human  behavior within organizational settings. In recent years, Commissioner  Panunzio has shifted his focus to studying the evolving dynamics of the  regional generational workforce within the public sector. Recognizing the  significance of this demographic shift, he has conducted extensive research  to understand its implications for organizational culture, leadership, and  service delivery. His contributions in this area have been recognized by his  peers, as evidenced by his role as a </a:t>
            </a:r>
            <a:r>
              <a:rPr dirty="0" sz="1100" spc="-10">
                <a:solidFill>
                  <a:srgbClr val="065F7C"/>
                </a:solidFill>
                <a:latin typeface="Times New Roman"/>
                <a:cs typeface="Times New Roman"/>
              </a:rPr>
              <a:t>member </a:t>
            </a:r>
            <a:r>
              <a:rPr dirty="0" sz="1100" spc="-5">
                <a:solidFill>
                  <a:srgbClr val="065F7C"/>
                </a:solidFill>
                <a:latin typeface="Times New Roman"/>
                <a:cs typeface="Times New Roman"/>
              </a:rPr>
              <a:t>of the </a:t>
            </a:r>
            <a:r>
              <a:rPr dirty="0" sz="1100" spc="-10">
                <a:solidFill>
                  <a:srgbClr val="065F7C"/>
                </a:solidFill>
                <a:latin typeface="Times New Roman"/>
                <a:cs typeface="Times New Roman"/>
              </a:rPr>
              <a:t>NYCOM </a:t>
            </a:r>
            <a:r>
              <a:rPr dirty="0" sz="1100" spc="-5">
                <a:solidFill>
                  <a:srgbClr val="065F7C"/>
                </a:solidFill>
                <a:latin typeface="Times New Roman"/>
                <a:cs typeface="Times New Roman"/>
              </a:rPr>
              <a:t>Public Works  Advisory</a:t>
            </a:r>
            <a:r>
              <a:rPr dirty="0" sz="1100" spc="-15">
                <a:solidFill>
                  <a:srgbClr val="065F7C"/>
                </a:solidFill>
                <a:latin typeface="Times New Roman"/>
                <a:cs typeface="Times New Roman"/>
              </a:rPr>
              <a:t> </a:t>
            </a:r>
            <a:r>
              <a:rPr dirty="0" sz="1100" spc="-5">
                <a:solidFill>
                  <a:srgbClr val="065F7C"/>
                </a:solidFill>
                <a:latin typeface="Times New Roman"/>
                <a:cs typeface="Times New Roman"/>
              </a:rPr>
              <a:t>Committee.</a:t>
            </a:r>
            <a:endParaRPr sz="11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89535"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Arial"/>
                <a:cs typeface="Arial"/>
              </a:rPr>
              <a:t>3</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3494349" y="2653499"/>
            <a:ext cx="2237740"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G</a:t>
            </a:r>
            <a:r>
              <a:rPr dirty="0" sz="2400" b="1">
                <a:solidFill>
                  <a:srgbClr val="C00000"/>
                </a:solidFill>
                <a:latin typeface="Arial"/>
                <a:cs typeface="Arial"/>
              </a:rPr>
              <a:t>ENER</a:t>
            </a:r>
            <a:r>
              <a:rPr dirty="0" sz="2400" spc="-180" b="1">
                <a:solidFill>
                  <a:srgbClr val="C00000"/>
                </a:solidFill>
                <a:latin typeface="Arial"/>
                <a:cs typeface="Arial"/>
              </a:rPr>
              <a:t>A</a:t>
            </a:r>
            <a:r>
              <a:rPr dirty="0" sz="2400" spc="-5" b="1">
                <a:solidFill>
                  <a:srgbClr val="C00000"/>
                </a:solidFill>
                <a:latin typeface="Arial"/>
                <a:cs typeface="Arial"/>
              </a:rPr>
              <a:t>TIONS</a:t>
            </a:r>
            <a:endParaRPr sz="24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4</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prstGeom prst="rect"/>
        </p:spPr>
        <p:txBody>
          <a:bodyPr wrap="square" lIns="0" tIns="12065" rIns="0" bIns="0" rtlCol="0" vert="horz">
            <a:spAutoFit/>
          </a:bodyPr>
          <a:lstStyle/>
          <a:p>
            <a:pPr marL="12700">
              <a:lnSpc>
                <a:spcPct val="100000"/>
              </a:lnSpc>
              <a:spcBef>
                <a:spcPts val="95"/>
              </a:spcBef>
            </a:pPr>
            <a:r>
              <a:rPr dirty="0" sz="3200" spc="-25" b="1">
                <a:latin typeface="Arial"/>
                <a:cs typeface="Arial"/>
              </a:rPr>
              <a:t>GENERATIONS </a:t>
            </a:r>
            <a:r>
              <a:rPr dirty="0" sz="3200" spc="-5" b="1">
                <a:latin typeface="Arial"/>
                <a:cs typeface="Arial"/>
              </a:rPr>
              <a:t>THROUGHOUT THE</a:t>
            </a:r>
            <a:r>
              <a:rPr dirty="0" sz="3200" spc="-50" b="1">
                <a:latin typeface="Arial"/>
                <a:cs typeface="Arial"/>
              </a:rPr>
              <a:t> </a:t>
            </a:r>
            <a:r>
              <a:rPr dirty="0" sz="3200" spc="-5" b="1">
                <a:latin typeface="Arial"/>
                <a:cs typeface="Arial"/>
              </a:rPr>
              <a:t>YEARS</a:t>
            </a:r>
            <a:endParaRPr sz="3200">
              <a:latin typeface="Arial"/>
              <a:cs typeface="Arial"/>
            </a:endParaRPr>
          </a:p>
        </p:txBody>
      </p:sp>
      <p:sp>
        <p:nvSpPr>
          <p:cNvPr id="5" name="object 5"/>
          <p:cNvSpPr/>
          <p:nvPr/>
        </p:nvSpPr>
        <p:spPr>
          <a:xfrm>
            <a:off x="211836" y="1360170"/>
            <a:ext cx="5809487" cy="1754123"/>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503591" y="3681242"/>
            <a:ext cx="4768850" cy="848360"/>
          </a:xfrm>
          <a:prstGeom prst="rect">
            <a:avLst/>
          </a:prstGeom>
        </p:spPr>
        <p:txBody>
          <a:bodyPr wrap="square" lIns="0" tIns="12700" rIns="0" bIns="0" rtlCol="0" vert="horz">
            <a:spAutoFit/>
          </a:bodyPr>
          <a:lstStyle/>
          <a:p>
            <a:pPr algn="ctr" marL="12065" marR="5080">
              <a:lnSpc>
                <a:spcPct val="100000"/>
              </a:lnSpc>
              <a:spcBef>
                <a:spcPts val="100"/>
              </a:spcBef>
            </a:pPr>
            <a:r>
              <a:rPr dirty="0" sz="1800" spc="-5" b="1">
                <a:solidFill>
                  <a:srgbClr val="0000FF"/>
                </a:solidFill>
                <a:latin typeface="Times New Roman"/>
                <a:cs typeface="Times New Roman"/>
              </a:rPr>
              <a:t>Each generation tends </a:t>
            </a:r>
            <a:r>
              <a:rPr dirty="0" sz="1800" spc="-5">
                <a:solidFill>
                  <a:srgbClr val="C00000"/>
                </a:solidFill>
                <a:latin typeface="Times New Roman"/>
                <a:cs typeface="Times New Roman"/>
              </a:rPr>
              <a:t>to </a:t>
            </a:r>
            <a:r>
              <a:rPr dirty="0" sz="1800">
                <a:solidFill>
                  <a:srgbClr val="C00000"/>
                </a:solidFill>
                <a:latin typeface="Times New Roman"/>
                <a:cs typeface="Times New Roman"/>
              </a:rPr>
              <a:t>be </a:t>
            </a:r>
            <a:r>
              <a:rPr dirty="0" sz="1800" spc="-5">
                <a:solidFill>
                  <a:srgbClr val="C00000"/>
                </a:solidFill>
                <a:latin typeface="Times New Roman"/>
                <a:cs typeface="Times New Roman"/>
              </a:rPr>
              <a:t>shaped </a:t>
            </a:r>
            <a:r>
              <a:rPr dirty="0" sz="1800" b="1">
                <a:solidFill>
                  <a:srgbClr val="0000FF"/>
                </a:solidFill>
                <a:latin typeface="Times New Roman"/>
                <a:cs typeface="Times New Roman"/>
              </a:rPr>
              <a:t>by </a:t>
            </a:r>
            <a:r>
              <a:rPr dirty="0" sz="1800" spc="-5" b="1">
                <a:solidFill>
                  <a:srgbClr val="C00000"/>
                </a:solidFill>
                <a:latin typeface="Times New Roman"/>
                <a:cs typeface="Times New Roman"/>
              </a:rPr>
              <a:t>significant  events </a:t>
            </a:r>
            <a:r>
              <a:rPr dirty="0" sz="1800" b="1">
                <a:solidFill>
                  <a:srgbClr val="0000FF"/>
                </a:solidFill>
                <a:latin typeface="Times New Roman"/>
                <a:cs typeface="Times New Roman"/>
              </a:rPr>
              <a:t>and </a:t>
            </a:r>
            <a:r>
              <a:rPr dirty="0" sz="1800" spc="-5" b="1">
                <a:solidFill>
                  <a:srgbClr val="C00000"/>
                </a:solidFill>
                <a:latin typeface="Times New Roman"/>
                <a:cs typeface="Times New Roman"/>
              </a:rPr>
              <a:t>cultural shifts </a:t>
            </a:r>
            <a:r>
              <a:rPr dirty="0" sz="1800" b="1">
                <a:solidFill>
                  <a:srgbClr val="0000FF"/>
                </a:solidFill>
                <a:latin typeface="Times New Roman"/>
                <a:cs typeface="Times New Roman"/>
              </a:rPr>
              <a:t>that </a:t>
            </a:r>
            <a:r>
              <a:rPr dirty="0" sz="1800" spc="-5" b="1">
                <a:solidFill>
                  <a:srgbClr val="0000FF"/>
                </a:solidFill>
                <a:latin typeface="Times New Roman"/>
                <a:cs typeface="Times New Roman"/>
              </a:rPr>
              <a:t>occur </a:t>
            </a:r>
            <a:r>
              <a:rPr dirty="0" sz="1800" spc="-5">
                <a:solidFill>
                  <a:srgbClr val="C00000"/>
                </a:solidFill>
                <a:latin typeface="Times New Roman"/>
                <a:cs typeface="Times New Roman"/>
              </a:rPr>
              <a:t>during their  formative</a:t>
            </a:r>
            <a:r>
              <a:rPr dirty="0" sz="1800" spc="5">
                <a:solidFill>
                  <a:srgbClr val="C00000"/>
                </a:solidFill>
                <a:latin typeface="Times New Roman"/>
                <a:cs typeface="Times New Roman"/>
              </a:rPr>
              <a:t> </a:t>
            </a:r>
            <a:r>
              <a:rPr dirty="0" sz="1800" spc="-5">
                <a:solidFill>
                  <a:srgbClr val="C00000"/>
                </a:solidFill>
                <a:latin typeface="Times New Roman"/>
                <a:cs typeface="Times New Roman"/>
              </a:rPr>
              <a:t>years</a:t>
            </a:r>
            <a:r>
              <a:rPr dirty="0" sz="1800" spc="-5">
                <a:solidFill>
                  <a:srgbClr val="065F7C"/>
                </a:solidFill>
                <a:latin typeface="Times New Roman"/>
                <a:cs typeface="Times New Roman"/>
              </a:rPr>
              <a:t>.</a:t>
            </a:r>
            <a:endParaRPr sz="1800">
              <a:latin typeface="Times New Roman"/>
              <a:cs typeface="Times New Roman"/>
            </a:endParaRPr>
          </a:p>
        </p:txBody>
      </p:sp>
      <p:sp>
        <p:nvSpPr>
          <p:cNvPr id="7" name="object 7"/>
          <p:cNvSpPr txBox="1"/>
          <p:nvPr/>
        </p:nvSpPr>
        <p:spPr>
          <a:xfrm>
            <a:off x="130703" y="818451"/>
            <a:ext cx="8818245" cy="3050540"/>
          </a:xfrm>
          <a:prstGeom prst="rect">
            <a:avLst/>
          </a:prstGeom>
        </p:spPr>
        <p:txBody>
          <a:bodyPr wrap="square" lIns="0" tIns="126364" rIns="0" bIns="0" rtlCol="0" vert="horz">
            <a:spAutoFit/>
          </a:bodyPr>
          <a:lstStyle/>
          <a:p>
            <a:pPr marL="12700">
              <a:lnSpc>
                <a:spcPct val="100000"/>
              </a:lnSpc>
              <a:spcBef>
                <a:spcPts val="994"/>
              </a:spcBef>
            </a:pPr>
            <a:r>
              <a:rPr dirty="0" sz="1800" spc="-5">
                <a:solidFill>
                  <a:srgbClr val="C00000"/>
                </a:solidFill>
                <a:latin typeface="Arial"/>
                <a:cs typeface="Arial"/>
              </a:rPr>
              <a:t>Contrasts amongst</a:t>
            </a:r>
            <a:r>
              <a:rPr dirty="0" sz="1800" spc="-15">
                <a:solidFill>
                  <a:srgbClr val="C00000"/>
                </a:solidFill>
                <a:latin typeface="Arial"/>
                <a:cs typeface="Arial"/>
              </a:rPr>
              <a:t> </a:t>
            </a:r>
            <a:r>
              <a:rPr dirty="0" sz="1800" spc="-5">
                <a:solidFill>
                  <a:srgbClr val="C00000"/>
                </a:solidFill>
                <a:latin typeface="Arial"/>
                <a:cs typeface="Arial"/>
              </a:rPr>
              <a:t>generations</a:t>
            </a:r>
            <a:endParaRPr sz="1800">
              <a:latin typeface="Arial"/>
              <a:cs typeface="Arial"/>
            </a:endParaRPr>
          </a:p>
          <a:p>
            <a:pPr marL="6052820" marR="32384">
              <a:lnSpc>
                <a:spcPct val="100000"/>
              </a:lnSpc>
              <a:spcBef>
                <a:spcPts val="600"/>
              </a:spcBef>
            </a:pPr>
            <a:r>
              <a:rPr dirty="0" sz="1200" spc="-5">
                <a:solidFill>
                  <a:srgbClr val="C00000"/>
                </a:solidFill>
                <a:latin typeface="Times New Roman"/>
                <a:cs typeface="Times New Roman"/>
              </a:rPr>
              <a:t>The Silent Generation </a:t>
            </a:r>
            <a:r>
              <a:rPr dirty="0" sz="1200">
                <a:solidFill>
                  <a:srgbClr val="065F7C"/>
                </a:solidFill>
                <a:latin typeface="Times New Roman"/>
                <a:cs typeface="Times New Roman"/>
              </a:rPr>
              <a:t>- </a:t>
            </a:r>
            <a:r>
              <a:rPr dirty="0" sz="1200" spc="-10">
                <a:solidFill>
                  <a:srgbClr val="065F7C"/>
                </a:solidFill>
                <a:latin typeface="Times New Roman"/>
                <a:cs typeface="Times New Roman"/>
              </a:rPr>
              <a:t>WWII (Witnessed) </a:t>
            </a:r>
            <a:r>
              <a:rPr dirty="0" sz="1200">
                <a:solidFill>
                  <a:srgbClr val="065F7C"/>
                </a:solidFill>
                <a:latin typeface="Times New Roman"/>
                <a:cs typeface="Times New Roman"/>
              </a:rPr>
              <a:t>-  </a:t>
            </a:r>
            <a:r>
              <a:rPr dirty="0" sz="1200" spc="-5">
                <a:solidFill>
                  <a:srgbClr val="065F7C"/>
                </a:solidFill>
                <a:latin typeface="Times New Roman"/>
                <a:cs typeface="Times New Roman"/>
              </a:rPr>
              <a:t>Early </a:t>
            </a:r>
            <a:r>
              <a:rPr dirty="0" sz="1200" spc="-25">
                <a:solidFill>
                  <a:srgbClr val="065F7C"/>
                </a:solidFill>
                <a:latin typeface="Times New Roman"/>
                <a:cs typeface="Times New Roman"/>
              </a:rPr>
              <a:t>Years </a:t>
            </a:r>
            <a:r>
              <a:rPr dirty="0" sz="1200">
                <a:solidFill>
                  <a:srgbClr val="065F7C"/>
                </a:solidFill>
                <a:latin typeface="Times New Roman"/>
                <a:cs typeface="Times New Roman"/>
              </a:rPr>
              <a:t>of the </a:t>
            </a:r>
            <a:r>
              <a:rPr dirty="0" sz="1200" spc="-5">
                <a:solidFill>
                  <a:srgbClr val="065F7C"/>
                </a:solidFill>
                <a:latin typeface="Times New Roman"/>
                <a:cs typeface="Times New Roman"/>
              </a:rPr>
              <a:t>Cold </a:t>
            </a:r>
            <a:r>
              <a:rPr dirty="0" sz="1200" spc="-40">
                <a:solidFill>
                  <a:srgbClr val="065F7C"/>
                </a:solidFill>
                <a:latin typeface="Times New Roman"/>
                <a:cs typeface="Times New Roman"/>
              </a:rPr>
              <a:t>War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Korean  </a:t>
            </a:r>
            <a:r>
              <a:rPr dirty="0" sz="1200" spc="-40">
                <a:solidFill>
                  <a:srgbClr val="065F7C"/>
                </a:solidFill>
                <a:latin typeface="Times New Roman"/>
                <a:cs typeface="Times New Roman"/>
              </a:rPr>
              <a:t>War </a:t>
            </a:r>
            <a:r>
              <a:rPr dirty="0" sz="1200">
                <a:solidFill>
                  <a:srgbClr val="065F7C"/>
                </a:solidFill>
                <a:latin typeface="Times New Roman"/>
                <a:cs typeface="Times New Roman"/>
              </a:rPr>
              <a:t>– </a:t>
            </a:r>
            <a:r>
              <a:rPr dirty="0" sz="1200" spc="-5">
                <a:solidFill>
                  <a:srgbClr val="065F7C"/>
                </a:solidFill>
                <a:latin typeface="Times New Roman"/>
                <a:cs typeface="Times New Roman"/>
              </a:rPr>
              <a:t>Prohibition </a:t>
            </a:r>
            <a:r>
              <a:rPr dirty="0" sz="1200">
                <a:solidFill>
                  <a:srgbClr val="065F7C"/>
                </a:solidFill>
                <a:latin typeface="Times New Roman"/>
                <a:cs typeface="Times New Roman"/>
              </a:rPr>
              <a:t>- </a:t>
            </a:r>
            <a:r>
              <a:rPr dirty="0" sz="1200" spc="-5">
                <a:solidFill>
                  <a:srgbClr val="065F7C"/>
                </a:solidFill>
                <a:latin typeface="Times New Roman"/>
                <a:cs typeface="Times New Roman"/>
              </a:rPr>
              <a:t>Great</a:t>
            </a:r>
            <a:r>
              <a:rPr dirty="0" sz="1200" spc="70">
                <a:solidFill>
                  <a:srgbClr val="065F7C"/>
                </a:solidFill>
                <a:latin typeface="Times New Roman"/>
                <a:cs typeface="Times New Roman"/>
              </a:rPr>
              <a:t> </a:t>
            </a:r>
            <a:r>
              <a:rPr dirty="0" sz="1200" spc="-5">
                <a:solidFill>
                  <a:srgbClr val="065F7C"/>
                </a:solidFill>
                <a:latin typeface="Times New Roman"/>
                <a:cs typeface="Times New Roman"/>
              </a:rPr>
              <a:t>Depression</a:t>
            </a:r>
            <a:endParaRPr sz="1200">
              <a:latin typeface="Times New Roman"/>
              <a:cs typeface="Times New Roman"/>
            </a:endParaRPr>
          </a:p>
          <a:p>
            <a:pPr marL="6052820">
              <a:lnSpc>
                <a:spcPct val="100000"/>
              </a:lnSpc>
            </a:pPr>
            <a:r>
              <a:rPr dirty="0" sz="1200" spc="-5">
                <a:solidFill>
                  <a:srgbClr val="C00000"/>
                </a:solidFill>
                <a:latin typeface="Times New Roman"/>
                <a:cs typeface="Times New Roman"/>
              </a:rPr>
              <a:t>Baby Boomers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Civil Rights</a:t>
            </a:r>
            <a:r>
              <a:rPr dirty="0" sz="1200" spc="35">
                <a:solidFill>
                  <a:srgbClr val="065F7C"/>
                </a:solidFill>
                <a:latin typeface="Times New Roman"/>
                <a:cs typeface="Times New Roman"/>
              </a:rPr>
              <a:t> </a:t>
            </a:r>
            <a:r>
              <a:rPr dirty="0" sz="1200" spc="-5">
                <a:solidFill>
                  <a:srgbClr val="065F7C"/>
                </a:solidFill>
                <a:latin typeface="Times New Roman"/>
                <a:cs typeface="Times New Roman"/>
              </a:rPr>
              <a:t>Movement</a:t>
            </a:r>
            <a:endParaRPr sz="1200">
              <a:latin typeface="Times New Roman"/>
              <a:cs typeface="Times New Roman"/>
            </a:endParaRPr>
          </a:p>
          <a:p>
            <a:pPr marL="6052820" marR="102235">
              <a:lnSpc>
                <a:spcPct val="100000"/>
              </a:lnSpc>
            </a:pPr>
            <a:r>
              <a:rPr dirty="0" sz="1200">
                <a:solidFill>
                  <a:srgbClr val="065F7C"/>
                </a:solidFill>
                <a:latin typeface="Times New Roman"/>
                <a:cs typeface="Times New Roman"/>
              </a:rPr>
              <a:t>- </a:t>
            </a:r>
            <a:r>
              <a:rPr dirty="0" sz="1200" spc="-5">
                <a:solidFill>
                  <a:srgbClr val="065F7C"/>
                </a:solidFill>
                <a:latin typeface="Times New Roman"/>
                <a:cs typeface="Times New Roman"/>
              </a:rPr>
              <a:t>Assassinations </a:t>
            </a:r>
            <a:r>
              <a:rPr dirty="0" sz="1200">
                <a:solidFill>
                  <a:srgbClr val="065F7C"/>
                </a:solidFill>
                <a:latin typeface="Times New Roman"/>
                <a:cs typeface="Times New Roman"/>
              </a:rPr>
              <a:t>of </a:t>
            </a:r>
            <a:r>
              <a:rPr dirty="0" sz="1200" spc="-5">
                <a:solidFill>
                  <a:srgbClr val="065F7C"/>
                </a:solidFill>
                <a:latin typeface="Times New Roman"/>
                <a:cs typeface="Times New Roman"/>
              </a:rPr>
              <a:t>JFK, RFK, MLK </a:t>
            </a:r>
            <a:r>
              <a:rPr dirty="0" sz="1200" spc="-25">
                <a:solidFill>
                  <a:srgbClr val="065F7C"/>
                </a:solidFill>
                <a:latin typeface="Times New Roman"/>
                <a:cs typeface="Times New Roman"/>
              </a:rPr>
              <a:t>Jr.</a:t>
            </a:r>
            <a:r>
              <a:rPr dirty="0" sz="1200" spc="-110">
                <a:solidFill>
                  <a:srgbClr val="065F7C"/>
                </a:solidFill>
                <a:latin typeface="Times New Roman"/>
                <a:cs typeface="Times New Roman"/>
              </a:rPr>
              <a:t> </a:t>
            </a:r>
            <a:r>
              <a:rPr dirty="0" sz="1200">
                <a:solidFill>
                  <a:srgbClr val="065F7C"/>
                </a:solidFill>
                <a:latin typeface="Times New Roman"/>
                <a:cs typeface="Times New Roman"/>
              </a:rPr>
              <a:t>and  Malcolm X - </a:t>
            </a:r>
            <a:r>
              <a:rPr dirty="0" sz="1200" spc="-5">
                <a:solidFill>
                  <a:srgbClr val="065F7C"/>
                </a:solidFill>
                <a:latin typeface="Times New Roman"/>
                <a:cs typeface="Times New Roman"/>
              </a:rPr>
              <a:t>The </a:t>
            </a:r>
            <a:r>
              <a:rPr dirty="0" sz="1200" spc="-15">
                <a:solidFill>
                  <a:srgbClr val="065F7C"/>
                </a:solidFill>
                <a:latin typeface="Times New Roman"/>
                <a:cs typeface="Times New Roman"/>
              </a:rPr>
              <a:t>Vietnam</a:t>
            </a:r>
            <a:r>
              <a:rPr dirty="0" sz="1200" spc="-55">
                <a:solidFill>
                  <a:srgbClr val="065F7C"/>
                </a:solidFill>
                <a:latin typeface="Times New Roman"/>
                <a:cs typeface="Times New Roman"/>
              </a:rPr>
              <a:t> </a:t>
            </a:r>
            <a:r>
              <a:rPr dirty="0" sz="1200" spc="-40">
                <a:solidFill>
                  <a:srgbClr val="065F7C"/>
                </a:solidFill>
                <a:latin typeface="Times New Roman"/>
                <a:cs typeface="Times New Roman"/>
              </a:rPr>
              <a:t>War</a:t>
            </a:r>
            <a:endParaRPr sz="1200">
              <a:latin typeface="Times New Roman"/>
              <a:cs typeface="Times New Roman"/>
            </a:endParaRPr>
          </a:p>
          <a:p>
            <a:pPr marL="6052820" marR="117475">
              <a:lnSpc>
                <a:spcPct val="100000"/>
              </a:lnSpc>
            </a:pPr>
            <a:r>
              <a:rPr dirty="0" sz="1200" spc="-5">
                <a:solidFill>
                  <a:srgbClr val="C00000"/>
                </a:solidFill>
                <a:latin typeface="Times New Roman"/>
                <a:cs typeface="Times New Roman"/>
              </a:rPr>
              <a:t>Generation </a:t>
            </a:r>
            <a:r>
              <a:rPr dirty="0" sz="1200">
                <a:solidFill>
                  <a:srgbClr val="C00000"/>
                </a:solidFill>
                <a:latin typeface="Times New Roman"/>
                <a:cs typeface="Times New Roman"/>
              </a:rPr>
              <a:t>X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Final </a:t>
            </a:r>
            <a:r>
              <a:rPr dirty="0" sz="1200" spc="-25">
                <a:solidFill>
                  <a:srgbClr val="065F7C"/>
                </a:solidFill>
                <a:latin typeface="Times New Roman"/>
                <a:cs typeface="Times New Roman"/>
              </a:rPr>
              <a:t>Years </a:t>
            </a:r>
            <a:r>
              <a:rPr dirty="0" sz="1200">
                <a:solidFill>
                  <a:srgbClr val="065F7C"/>
                </a:solidFill>
                <a:latin typeface="Times New Roman"/>
                <a:cs typeface="Times New Roman"/>
              </a:rPr>
              <a:t>of the </a:t>
            </a:r>
            <a:r>
              <a:rPr dirty="0" sz="1200" spc="-5">
                <a:solidFill>
                  <a:srgbClr val="065F7C"/>
                </a:solidFill>
                <a:latin typeface="Times New Roman"/>
                <a:cs typeface="Times New Roman"/>
              </a:rPr>
              <a:t>Cold  </a:t>
            </a:r>
            <a:r>
              <a:rPr dirty="0" sz="1200" spc="-40">
                <a:solidFill>
                  <a:srgbClr val="065F7C"/>
                </a:solidFill>
                <a:latin typeface="Times New Roman"/>
                <a:cs typeface="Times New Roman"/>
              </a:rPr>
              <a:t>War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Fall </a:t>
            </a:r>
            <a:r>
              <a:rPr dirty="0" sz="1200">
                <a:solidFill>
                  <a:srgbClr val="065F7C"/>
                </a:solidFill>
                <a:latin typeface="Times New Roman"/>
                <a:cs typeface="Times New Roman"/>
              </a:rPr>
              <a:t>of the </a:t>
            </a:r>
            <a:r>
              <a:rPr dirty="0" sz="1200" spc="-5">
                <a:solidFill>
                  <a:srgbClr val="065F7C"/>
                </a:solidFill>
                <a:latin typeface="Times New Roman"/>
                <a:cs typeface="Times New Roman"/>
              </a:rPr>
              <a:t>Berlin </a:t>
            </a:r>
            <a:r>
              <a:rPr dirty="0" sz="1200" spc="-30">
                <a:solidFill>
                  <a:srgbClr val="065F7C"/>
                </a:solidFill>
                <a:latin typeface="Times New Roman"/>
                <a:cs typeface="Times New Roman"/>
              </a:rPr>
              <a:t>Wall </a:t>
            </a:r>
            <a:r>
              <a:rPr dirty="0" sz="1200">
                <a:solidFill>
                  <a:srgbClr val="065F7C"/>
                </a:solidFill>
                <a:latin typeface="Times New Roman"/>
                <a:cs typeface="Times New Roman"/>
              </a:rPr>
              <a:t>-  </a:t>
            </a:r>
            <a:r>
              <a:rPr dirty="0" sz="1200" spc="-5">
                <a:solidFill>
                  <a:srgbClr val="065F7C"/>
                </a:solidFill>
                <a:latin typeface="Times New Roman"/>
                <a:cs typeface="Times New Roman"/>
              </a:rPr>
              <a:t>Oklahoma City Bombings </a:t>
            </a:r>
            <a:r>
              <a:rPr dirty="0" sz="1200">
                <a:solidFill>
                  <a:srgbClr val="065F7C"/>
                </a:solidFill>
                <a:latin typeface="Times New Roman"/>
                <a:cs typeface="Times New Roman"/>
              </a:rPr>
              <a:t>- </a:t>
            </a:r>
            <a:r>
              <a:rPr dirty="0" sz="1200" spc="-5">
                <a:solidFill>
                  <a:srgbClr val="065F7C"/>
                </a:solidFill>
                <a:latin typeface="Times New Roman"/>
                <a:cs typeface="Times New Roman"/>
              </a:rPr>
              <a:t>HIV/AIDS  Epidemic</a:t>
            </a:r>
            <a:endParaRPr sz="1200">
              <a:latin typeface="Times New Roman"/>
              <a:cs typeface="Times New Roman"/>
            </a:endParaRPr>
          </a:p>
          <a:p>
            <a:pPr marL="6052820" marR="346075">
              <a:lnSpc>
                <a:spcPct val="100000"/>
              </a:lnSpc>
            </a:pPr>
            <a:r>
              <a:rPr dirty="0" sz="1200">
                <a:solidFill>
                  <a:srgbClr val="C00000"/>
                </a:solidFill>
                <a:latin typeface="Times New Roman"/>
                <a:cs typeface="Times New Roman"/>
              </a:rPr>
              <a:t>Millennials - </a:t>
            </a:r>
            <a:r>
              <a:rPr dirty="0" sz="1200" spc="-5">
                <a:solidFill>
                  <a:srgbClr val="065F7C"/>
                </a:solidFill>
                <a:latin typeface="Times New Roman"/>
                <a:cs typeface="Times New Roman"/>
              </a:rPr>
              <a:t>Y2K </a:t>
            </a:r>
            <a:r>
              <a:rPr dirty="0" sz="1200">
                <a:solidFill>
                  <a:srgbClr val="065F7C"/>
                </a:solidFill>
                <a:latin typeface="Times New Roman"/>
                <a:cs typeface="Times New Roman"/>
              </a:rPr>
              <a:t>- </a:t>
            </a:r>
            <a:r>
              <a:rPr dirty="0" sz="1200" spc="-15">
                <a:solidFill>
                  <a:srgbClr val="065F7C"/>
                </a:solidFill>
                <a:latin typeface="Times New Roman"/>
                <a:cs typeface="Times New Roman"/>
              </a:rPr>
              <a:t>9/11 </a:t>
            </a:r>
            <a:r>
              <a:rPr dirty="0" sz="1200">
                <a:solidFill>
                  <a:srgbClr val="065F7C"/>
                </a:solidFill>
                <a:latin typeface="Times New Roman"/>
                <a:cs typeface="Times New Roman"/>
              </a:rPr>
              <a:t>- </a:t>
            </a:r>
            <a:r>
              <a:rPr dirty="0" sz="1200" spc="-5">
                <a:solidFill>
                  <a:srgbClr val="065F7C"/>
                </a:solidFill>
                <a:latin typeface="Times New Roman"/>
                <a:cs typeface="Times New Roman"/>
              </a:rPr>
              <a:t>Columbine  School Shooting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Great Recession  (Came </a:t>
            </a:r>
            <a:r>
              <a:rPr dirty="0" sz="1200">
                <a:solidFill>
                  <a:srgbClr val="065F7C"/>
                </a:solidFill>
                <a:latin typeface="Times New Roman"/>
                <a:cs typeface="Times New Roman"/>
              </a:rPr>
              <a:t>of</a:t>
            </a:r>
            <a:r>
              <a:rPr dirty="0" sz="1200" spc="-50">
                <a:solidFill>
                  <a:srgbClr val="065F7C"/>
                </a:solidFill>
                <a:latin typeface="Times New Roman"/>
                <a:cs typeface="Times New Roman"/>
              </a:rPr>
              <a:t> </a:t>
            </a:r>
            <a:r>
              <a:rPr dirty="0" sz="1200" spc="-5">
                <a:solidFill>
                  <a:srgbClr val="065F7C"/>
                </a:solidFill>
                <a:latin typeface="Times New Roman"/>
                <a:cs typeface="Times New Roman"/>
              </a:rPr>
              <a:t>Age)</a:t>
            </a:r>
            <a:endParaRPr sz="1200">
              <a:latin typeface="Times New Roman"/>
              <a:cs typeface="Times New Roman"/>
            </a:endParaRPr>
          </a:p>
          <a:p>
            <a:pPr marL="6052820">
              <a:lnSpc>
                <a:spcPct val="100000"/>
              </a:lnSpc>
            </a:pPr>
            <a:r>
              <a:rPr dirty="0" sz="1200" spc="-5">
                <a:solidFill>
                  <a:srgbClr val="C00000"/>
                </a:solidFill>
                <a:latin typeface="Times New Roman"/>
                <a:cs typeface="Times New Roman"/>
              </a:rPr>
              <a:t>Generation </a:t>
            </a:r>
            <a:r>
              <a:rPr dirty="0" sz="1200">
                <a:solidFill>
                  <a:srgbClr val="C00000"/>
                </a:solidFill>
                <a:latin typeface="Times New Roman"/>
                <a:cs typeface="Times New Roman"/>
              </a:rPr>
              <a:t>Z </a:t>
            </a:r>
            <a:r>
              <a:rPr dirty="0" sz="1200">
                <a:solidFill>
                  <a:srgbClr val="065F7C"/>
                </a:solidFill>
                <a:latin typeface="Times New Roman"/>
                <a:cs typeface="Times New Roman"/>
              </a:rPr>
              <a:t>- </a:t>
            </a:r>
            <a:r>
              <a:rPr dirty="0" sz="1200" spc="-5">
                <a:solidFill>
                  <a:srgbClr val="065F7C"/>
                </a:solidFill>
                <a:latin typeface="Times New Roman"/>
                <a:cs typeface="Times New Roman"/>
              </a:rPr>
              <a:t>The Great</a:t>
            </a:r>
            <a:r>
              <a:rPr dirty="0" sz="1200" spc="10">
                <a:solidFill>
                  <a:srgbClr val="065F7C"/>
                </a:solidFill>
                <a:latin typeface="Times New Roman"/>
                <a:cs typeface="Times New Roman"/>
              </a:rPr>
              <a:t> </a:t>
            </a:r>
            <a:r>
              <a:rPr dirty="0" sz="1200" spc="-5">
                <a:solidFill>
                  <a:srgbClr val="065F7C"/>
                </a:solidFill>
                <a:latin typeface="Times New Roman"/>
                <a:cs typeface="Times New Roman"/>
              </a:rPr>
              <a:t>Recession</a:t>
            </a:r>
            <a:endParaRPr sz="1200">
              <a:latin typeface="Times New Roman"/>
              <a:cs typeface="Times New Roman"/>
            </a:endParaRPr>
          </a:p>
        </p:txBody>
      </p:sp>
      <p:sp>
        <p:nvSpPr>
          <p:cNvPr id="8" name="object 8"/>
          <p:cNvSpPr txBox="1"/>
          <p:nvPr/>
        </p:nvSpPr>
        <p:spPr>
          <a:xfrm>
            <a:off x="6171369" y="3843191"/>
            <a:ext cx="2781300" cy="756920"/>
          </a:xfrm>
          <a:prstGeom prst="rect">
            <a:avLst/>
          </a:prstGeom>
        </p:spPr>
        <p:txBody>
          <a:bodyPr wrap="square" lIns="0" tIns="12700" rIns="0" bIns="0" rtlCol="0" vert="horz">
            <a:spAutoFit/>
          </a:bodyPr>
          <a:lstStyle/>
          <a:p>
            <a:pPr marL="12700" marR="5080">
              <a:lnSpc>
                <a:spcPct val="100000"/>
              </a:lnSpc>
              <a:spcBef>
                <a:spcPts val="100"/>
              </a:spcBef>
            </a:pPr>
            <a:r>
              <a:rPr dirty="0" sz="1200" spc="-10">
                <a:solidFill>
                  <a:srgbClr val="065F7C"/>
                </a:solidFill>
                <a:latin typeface="Times New Roman"/>
                <a:cs typeface="Times New Roman"/>
              </a:rPr>
              <a:t>(Witnessed) </a:t>
            </a:r>
            <a:r>
              <a:rPr dirty="0" sz="1200">
                <a:solidFill>
                  <a:srgbClr val="065F7C"/>
                </a:solidFill>
                <a:latin typeface="Times New Roman"/>
                <a:cs typeface="Times New Roman"/>
              </a:rPr>
              <a:t>- </a:t>
            </a:r>
            <a:r>
              <a:rPr dirty="0" sz="1200" spc="-5">
                <a:solidFill>
                  <a:srgbClr val="065F7C"/>
                </a:solidFill>
                <a:latin typeface="Times New Roman"/>
                <a:cs typeface="Times New Roman"/>
              </a:rPr>
              <a:t>Sandy Hook School Shooting </a:t>
            </a:r>
            <a:r>
              <a:rPr dirty="0" sz="1200">
                <a:solidFill>
                  <a:srgbClr val="065F7C"/>
                </a:solidFill>
                <a:latin typeface="Times New Roman"/>
                <a:cs typeface="Times New Roman"/>
              </a:rPr>
              <a:t>-  </a:t>
            </a:r>
            <a:r>
              <a:rPr dirty="0" sz="1200" spc="-5">
                <a:solidFill>
                  <a:srgbClr val="065F7C"/>
                </a:solidFill>
                <a:latin typeface="Times New Roman"/>
                <a:cs typeface="Times New Roman"/>
              </a:rPr>
              <a:t>COVID-19 Pandemic (Came </a:t>
            </a:r>
            <a:r>
              <a:rPr dirty="0" sz="1200">
                <a:solidFill>
                  <a:srgbClr val="065F7C"/>
                </a:solidFill>
                <a:latin typeface="Times New Roman"/>
                <a:cs typeface="Times New Roman"/>
              </a:rPr>
              <a:t>of </a:t>
            </a:r>
            <a:r>
              <a:rPr dirty="0" sz="1200" spc="-5">
                <a:solidFill>
                  <a:srgbClr val="065F7C"/>
                </a:solidFill>
                <a:latin typeface="Times New Roman"/>
                <a:cs typeface="Times New Roman"/>
              </a:rPr>
              <a:t>Age)  </a:t>
            </a:r>
            <a:r>
              <a:rPr dirty="0" sz="1200" spc="-5">
                <a:solidFill>
                  <a:srgbClr val="C00000"/>
                </a:solidFill>
                <a:latin typeface="Times New Roman"/>
                <a:cs typeface="Times New Roman"/>
              </a:rPr>
              <a:t>Generation Alpha </a:t>
            </a:r>
            <a:r>
              <a:rPr dirty="0" sz="1200">
                <a:solidFill>
                  <a:srgbClr val="065F7C"/>
                </a:solidFill>
                <a:latin typeface="Times New Roman"/>
                <a:cs typeface="Times New Roman"/>
              </a:rPr>
              <a:t>- </a:t>
            </a:r>
            <a:r>
              <a:rPr dirty="0" sz="1200" spc="-5">
                <a:solidFill>
                  <a:srgbClr val="065F7C"/>
                </a:solidFill>
                <a:latin typeface="Times New Roman"/>
                <a:cs typeface="Times New Roman"/>
              </a:rPr>
              <a:t>COVID-19 Pandemic  </a:t>
            </a:r>
            <a:r>
              <a:rPr dirty="0" sz="1200" spc="-10">
                <a:solidFill>
                  <a:srgbClr val="065F7C"/>
                </a:solidFill>
                <a:latin typeface="Times New Roman"/>
                <a:cs typeface="Times New Roman"/>
              </a:rPr>
              <a:t>(Witnessed)</a:t>
            </a:r>
            <a:endParaRPr sz="12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5</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577418"/>
            <a:ext cx="4674870"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Environmental</a:t>
            </a:r>
            <a:r>
              <a:rPr dirty="0" sz="3200" spc="-70" b="1">
                <a:latin typeface="Arial"/>
                <a:cs typeface="Arial"/>
              </a:rPr>
              <a:t> </a:t>
            </a:r>
            <a:r>
              <a:rPr dirty="0" sz="3200" spc="-5" b="1">
                <a:latin typeface="Arial"/>
                <a:cs typeface="Arial"/>
              </a:rPr>
              <a:t>Changes</a:t>
            </a:r>
            <a:endParaRPr sz="3200">
              <a:latin typeface="Arial"/>
              <a:cs typeface="Arial"/>
            </a:endParaRPr>
          </a:p>
        </p:txBody>
      </p:sp>
      <p:sp>
        <p:nvSpPr>
          <p:cNvPr id="5" name="object 5"/>
          <p:cNvSpPr txBox="1"/>
          <p:nvPr/>
        </p:nvSpPr>
        <p:spPr>
          <a:xfrm>
            <a:off x="130779" y="1200101"/>
            <a:ext cx="8626475" cy="2219960"/>
          </a:xfrm>
          <a:prstGeom prst="rect">
            <a:avLst/>
          </a:prstGeom>
        </p:spPr>
        <p:txBody>
          <a:bodyPr wrap="square" lIns="0" tIns="12700" rIns="0" bIns="0" rtlCol="0" vert="horz">
            <a:spAutoFit/>
          </a:bodyPr>
          <a:lstStyle/>
          <a:p>
            <a:pPr marL="298450" marR="51435" indent="-285750">
              <a:lnSpc>
                <a:spcPct val="100000"/>
              </a:lnSpc>
              <a:spcBef>
                <a:spcPts val="100"/>
              </a:spcBef>
              <a:buFont typeface="Arial"/>
              <a:buChar char="•"/>
              <a:tabLst>
                <a:tab pos="297815" algn="l"/>
                <a:tab pos="298450" algn="l"/>
              </a:tabLst>
            </a:pPr>
            <a:r>
              <a:rPr dirty="0" sz="1800" spc="-5" b="1">
                <a:solidFill>
                  <a:srgbClr val="0000FF"/>
                </a:solidFill>
                <a:latin typeface="Times New Roman"/>
                <a:cs typeface="Times New Roman"/>
              </a:rPr>
              <a:t>Environmental changes </a:t>
            </a:r>
            <a:r>
              <a:rPr dirty="0" sz="1800" spc="-5">
                <a:solidFill>
                  <a:srgbClr val="065F7C"/>
                </a:solidFill>
                <a:latin typeface="Times New Roman"/>
                <a:cs typeface="Times New Roman"/>
              </a:rPr>
              <a:t>play </a:t>
            </a:r>
            <a:r>
              <a:rPr dirty="0" sz="1800">
                <a:solidFill>
                  <a:srgbClr val="065F7C"/>
                </a:solidFill>
                <a:latin typeface="Times New Roman"/>
                <a:cs typeface="Times New Roman"/>
              </a:rPr>
              <a:t>a </a:t>
            </a:r>
            <a:r>
              <a:rPr dirty="0" sz="1800" spc="-5">
                <a:solidFill>
                  <a:srgbClr val="065F7C"/>
                </a:solidFill>
                <a:latin typeface="Times New Roman"/>
                <a:cs typeface="Times New Roman"/>
              </a:rPr>
              <a:t>crucial role in shaping </a:t>
            </a:r>
            <a:r>
              <a:rPr dirty="0" sz="1800" spc="-5">
                <a:solidFill>
                  <a:srgbClr val="C00000"/>
                </a:solidFill>
                <a:latin typeface="Times New Roman"/>
                <a:cs typeface="Times New Roman"/>
              </a:rPr>
              <a:t>societal behavior </a:t>
            </a:r>
            <a:r>
              <a:rPr dirty="0" sz="1800" spc="-5">
                <a:solidFill>
                  <a:srgbClr val="065F7C"/>
                </a:solidFill>
                <a:latin typeface="Times New Roman"/>
                <a:cs typeface="Times New Roman"/>
              </a:rPr>
              <a:t>and consequently  impact </a:t>
            </a:r>
            <a:r>
              <a:rPr dirty="0" sz="1800" b="1">
                <a:solidFill>
                  <a:srgbClr val="0000FF"/>
                </a:solidFill>
                <a:latin typeface="Times New Roman"/>
                <a:cs typeface="Times New Roman"/>
              </a:rPr>
              <a:t>the </a:t>
            </a:r>
            <a:r>
              <a:rPr dirty="0" sz="1800" spc="-5" b="1">
                <a:solidFill>
                  <a:srgbClr val="0000FF"/>
                </a:solidFill>
                <a:latin typeface="Times New Roman"/>
                <a:cs typeface="Times New Roman"/>
              </a:rPr>
              <a:t>workforce dynamics. </a:t>
            </a:r>
            <a:r>
              <a:rPr dirty="0" sz="1800" spc="-5">
                <a:solidFill>
                  <a:srgbClr val="065F7C"/>
                </a:solidFill>
                <a:latin typeface="Times New Roman"/>
                <a:cs typeface="Times New Roman"/>
              </a:rPr>
              <a:t>These changes encompass </a:t>
            </a:r>
            <a:r>
              <a:rPr dirty="0" sz="1800">
                <a:solidFill>
                  <a:srgbClr val="065F7C"/>
                </a:solidFill>
                <a:latin typeface="Times New Roman"/>
                <a:cs typeface="Times New Roman"/>
              </a:rPr>
              <a:t>a </a:t>
            </a:r>
            <a:r>
              <a:rPr dirty="0" sz="1800" spc="-5">
                <a:solidFill>
                  <a:srgbClr val="065F7C"/>
                </a:solidFill>
                <a:latin typeface="Times New Roman"/>
                <a:cs typeface="Times New Roman"/>
              </a:rPr>
              <a:t>broad spectrum </a:t>
            </a:r>
            <a:r>
              <a:rPr dirty="0" sz="1800">
                <a:solidFill>
                  <a:srgbClr val="065F7C"/>
                </a:solidFill>
                <a:latin typeface="Times New Roman"/>
                <a:cs typeface="Times New Roman"/>
              </a:rPr>
              <a:t>of </a:t>
            </a:r>
            <a:r>
              <a:rPr dirty="0" sz="1800" spc="-5">
                <a:solidFill>
                  <a:srgbClr val="065F7C"/>
                </a:solidFill>
                <a:latin typeface="Times New Roman"/>
                <a:cs typeface="Times New Roman"/>
              </a:rPr>
              <a:t>factors  beyond just technological advancements </a:t>
            </a:r>
            <a:r>
              <a:rPr dirty="0" sz="1800">
                <a:solidFill>
                  <a:srgbClr val="065F7C"/>
                </a:solidFill>
                <a:latin typeface="Times New Roman"/>
                <a:cs typeface="Times New Roman"/>
              </a:rPr>
              <a:t>or </a:t>
            </a:r>
            <a:r>
              <a:rPr dirty="0" sz="1800" spc="-5">
                <a:solidFill>
                  <a:srgbClr val="065F7C"/>
                </a:solidFill>
                <a:latin typeface="Times New Roman"/>
                <a:cs typeface="Times New Roman"/>
              </a:rPr>
              <a:t>organizational</a:t>
            </a:r>
            <a:r>
              <a:rPr dirty="0" sz="1800" spc="55">
                <a:solidFill>
                  <a:srgbClr val="065F7C"/>
                </a:solidFill>
                <a:latin typeface="Times New Roman"/>
                <a:cs typeface="Times New Roman"/>
              </a:rPr>
              <a:t> </a:t>
            </a:r>
            <a:r>
              <a:rPr dirty="0" sz="1800" spc="-5">
                <a:solidFill>
                  <a:srgbClr val="065F7C"/>
                </a:solidFill>
                <a:latin typeface="Times New Roman"/>
                <a:cs typeface="Times New Roman"/>
              </a:rPr>
              <a:t>practices.</a:t>
            </a:r>
            <a:endParaRPr sz="1800">
              <a:latin typeface="Times New Roman"/>
              <a:cs typeface="Times New Roman"/>
            </a:endParaRPr>
          </a:p>
          <a:p>
            <a:pPr>
              <a:lnSpc>
                <a:spcPct val="100000"/>
              </a:lnSpc>
              <a:spcBef>
                <a:spcPts val="30"/>
              </a:spcBef>
              <a:buChar char="•"/>
            </a:pPr>
            <a:endParaRPr sz="1850">
              <a:latin typeface="Times New Roman"/>
              <a:cs typeface="Times New Roman"/>
            </a:endParaRPr>
          </a:p>
          <a:p>
            <a:pPr marL="297815" marR="5080" indent="-285750">
              <a:lnSpc>
                <a:spcPct val="100000"/>
              </a:lnSpc>
              <a:buFont typeface="Arial"/>
              <a:buChar char="•"/>
              <a:tabLst>
                <a:tab pos="297815" algn="l"/>
                <a:tab pos="298450" algn="l"/>
              </a:tabLst>
            </a:pPr>
            <a:r>
              <a:rPr dirty="0" sz="1800">
                <a:solidFill>
                  <a:srgbClr val="065F7C"/>
                </a:solidFill>
                <a:latin typeface="Times New Roman"/>
                <a:cs typeface="Times New Roman"/>
              </a:rPr>
              <a:t>For </a:t>
            </a:r>
            <a:r>
              <a:rPr dirty="0" sz="1800" spc="-5">
                <a:solidFill>
                  <a:srgbClr val="065F7C"/>
                </a:solidFill>
                <a:latin typeface="Times New Roman"/>
                <a:cs typeface="Times New Roman"/>
              </a:rPr>
              <a:t>example, </a:t>
            </a:r>
            <a:r>
              <a:rPr dirty="0" sz="1800" spc="-5">
                <a:solidFill>
                  <a:srgbClr val="C00000"/>
                </a:solidFill>
                <a:latin typeface="Times New Roman"/>
                <a:cs typeface="Times New Roman"/>
              </a:rPr>
              <a:t>economic downturns can significantly </a:t>
            </a:r>
            <a:r>
              <a:rPr dirty="0" sz="1800" spc="-10">
                <a:solidFill>
                  <a:srgbClr val="C00000"/>
                </a:solidFill>
                <a:latin typeface="Times New Roman"/>
                <a:cs typeface="Times New Roman"/>
              </a:rPr>
              <a:t>affect </a:t>
            </a:r>
            <a:r>
              <a:rPr dirty="0" sz="1800" spc="-5">
                <a:solidFill>
                  <a:srgbClr val="C00000"/>
                </a:solidFill>
                <a:latin typeface="Times New Roman"/>
                <a:cs typeface="Times New Roman"/>
              </a:rPr>
              <a:t>job </a:t>
            </a:r>
            <a:r>
              <a:rPr dirty="0" sz="1800" spc="-15">
                <a:solidFill>
                  <a:srgbClr val="C00000"/>
                </a:solidFill>
                <a:latin typeface="Times New Roman"/>
                <a:cs typeface="Times New Roman"/>
              </a:rPr>
              <a:t>availability</a:t>
            </a:r>
            <a:r>
              <a:rPr dirty="0" sz="1800" spc="-15">
                <a:solidFill>
                  <a:srgbClr val="065F7C"/>
                </a:solidFill>
                <a:latin typeface="Times New Roman"/>
                <a:cs typeface="Times New Roman"/>
              </a:rPr>
              <a:t>, </a:t>
            </a:r>
            <a:r>
              <a:rPr dirty="0" sz="1800" spc="-5">
                <a:solidFill>
                  <a:srgbClr val="C00000"/>
                </a:solidFill>
                <a:latin typeface="Times New Roman"/>
                <a:cs typeface="Times New Roman"/>
              </a:rPr>
              <a:t>career  opportunities</a:t>
            </a:r>
            <a:r>
              <a:rPr dirty="0" sz="1800" spc="-5">
                <a:solidFill>
                  <a:srgbClr val="065F7C"/>
                </a:solidFill>
                <a:latin typeface="Times New Roman"/>
                <a:cs typeface="Times New Roman"/>
              </a:rPr>
              <a:t>, and </a:t>
            </a:r>
            <a:r>
              <a:rPr dirty="0" sz="1800" spc="-5">
                <a:solidFill>
                  <a:srgbClr val="C00000"/>
                </a:solidFill>
                <a:latin typeface="Times New Roman"/>
                <a:cs typeface="Times New Roman"/>
              </a:rPr>
              <a:t>job </a:t>
            </a:r>
            <a:r>
              <a:rPr dirty="0" sz="1800" spc="-20">
                <a:solidFill>
                  <a:srgbClr val="C00000"/>
                </a:solidFill>
                <a:latin typeface="Times New Roman"/>
                <a:cs typeface="Times New Roman"/>
              </a:rPr>
              <a:t>security, </a:t>
            </a:r>
            <a:r>
              <a:rPr dirty="0" sz="1800" spc="-5">
                <a:solidFill>
                  <a:srgbClr val="065F7C"/>
                </a:solidFill>
                <a:latin typeface="Times New Roman"/>
                <a:cs typeface="Times New Roman"/>
              </a:rPr>
              <a:t>leading to changes in workforce behavior such as increased </a:t>
            </a:r>
            <a:r>
              <a:rPr dirty="0" sz="1800" spc="-5">
                <a:solidFill>
                  <a:srgbClr val="C00000"/>
                </a:solidFill>
                <a:latin typeface="Times New Roman"/>
                <a:cs typeface="Times New Roman"/>
              </a:rPr>
              <a:t> job </a:t>
            </a:r>
            <a:r>
              <a:rPr dirty="0" sz="1800" spc="-20">
                <a:solidFill>
                  <a:srgbClr val="C00000"/>
                </a:solidFill>
                <a:latin typeface="Times New Roman"/>
                <a:cs typeface="Times New Roman"/>
              </a:rPr>
              <a:t>mobility, </a:t>
            </a:r>
            <a:r>
              <a:rPr dirty="0" sz="1800" spc="-5">
                <a:solidFill>
                  <a:srgbClr val="C00000"/>
                </a:solidFill>
                <a:latin typeface="Times New Roman"/>
                <a:cs typeface="Times New Roman"/>
              </a:rPr>
              <a:t>heightened competition </a:t>
            </a:r>
            <a:r>
              <a:rPr dirty="0" sz="1800">
                <a:solidFill>
                  <a:srgbClr val="C00000"/>
                </a:solidFill>
                <a:latin typeface="Times New Roman"/>
                <a:cs typeface="Times New Roman"/>
              </a:rPr>
              <a:t>for </a:t>
            </a:r>
            <a:r>
              <a:rPr dirty="0" sz="1800" spc="-5">
                <a:solidFill>
                  <a:srgbClr val="C00000"/>
                </a:solidFill>
                <a:latin typeface="Times New Roman"/>
                <a:cs typeface="Times New Roman"/>
              </a:rPr>
              <a:t>employment, </a:t>
            </a:r>
            <a:r>
              <a:rPr dirty="0" sz="1800">
                <a:solidFill>
                  <a:srgbClr val="065F7C"/>
                </a:solidFill>
                <a:latin typeface="Times New Roman"/>
                <a:cs typeface="Times New Roman"/>
              </a:rPr>
              <a:t>or a </a:t>
            </a:r>
            <a:r>
              <a:rPr dirty="0" sz="1800" spc="-5">
                <a:solidFill>
                  <a:srgbClr val="065F7C"/>
                </a:solidFill>
                <a:latin typeface="Times New Roman"/>
                <a:cs typeface="Times New Roman"/>
              </a:rPr>
              <a:t>greater emphasis </a:t>
            </a:r>
            <a:r>
              <a:rPr dirty="0" sz="1800">
                <a:solidFill>
                  <a:srgbClr val="065F7C"/>
                </a:solidFill>
                <a:latin typeface="Times New Roman"/>
                <a:cs typeface="Times New Roman"/>
              </a:rPr>
              <a:t>on </a:t>
            </a:r>
            <a:r>
              <a:rPr dirty="0" sz="1800" spc="-5">
                <a:solidFill>
                  <a:srgbClr val="C00000"/>
                </a:solidFill>
                <a:latin typeface="Times New Roman"/>
                <a:cs typeface="Times New Roman"/>
              </a:rPr>
              <a:t>skill  development </a:t>
            </a:r>
            <a:r>
              <a:rPr dirty="0" sz="1800" spc="-5">
                <a:solidFill>
                  <a:srgbClr val="065F7C"/>
                </a:solidFill>
                <a:latin typeface="Times New Roman"/>
                <a:cs typeface="Times New Roman"/>
              </a:rPr>
              <a:t>and</a:t>
            </a:r>
            <a:r>
              <a:rPr dirty="0" sz="1800" spc="5">
                <a:solidFill>
                  <a:srgbClr val="065F7C"/>
                </a:solidFill>
                <a:latin typeface="Times New Roman"/>
                <a:cs typeface="Times New Roman"/>
              </a:rPr>
              <a:t> </a:t>
            </a:r>
            <a:r>
              <a:rPr dirty="0" sz="1800" spc="-15">
                <a:solidFill>
                  <a:srgbClr val="C00000"/>
                </a:solidFill>
                <a:latin typeface="Times New Roman"/>
                <a:cs typeface="Times New Roman"/>
              </a:rPr>
              <a:t>adaptability.</a:t>
            </a:r>
            <a:endParaRPr sz="18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6</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5249417" y="2126742"/>
            <a:ext cx="3515105" cy="2805671"/>
          </a:xfrm>
          <a:prstGeom prst="rect">
            <a:avLst/>
          </a:prstGeom>
          <a:blipFill>
            <a:blip r:embed="rId2" cstate="print"/>
            <a:stretch>
              <a:fillRect/>
            </a:stretch>
          </a:blipFill>
        </p:spPr>
        <p:txBody>
          <a:bodyPr wrap="square" lIns="0" tIns="0" rIns="0" bIns="0" rtlCol="0"/>
          <a:lstStyle/>
          <a:p/>
        </p:txBody>
      </p:sp>
      <p:sp>
        <p:nvSpPr>
          <p:cNvPr id="5" name="object 5"/>
          <p:cNvSpPr txBox="1">
            <a:spLocks noGrp="1"/>
          </p:cNvSpPr>
          <p:nvPr>
            <p:ph type="title"/>
          </p:nvPr>
        </p:nvSpPr>
        <p:spPr>
          <a:xfrm>
            <a:off x="78663" y="495644"/>
            <a:ext cx="1741805"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Ch</a:t>
            </a:r>
            <a:r>
              <a:rPr dirty="0" sz="3200" spc="-10" b="1">
                <a:latin typeface="Arial"/>
                <a:cs typeface="Arial"/>
              </a:rPr>
              <a:t>a</a:t>
            </a:r>
            <a:r>
              <a:rPr dirty="0" sz="3200" spc="-5" b="1">
                <a:latin typeface="Arial"/>
                <a:cs typeface="Arial"/>
              </a:rPr>
              <a:t>ng</a:t>
            </a:r>
            <a:r>
              <a:rPr dirty="0" sz="3200" spc="-10" b="1">
                <a:latin typeface="Arial"/>
                <a:cs typeface="Arial"/>
              </a:rPr>
              <a:t>e</a:t>
            </a:r>
            <a:r>
              <a:rPr dirty="0" sz="3200" spc="-5" b="1">
                <a:latin typeface="Arial"/>
                <a:cs typeface="Arial"/>
              </a:rPr>
              <a:t>s</a:t>
            </a:r>
            <a:endParaRPr sz="3200">
              <a:latin typeface="Arial"/>
              <a:cs typeface="Arial"/>
            </a:endParaRPr>
          </a:p>
        </p:txBody>
      </p:sp>
      <p:sp>
        <p:nvSpPr>
          <p:cNvPr id="6" name="object 6"/>
          <p:cNvSpPr txBox="1"/>
          <p:nvPr/>
        </p:nvSpPr>
        <p:spPr>
          <a:xfrm>
            <a:off x="223705" y="1258007"/>
            <a:ext cx="4375785" cy="3652520"/>
          </a:xfrm>
          <a:prstGeom prst="rect">
            <a:avLst/>
          </a:prstGeom>
        </p:spPr>
        <p:txBody>
          <a:bodyPr wrap="square" lIns="0" tIns="12065" rIns="0" bIns="0" rtlCol="0" vert="horz">
            <a:spAutoFit/>
          </a:bodyPr>
          <a:lstStyle/>
          <a:p>
            <a:pPr marL="12700" marR="133350">
              <a:lnSpc>
                <a:spcPct val="100000"/>
              </a:lnSpc>
              <a:spcBef>
                <a:spcPts val="95"/>
              </a:spcBef>
            </a:pPr>
            <a:r>
              <a:rPr dirty="0" sz="1400" spc="-5" b="1">
                <a:solidFill>
                  <a:srgbClr val="0000FF"/>
                </a:solidFill>
                <a:latin typeface="Times New Roman"/>
                <a:cs typeface="Times New Roman"/>
              </a:rPr>
              <a:t>Demographic changes, </a:t>
            </a:r>
            <a:r>
              <a:rPr dirty="0" sz="1400" spc="-5">
                <a:solidFill>
                  <a:srgbClr val="065F7C"/>
                </a:solidFill>
                <a:latin typeface="Times New Roman"/>
                <a:cs typeface="Times New Roman"/>
              </a:rPr>
              <a:t>such as </a:t>
            </a:r>
            <a:r>
              <a:rPr dirty="0" sz="1400" spc="-5">
                <a:solidFill>
                  <a:srgbClr val="C00000"/>
                </a:solidFill>
                <a:latin typeface="Times New Roman"/>
                <a:cs typeface="Times New Roman"/>
              </a:rPr>
              <a:t>aging populations </a:t>
            </a:r>
            <a:r>
              <a:rPr dirty="0" sz="1400" spc="-5">
                <a:solidFill>
                  <a:srgbClr val="065F7C"/>
                </a:solidFill>
                <a:latin typeface="Times New Roman"/>
                <a:cs typeface="Times New Roman"/>
              </a:rPr>
              <a:t>or shifts  in </a:t>
            </a:r>
            <a:r>
              <a:rPr dirty="0" sz="1400" spc="-5">
                <a:solidFill>
                  <a:srgbClr val="C00000"/>
                </a:solidFill>
                <a:latin typeface="Times New Roman"/>
                <a:cs typeface="Times New Roman"/>
              </a:rPr>
              <a:t>immigration patterns</a:t>
            </a:r>
            <a:r>
              <a:rPr dirty="0" sz="1400" spc="-5">
                <a:solidFill>
                  <a:srgbClr val="065F7C"/>
                </a:solidFill>
                <a:latin typeface="Times New Roman"/>
                <a:cs typeface="Times New Roman"/>
              </a:rPr>
              <a:t>, can alter the composition of the  workforce, influencing aspects like labor </a:t>
            </a:r>
            <a:r>
              <a:rPr dirty="0" sz="1400" spc="-15">
                <a:solidFill>
                  <a:srgbClr val="065F7C"/>
                </a:solidFill>
                <a:latin typeface="Times New Roman"/>
                <a:cs typeface="Times New Roman"/>
              </a:rPr>
              <a:t>supply, diversity,  </a:t>
            </a:r>
            <a:r>
              <a:rPr dirty="0" sz="1400" spc="-5">
                <a:solidFill>
                  <a:srgbClr val="065F7C"/>
                </a:solidFill>
                <a:latin typeface="Times New Roman"/>
                <a:cs typeface="Times New Roman"/>
              </a:rPr>
              <a:t>and intergenerational</a:t>
            </a:r>
            <a:r>
              <a:rPr dirty="0" sz="1400">
                <a:solidFill>
                  <a:srgbClr val="065F7C"/>
                </a:solidFill>
                <a:latin typeface="Times New Roman"/>
                <a:cs typeface="Times New Roman"/>
              </a:rPr>
              <a:t> </a:t>
            </a:r>
            <a:r>
              <a:rPr dirty="0" sz="1400" spc="-5">
                <a:solidFill>
                  <a:srgbClr val="065F7C"/>
                </a:solidFill>
                <a:latin typeface="Times New Roman"/>
                <a:cs typeface="Times New Roman"/>
              </a:rPr>
              <a:t>dynamics.</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marR="127635">
              <a:lnSpc>
                <a:spcPct val="100000"/>
              </a:lnSpc>
            </a:pPr>
            <a:r>
              <a:rPr dirty="0" sz="1400" spc="-5">
                <a:solidFill>
                  <a:srgbClr val="C00000"/>
                </a:solidFill>
                <a:latin typeface="Times New Roman"/>
                <a:cs typeface="Times New Roman"/>
              </a:rPr>
              <a:t>This can prompt adjustments in recruitment strategies,  training programs,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workplace policies to accommodate  the needs </a:t>
            </a:r>
            <a:r>
              <a:rPr dirty="0" sz="1400" spc="-5">
                <a:solidFill>
                  <a:srgbClr val="065F7C"/>
                </a:solidFill>
                <a:latin typeface="Times New Roman"/>
                <a:cs typeface="Times New Roman"/>
              </a:rPr>
              <a:t>and preferences of different demographic</a:t>
            </a:r>
            <a:r>
              <a:rPr dirty="0" sz="1400" spc="60">
                <a:solidFill>
                  <a:srgbClr val="065F7C"/>
                </a:solidFill>
                <a:latin typeface="Times New Roman"/>
                <a:cs typeface="Times New Roman"/>
              </a:rPr>
              <a:t> </a:t>
            </a:r>
            <a:r>
              <a:rPr dirty="0" sz="1400" spc="-5">
                <a:solidFill>
                  <a:srgbClr val="065F7C"/>
                </a:solidFill>
                <a:latin typeface="Times New Roman"/>
                <a:cs typeface="Times New Roman"/>
              </a:rPr>
              <a:t>groups.</a:t>
            </a:r>
            <a:endParaRPr sz="1400">
              <a:latin typeface="Times New Roman"/>
              <a:cs typeface="Times New Roman"/>
            </a:endParaRPr>
          </a:p>
          <a:p>
            <a:pPr>
              <a:lnSpc>
                <a:spcPct val="100000"/>
              </a:lnSpc>
              <a:spcBef>
                <a:spcPts val="10"/>
              </a:spcBef>
            </a:pPr>
            <a:endParaRPr sz="1450">
              <a:latin typeface="Times New Roman"/>
              <a:cs typeface="Times New Roman"/>
            </a:endParaRPr>
          </a:p>
          <a:p>
            <a:pPr marL="12700" marR="72390">
              <a:lnSpc>
                <a:spcPct val="100000"/>
              </a:lnSpc>
              <a:spcBef>
                <a:spcPts val="5"/>
              </a:spcBef>
            </a:pPr>
            <a:r>
              <a:rPr dirty="0" sz="1400" spc="-5" b="1">
                <a:solidFill>
                  <a:srgbClr val="0000FF"/>
                </a:solidFill>
                <a:latin typeface="Times New Roman"/>
                <a:cs typeface="Times New Roman"/>
              </a:rPr>
              <a:t>Cultural shifts, </a:t>
            </a:r>
            <a:r>
              <a:rPr dirty="0" sz="1400" spc="-5">
                <a:solidFill>
                  <a:srgbClr val="065F7C"/>
                </a:solidFill>
                <a:latin typeface="Times New Roman"/>
                <a:cs typeface="Times New Roman"/>
              </a:rPr>
              <a:t>including </a:t>
            </a:r>
            <a:r>
              <a:rPr dirty="0" sz="1400" spc="-5">
                <a:solidFill>
                  <a:srgbClr val="C00000"/>
                </a:solidFill>
                <a:latin typeface="Times New Roman"/>
                <a:cs typeface="Times New Roman"/>
              </a:rPr>
              <a:t>changing attitudes towards work-  life balance, diversity and inclusion,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environmental  </a:t>
            </a:r>
            <a:r>
              <a:rPr dirty="0" sz="1400" spc="-10">
                <a:solidFill>
                  <a:srgbClr val="C00000"/>
                </a:solidFill>
                <a:latin typeface="Times New Roman"/>
                <a:cs typeface="Times New Roman"/>
              </a:rPr>
              <a:t>sustainability, </a:t>
            </a:r>
            <a:r>
              <a:rPr dirty="0" sz="1400" spc="-5">
                <a:solidFill>
                  <a:srgbClr val="065F7C"/>
                </a:solidFill>
                <a:latin typeface="Times New Roman"/>
                <a:cs typeface="Times New Roman"/>
              </a:rPr>
              <a:t>can also impact workforce</a:t>
            </a:r>
            <a:r>
              <a:rPr dirty="0" sz="1400" spc="55">
                <a:solidFill>
                  <a:srgbClr val="065F7C"/>
                </a:solidFill>
                <a:latin typeface="Times New Roman"/>
                <a:cs typeface="Times New Roman"/>
              </a:rPr>
              <a:t> </a:t>
            </a:r>
            <a:r>
              <a:rPr dirty="0" sz="1400" spc="-15">
                <a:solidFill>
                  <a:srgbClr val="065F7C"/>
                </a:solidFill>
                <a:latin typeface="Times New Roman"/>
                <a:cs typeface="Times New Roman"/>
              </a:rPr>
              <a:t>behavior.</a:t>
            </a:r>
            <a:endParaRPr sz="1400">
              <a:latin typeface="Times New Roman"/>
              <a:cs typeface="Times New Roman"/>
            </a:endParaRPr>
          </a:p>
          <a:p>
            <a:pPr>
              <a:lnSpc>
                <a:spcPct val="100000"/>
              </a:lnSpc>
              <a:spcBef>
                <a:spcPts val="10"/>
              </a:spcBef>
            </a:pPr>
            <a:endParaRPr sz="1450">
              <a:latin typeface="Times New Roman"/>
              <a:cs typeface="Times New Roman"/>
            </a:endParaRPr>
          </a:p>
          <a:p>
            <a:pPr marL="12700" marR="5080">
              <a:lnSpc>
                <a:spcPct val="100000"/>
              </a:lnSpc>
            </a:pPr>
            <a:r>
              <a:rPr dirty="0" sz="1400" spc="-5" b="1">
                <a:solidFill>
                  <a:srgbClr val="0000FF"/>
                </a:solidFill>
                <a:latin typeface="Times New Roman"/>
                <a:cs typeface="Times New Roman"/>
              </a:rPr>
              <a:t>Organizations may need to </a:t>
            </a:r>
            <a:r>
              <a:rPr dirty="0" sz="1400" spc="-10" b="1">
                <a:solidFill>
                  <a:srgbClr val="0000FF"/>
                </a:solidFill>
                <a:latin typeface="Times New Roman"/>
                <a:cs typeface="Times New Roman"/>
              </a:rPr>
              <a:t>reassess </a:t>
            </a:r>
            <a:r>
              <a:rPr dirty="0" sz="1400" spc="-5" b="1">
                <a:solidFill>
                  <a:srgbClr val="0000FF"/>
                </a:solidFill>
                <a:latin typeface="Times New Roman"/>
                <a:cs typeface="Times New Roman"/>
              </a:rPr>
              <a:t>their practices and  policies to align with evolving cultural expectations and  values, fostering a </a:t>
            </a:r>
            <a:r>
              <a:rPr dirty="0" sz="1400" spc="-10" b="1">
                <a:solidFill>
                  <a:srgbClr val="0000FF"/>
                </a:solidFill>
                <a:latin typeface="Times New Roman"/>
                <a:cs typeface="Times New Roman"/>
              </a:rPr>
              <a:t>more </a:t>
            </a:r>
            <a:r>
              <a:rPr dirty="0" sz="1400" spc="-5" b="1">
                <a:solidFill>
                  <a:srgbClr val="0000FF"/>
                </a:solidFill>
                <a:latin typeface="Times New Roman"/>
                <a:cs typeface="Times New Roman"/>
              </a:rPr>
              <a:t>inclusive and socially responsible  </a:t>
            </a:r>
            <a:r>
              <a:rPr dirty="0" sz="1400" spc="-10" b="1">
                <a:solidFill>
                  <a:srgbClr val="0000FF"/>
                </a:solidFill>
                <a:latin typeface="Times New Roman"/>
                <a:cs typeface="Times New Roman"/>
              </a:rPr>
              <a:t>work</a:t>
            </a:r>
            <a:r>
              <a:rPr dirty="0" sz="1400" spc="10" b="1">
                <a:solidFill>
                  <a:srgbClr val="0000FF"/>
                </a:solidFill>
                <a:latin typeface="Times New Roman"/>
                <a:cs typeface="Times New Roman"/>
              </a:rPr>
              <a:t> </a:t>
            </a:r>
            <a:r>
              <a:rPr dirty="0" sz="1400" spc="-5" b="1">
                <a:solidFill>
                  <a:srgbClr val="0000FF"/>
                </a:solidFill>
                <a:latin typeface="Times New Roman"/>
                <a:cs typeface="Times New Roman"/>
              </a:rPr>
              <a:t>environment.</a:t>
            </a:r>
            <a:endParaRPr sz="1400">
              <a:latin typeface="Times New Roman"/>
              <a:cs typeface="Times New Roman"/>
            </a:endParaRPr>
          </a:p>
        </p:txBody>
      </p:sp>
      <p:sp>
        <p:nvSpPr>
          <p:cNvPr id="7" name="object 7"/>
          <p:cNvSpPr/>
          <p:nvPr/>
        </p:nvSpPr>
        <p:spPr>
          <a:xfrm>
            <a:off x="6928866" y="543305"/>
            <a:ext cx="1949221" cy="1889760"/>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7</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269382"/>
            <a:ext cx="8094980" cy="1000760"/>
          </a:xfrm>
          <a:prstGeom prst="rect"/>
        </p:spPr>
        <p:txBody>
          <a:bodyPr wrap="square" lIns="0" tIns="12065" rIns="0" bIns="0" rtlCol="0" vert="horz">
            <a:spAutoFit/>
          </a:bodyPr>
          <a:lstStyle/>
          <a:p>
            <a:pPr marL="12700" marR="5080">
              <a:lnSpc>
                <a:spcPct val="100000"/>
              </a:lnSpc>
              <a:spcBef>
                <a:spcPts val="95"/>
              </a:spcBef>
            </a:pPr>
            <a:r>
              <a:rPr dirty="0" sz="3200" spc="-5" b="1">
                <a:latin typeface="Arial"/>
                <a:cs typeface="Arial"/>
              </a:rPr>
              <a:t>Organizations must remain adaptable</a:t>
            </a:r>
            <a:r>
              <a:rPr dirty="0" sz="3200" spc="-100" b="1">
                <a:latin typeface="Arial"/>
                <a:cs typeface="Arial"/>
              </a:rPr>
              <a:t> </a:t>
            </a:r>
            <a:r>
              <a:rPr dirty="0" sz="3200" spc="-5" b="1">
                <a:latin typeface="Arial"/>
                <a:cs typeface="Arial"/>
              </a:rPr>
              <a:t>and  forward-thinking</a:t>
            </a:r>
            <a:endParaRPr sz="3200">
              <a:latin typeface="Arial"/>
              <a:cs typeface="Arial"/>
            </a:endParaRPr>
          </a:p>
        </p:txBody>
      </p:sp>
      <p:sp>
        <p:nvSpPr>
          <p:cNvPr id="5" name="object 5"/>
          <p:cNvSpPr txBox="1"/>
          <p:nvPr/>
        </p:nvSpPr>
        <p:spPr>
          <a:xfrm>
            <a:off x="2870262" y="1514814"/>
            <a:ext cx="6120130" cy="2494280"/>
          </a:xfrm>
          <a:prstGeom prst="rect">
            <a:avLst/>
          </a:prstGeom>
        </p:spPr>
        <p:txBody>
          <a:bodyPr wrap="square" lIns="0" tIns="12700" rIns="0" bIns="0" rtlCol="0" vert="horz">
            <a:spAutoFit/>
          </a:bodyPr>
          <a:lstStyle/>
          <a:p>
            <a:pPr marL="297815" marR="5080" indent="-285750">
              <a:lnSpc>
                <a:spcPct val="100000"/>
              </a:lnSpc>
              <a:spcBef>
                <a:spcPts val="100"/>
              </a:spcBef>
              <a:buFont typeface="Arial"/>
              <a:buChar char="•"/>
              <a:tabLst>
                <a:tab pos="297815" algn="l"/>
                <a:tab pos="298450" algn="l"/>
              </a:tabLst>
            </a:pPr>
            <a:r>
              <a:rPr dirty="0" sz="1800" spc="-5">
                <a:solidFill>
                  <a:srgbClr val="065F7C"/>
                </a:solidFill>
                <a:latin typeface="Times New Roman"/>
                <a:cs typeface="Times New Roman"/>
              </a:rPr>
              <a:t>This may involve investing </a:t>
            </a:r>
            <a:r>
              <a:rPr dirty="0" sz="1800" spc="-5">
                <a:solidFill>
                  <a:srgbClr val="C00000"/>
                </a:solidFill>
                <a:latin typeface="Times New Roman"/>
                <a:cs typeface="Times New Roman"/>
              </a:rPr>
              <a:t>in education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skill development</a:t>
            </a:r>
            <a:r>
              <a:rPr dirty="0" sz="1800" spc="-5">
                <a:solidFill>
                  <a:srgbClr val="065F7C"/>
                </a:solidFill>
                <a:latin typeface="Times New Roman"/>
                <a:cs typeface="Times New Roman"/>
              </a:rPr>
              <a:t>, </a:t>
            </a:r>
            <a:r>
              <a:rPr dirty="0" sz="1800" spc="-5">
                <a:solidFill>
                  <a:srgbClr val="C00000"/>
                </a:solidFill>
                <a:latin typeface="Times New Roman"/>
                <a:cs typeface="Times New Roman"/>
              </a:rPr>
              <a:t> promoting diversity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inclusion</a:t>
            </a:r>
            <a:r>
              <a:rPr dirty="0" sz="1800" spc="-5">
                <a:solidFill>
                  <a:srgbClr val="065F7C"/>
                </a:solidFill>
                <a:latin typeface="Times New Roman"/>
                <a:cs typeface="Times New Roman"/>
              </a:rPr>
              <a:t>, </a:t>
            </a:r>
            <a:r>
              <a:rPr dirty="0" sz="1800" spc="-5">
                <a:solidFill>
                  <a:srgbClr val="C00000"/>
                </a:solidFill>
                <a:latin typeface="Times New Roman"/>
                <a:cs typeface="Times New Roman"/>
              </a:rPr>
              <a:t>embracing technological  innovation,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fostering sustainable practices </a:t>
            </a:r>
            <a:r>
              <a:rPr dirty="0" sz="1800" spc="-5">
                <a:solidFill>
                  <a:srgbClr val="065F7C"/>
                </a:solidFill>
                <a:latin typeface="Times New Roman"/>
                <a:cs typeface="Times New Roman"/>
              </a:rPr>
              <a:t>that align with  evolving societal values and</a:t>
            </a:r>
            <a:r>
              <a:rPr dirty="0" sz="1800" spc="30">
                <a:solidFill>
                  <a:srgbClr val="065F7C"/>
                </a:solidFill>
                <a:latin typeface="Times New Roman"/>
                <a:cs typeface="Times New Roman"/>
              </a:rPr>
              <a:t> </a:t>
            </a:r>
            <a:r>
              <a:rPr dirty="0" sz="1800" spc="-5">
                <a:solidFill>
                  <a:srgbClr val="065F7C"/>
                </a:solidFill>
                <a:latin typeface="Times New Roman"/>
                <a:cs typeface="Times New Roman"/>
              </a:rPr>
              <a:t>priorities.</a:t>
            </a:r>
            <a:endParaRPr sz="1800">
              <a:latin typeface="Times New Roman"/>
              <a:cs typeface="Times New Roman"/>
            </a:endParaRPr>
          </a:p>
          <a:p>
            <a:pPr>
              <a:lnSpc>
                <a:spcPct val="100000"/>
              </a:lnSpc>
              <a:spcBef>
                <a:spcPts val="30"/>
              </a:spcBef>
              <a:buClr>
                <a:srgbClr val="065F7C"/>
              </a:buClr>
              <a:buFont typeface="Arial"/>
              <a:buChar char="•"/>
            </a:pPr>
            <a:endParaRPr sz="1850">
              <a:latin typeface="Times New Roman"/>
              <a:cs typeface="Times New Roman"/>
            </a:endParaRPr>
          </a:p>
          <a:p>
            <a:pPr marL="298450" marR="233045" indent="-285750">
              <a:lnSpc>
                <a:spcPct val="100000"/>
              </a:lnSpc>
              <a:buFont typeface="Arial"/>
              <a:buChar char="•"/>
              <a:tabLst>
                <a:tab pos="297815" algn="l"/>
                <a:tab pos="298450" algn="l"/>
              </a:tabLst>
            </a:pPr>
            <a:r>
              <a:rPr dirty="0" sz="1800">
                <a:solidFill>
                  <a:srgbClr val="065F7C"/>
                </a:solidFill>
                <a:latin typeface="Times New Roman"/>
                <a:cs typeface="Times New Roman"/>
              </a:rPr>
              <a:t>By </a:t>
            </a:r>
            <a:r>
              <a:rPr dirty="0" sz="1800" spc="-5">
                <a:solidFill>
                  <a:srgbClr val="065F7C"/>
                </a:solidFill>
                <a:latin typeface="Times New Roman"/>
                <a:cs typeface="Times New Roman"/>
              </a:rPr>
              <a:t>recognizing and addressing these environmental changes,  stakeholders can better prepare </a:t>
            </a:r>
            <a:r>
              <a:rPr dirty="0" sz="1800">
                <a:solidFill>
                  <a:srgbClr val="065F7C"/>
                </a:solidFill>
                <a:latin typeface="Times New Roman"/>
                <a:cs typeface="Times New Roman"/>
              </a:rPr>
              <a:t>for </a:t>
            </a:r>
            <a:r>
              <a:rPr dirty="0" sz="1800" spc="-5">
                <a:solidFill>
                  <a:srgbClr val="065F7C"/>
                </a:solidFill>
                <a:latin typeface="Times New Roman"/>
                <a:cs typeface="Times New Roman"/>
              </a:rPr>
              <a:t>the future </a:t>
            </a:r>
            <a:r>
              <a:rPr dirty="0" sz="1800">
                <a:solidFill>
                  <a:srgbClr val="065F7C"/>
                </a:solidFill>
                <a:latin typeface="Times New Roman"/>
                <a:cs typeface="Times New Roman"/>
              </a:rPr>
              <a:t>of work </a:t>
            </a:r>
            <a:r>
              <a:rPr dirty="0" sz="1800" spc="-5">
                <a:solidFill>
                  <a:srgbClr val="065F7C"/>
                </a:solidFill>
                <a:latin typeface="Times New Roman"/>
                <a:cs typeface="Times New Roman"/>
              </a:rPr>
              <a:t>and  ensure that the workforce remains agile, inclusive, and  responsive to </a:t>
            </a:r>
            <a:r>
              <a:rPr dirty="0" sz="1800" spc="-10">
                <a:solidFill>
                  <a:srgbClr val="065F7C"/>
                </a:solidFill>
                <a:latin typeface="Times New Roman"/>
                <a:cs typeface="Times New Roman"/>
              </a:rPr>
              <a:t>emerging </a:t>
            </a:r>
            <a:r>
              <a:rPr dirty="0" sz="1800" spc="-5">
                <a:solidFill>
                  <a:srgbClr val="065F7C"/>
                </a:solidFill>
                <a:latin typeface="Times New Roman"/>
                <a:cs typeface="Times New Roman"/>
              </a:rPr>
              <a:t>challenges and</a:t>
            </a:r>
            <a:r>
              <a:rPr dirty="0" sz="1800" spc="50">
                <a:solidFill>
                  <a:srgbClr val="065F7C"/>
                </a:solidFill>
                <a:latin typeface="Times New Roman"/>
                <a:cs typeface="Times New Roman"/>
              </a:rPr>
              <a:t> </a:t>
            </a:r>
            <a:r>
              <a:rPr dirty="0" sz="1800" spc="-5">
                <a:solidFill>
                  <a:srgbClr val="065F7C"/>
                </a:solidFill>
                <a:latin typeface="Times New Roman"/>
                <a:cs typeface="Times New Roman"/>
              </a:rPr>
              <a:t>opportunities.</a:t>
            </a:r>
            <a:endParaRPr sz="1800">
              <a:latin typeface="Times New Roman"/>
              <a:cs typeface="Times New Roman"/>
            </a:endParaRPr>
          </a:p>
        </p:txBody>
      </p:sp>
      <p:sp>
        <p:nvSpPr>
          <p:cNvPr id="6" name="object 6"/>
          <p:cNvSpPr/>
          <p:nvPr/>
        </p:nvSpPr>
        <p:spPr>
          <a:xfrm>
            <a:off x="316230" y="1489710"/>
            <a:ext cx="2114537" cy="2430017"/>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8</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555117"/>
            <a:ext cx="1877695"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COVID</a:t>
            </a:r>
            <a:r>
              <a:rPr dirty="0" sz="3200" spc="-70" b="1">
                <a:latin typeface="Arial"/>
                <a:cs typeface="Arial"/>
              </a:rPr>
              <a:t> </a:t>
            </a:r>
            <a:r>
              <a:rPr dirty="0" sz="3200" spc="-5" b="1">
                <a:latin typeface="Arial"/>
                <a:cs typeface="Arial"/>
              </a:rPr>
              <a:t>19</a:t>
            </a:r>
            <a:endParaRPr sz="3200">
              <a:latin typeface="Arial"/>
              <a:cs typeface="Arial"/>
            </a:endParaRPr>
          </a:p>
        </p:txBody>
      </p:sp>
      <p:sp>
        <p:nvSpPr>
          <p:cNvPr id="5" name="object 5"/>
          <p:cNvSpPr/>
          <p:nvPr/>
        </p:nvSpPr>
        <p:spPr>
          <a:xfrm>
            <a:off x="83819" y="1736598"/>
            <a:ext cx="1914905" cy="1975865"/>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2193583" y="1023461"/>
            <a:ext cx="6986270" cy="3939540"/>
          </a:xfrm>
          <a:prstGeom prst="rect">
            <a:avLst/>
          </a:prstGeom>
        </p:spPr>
        <p:txBody>
          <a:bodyPr wrap="square" lIns="0" tIns="12700" rIns="0" bIns="0" rtlCol="0" vert="horz">
            <a:spAutoFit/>
          </a:bodyPr>
          <a:lstStyle/>
          <a:p>
            <a:pPr marL="12700" marR="316230">
              <a:lnSpc>
                <a:spcPct val="100000"/>
              </a:lnSpc>
              <a:spcBef>
                <a:spcPts val="100"/>
              </a:spcBef>
            </a:pPr>
            <a:r>
              <a:rPr dirty="0" sz="1800" spc="-5">
                <a:solidFill>
                  <a:srgbClr val="065F7C"/>
                </a:solidFill>
                <a:latin typeface="Times New Roman"/>
                <a:cs typeface="Times New Roman"/>
              </a:rPr>
              <a:t>The </a:t>
            </a:r>
            <a:r>
              <a:rPr dirty="0" sz="1800">
                <a:solidFill>
                  <a:srgbClr val="065F7C"/>
                </a:solidFill>
                <a:latin typeface="Times New Roman"/>
                <a:cs typeface="Times New Roman"/>
              </a:rPr>
              <a:t>COVID-19 </a:t>
            </a:r>
            <a:r>
              <a:rPr dirty="0" sz="1800" spc="-5">
                <a:solidFill>
                  <a:srgbClr val="065F7C"/>
                </a:solidFill>
                <a:latin typeface="Times New Roman"/>
                <a:cs typeface="Times New Roman"/>
              </a:rPr>
              <a:t>pandemic has indeed </a:t>
            </a:r>
            <a:r>
              <a:rPr dirty="0" sz="1800" spc="-10">
                <a:solidFill>
                  <a:srgbClr val="065F7C"/>
                </a:solidFill>
                <a:latin typeface="Times New Roman"/>
                <a:cs typeface="Times New Roman"/>
              </a:rPr>
              <a:t>emerged </a:t>
            </a:r>
            <a:r>
              <a:rPr dirty="0" sz="1800" spc="-5">
                <a:solidFill>
                  <a:srgbClr val="065F7C"/>
                </a:solidFill>
                <a:latin typeface="Times New Roman"/>
                <a:cs typeface="Times New Roman"/>
              </a:rPr>
              <a:t>as </a:t>
            </a:r>
            <a:r>
              <a:rPr dirty="0" sz="1800">
                <a:solidFill>
                  <a:srgbClr val="065F7C"/>
                </a:solidFill>
                <a:latin typeface="Times New Roman"/>
                <a:cs typeface="Times New Roman"/>
              </a:rPr>
              <a:t>a </a:t>
            </a:r>
            <a:r>
              <a:rPr dirty="0" sz="1800" spc="-5" b="1">
                <a:solidFill>
                  <a:srgbClr val="0000FF"/>
                </a:solidFill>
                <a:latin typeface="Times New Roman"/>
                <a:cs typeface="Times New Roman"/>
              </a:rPr>
              <a:t>defining  environmental factor </a:t>
            </a:r>
            <a:r>
              <a:rPr dirty="0" sz="1800" spc="-5">
                <a:solidFill>
                  <a:srgbClr val="065F7C"/>
                </a:solidFill>
                <a:latin typeface="Times New Roman"/>
                <a:cs typeface="Times New Roman"/>
              </a:rPr>
              <a:t>that </a:t>
            </a:r>
            <a:r>
              <a:rPr dirty="0" sz="1800" spc="-5">
                <a:solidFill>
                  <a:srgbClr val="C00000"/>
                </a:solidFill>
                <a:latin typeface="Times New Roman"/>
                <a:cs typeface="Times New Roman"/>
              </a:rPr>
              <a:t>has shaped the behaviors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priorities </a:t>
            </a:r>
            <a:r>
              <a:rPr dirty="0" sz="1800">
                <a:solidFill>
                  <a:srgbClr val="C00000"/>
                </a:solidFill>
                <a:latin typeface="Times New Roman"/>
                <a:cs typeface="Times New Roman"/>
              </a:rPr>
              <a:t>of </a:t>
            </a:r>
            <a:r>
              <a:rPr dirty="0" sz="1800" spc="-5">
                <a:solidFill>
                  <a:srgbClr val="C00000"/>
                </a:solidFill>
                <a:latin typeface="Times New Roman"/>
                <a:cs typeface="Times New Roman"/>
              </a:rPr>
              <a:t>the  next generation. </a:t>
            </a:r>
            <a:r>
              <a:rPr dirty="0" sz="1800" spc="-5">
                <a:solidFill>
                  <a:srgbClr val="065F7C"/>
                </a:solidFill>
                <a:latin typeface="Times New Roman"/>
                <a:cs typeface="Times New Roman"/>
              </a:rPr>
              <a:t>Its impact has been multifaceted, extending far beyond  public health to encompass economic, social, political, and  psychological</a:t>
            </a:r>
            <a:r>
              <a:rPr dirty="0" sz="1800" spc="5">
                <a:solidFill>
                  <a:srgbClr val="065F7C"/>
                </a:solidFill>
                <a:latin typeface="Times New Roman"/>
                <a:cs typeface="Times New Roman"/>
              </a:rPr>
              <a:t> </a:t>
            </a:r>
            <a:r>
              <a:rPr dirty="0" sz="1800" spc="-5">
                <a:solidFill>
                  <a:srgbClr val="065F7C"/>
                </a:solidFill>
                <a:latin typeface="Times New Roman"/>
                <a:cs typeface="Times New Roman"/>
              </a:rPr>
              <a:t>dimensions.</a:t>
            </a:r>
            <a:endParaRPr sz="1800">
              <a:latin typeface="Times New Roman"/>
              <a:cs typeface="Times New Roman"/>
            </a:endParaRPr>
          </a:p>
          <a:p>
            <a:pPr marL="250190">
              <a:lnSpc>
                <a:spcPct val="100000"/>
              </a:lnSpc>
              <a:spcBef>
                <a:spcPts val="1535"/>
              </a:spcBef>
            </a:pPr>
            <a:r>
              <a:rPr dirty="0" sz="1400" spc="-5">
                <a:solidFill>
                  <a:srgbClr val="C00000"/>
                </a:solidFill>
                <a:latin typeface="Times New Roman"/>
                <a:cs typeface="Times New Roman"/>
              </a:rPr>
              <a:t>Economic</a:t>
            </a:r>
            <a:r>
              <a:rPr dirty="0" sz="1400">
                <a:solidFill>
                  <a:srgbClr val="C00000"/>
                </a:solidFill>
                <a:latin typeface="Times New Roman"/>
                <a:cs typeface="Times New Roman"/>
              </a:rPr>
              <a:t> </a:t>
            </a:r>
            <a:r>
              <a:rPr dirty="0" sz="1400" spc="-5">
                <a:solidFill>
                  <a:srgbClr val="C00000"/>
                </a:solidFill>
                <a:latin typeface="Times New Roman"/>
                <a:cs typeface="Times New Roman"/>
              </a:rPr>
              <a:t>Impact:</a:t>
            </a:r>
            <a:endParaRPr sz="1400">
              <a:latin typeface="Times New Roman"/>
              <a:cs typeface="Times New Roman"/>
            </a:endParaRPr>
          </a:p>
          <a:p>
            <a:pPr marL="250190" marR="5080">
              <a:lnSpc>
                <a:spcPct val="100000"/>
              </a:lnSpc>
            </a:pPr>
            <a:r>
              <a:rPr dirty="0" sz="1400" spc="-5">
                <a:solidFill>
                  <a:srgbClr val="065F7C"/>
                </a:solidFill>
                <a:latin typeface="Times New Roman"/>
                <a:cs typeface="Times New Roman"/>
              </a:rPr>
              <a:t>The pandemic caused widespread disruptions to global supply chains, businesses, and  industries, resulting in job losses, economic recessions, and financial instability for many  individuals and communities. It accelerated trends towards remote work, e-commerce, and  digital transformation, reshaping the nature of employment, consumer </a:t>
            </a:r>
            <a:r>
              <a:rPr dirty="0" sz="1400" spc="-10">
                <a:solidFill>
                  <a:srgbClr val="065F7C"/>
                </a:solidFill>
                <a:latin typeface="Times New Roman"/>
                <a:cs typeface="Times New Roman"/>
              </a:rPr>
              <a:t>behavior, </a:t>
            </a:r>
            <a:r>
              <a:rPr dirty="0" sz="1400" spc="-5">
                <a:solidFill>
                  <a:srgbClr val="065F7C"/>
                </a:solidFill>
                <a:latin typeface="Times New Roman"/>
                <a:cs typeface="Times New Roman"/>
              </a:rPr>
              <a:t>and economic  </a:t>
            </a:r>
            <a:r>
              <a:rPr dirty="0" sz="1400" spc="-15">
                <a:solidFill>
                  <a:srgbClr val="065F7C"/>
                </a:solidFill>
                <a:latin typeface="Times New Roman"/>
                <a:cs typeface="Times New Roman"/>
              </a:rPr>
              <a:t>activity.</a:t>
            </a:r>
            <a:endParaRPr sz="1400">
              <a:latin typeface="Times New Roman"/>
              <a:cs typeface="Times New Roman"/>
            </a:endParaRPr>
          </a:p>
          <a:p>
            <a:pPr>
              <a:lnSpc>
                <a:spcPct val="100000"/>
              </a:lnSpc>
              <a:spcBef>
                <a:spcPts val="15"/>
              </a:spcBef>
            </a:pPr>
            <a:endParaRPr sz="1450">
              <a:latin typeface="Times New Roman"/>
              <a:cs typeface="Times New Roman"/>
            </a:endParaRPr>
          </a:p>
          <a:p>
            <a:pPr marL="250190">
              <a:lnSpc>
                <a:spcPct val="100000"/>
              </a:lnSpc>
            </a:pPr>
            <a:r>
              <a:rPr dirty="0" sz="1400" spc="-5">
                <a:solidFill>
                  <a:srgbClr val="C00000"/>
                </a:solidFill>
                <a:latin typeface="Times New Roman"/>
                <a:cs typeface="Times New Roman"/>
              </a:rPr>
              <a:t>Housing Impact</a:t>
            </a:r>
            <a:endParaRPr sz="1400">
              <a:latin typeface="Times New Roman"/>
              <a:cs typeface="Times New Roman"/>
            </a:endParaRPr>
          </a:p>
          <a:p>
            <a:pPr marL="250190" marR="69215">
              <a:lnSpc>
                <a:spcPct val="100000"/>
              </a:lnSpc>
            </a:pPr>
            <a:r>
              <a:rPr dirty="0" sz="1400" spc="-5">
                <a:solidFill>
                  <a:srgbClr val="065F7C"/>
                </a:solidFill>
                <a:latin typeface="Times New Roman"/>
                <a:cs typeface="Times New Roman"/>
              </a:rPr>
              <a:t>Housing costs experienced fluctuations during the pandemic, influenced by factors such as  changes in demand, migration patterns, and government policies aimed at addressing housing  affordability and</a:t>
            </a:r>
            <a:r>
              <a:rPr dirty="0" sz="1400" spc="-10">
                <a:solidFill>
                  <a:srgbClr val="065F7C"/>
                </a:solidFill>
                <a:latin typeface="Times New Roman"/>
                <a:cs typeface="Times New Roman"/>
              </a:rPr>
              <a:t> </a:t>
            </a:r>
            <a:r>
              <a:rPr dirty="0" sz="1400" spc="-15">
                <a:solidFill>
                  <a:srgbClr val="065F7C"/>
                </a:solidFill>
                <a:latin typeface="Times New Roman"/>
                <a:cs typeface="Times New Roman"/>
              </a:rPr>
              <a:t>stability.</a:t>
            </a:r>
            <a:endParaRPr sz="14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01277" y="116516"/>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F1F1F1"/>
                </a:solidFill>
                <a:latin typeface="Arial"/>
                <a:cs typeface="Arial"/>
              </a:rPr>
              <a:t>9</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555117"/>
            <a:ext cx="1877695"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COVID</a:t>
            </a:r>
            <a:r>
              <a:rPr dirty="0" sz="3200" spc="-70" b="1">
                <a:latin typeface="Arial"/>
                <a:cs typeface="Arial"/>
              </a:rPr>
              <a:t> </a:t>
            </a:r>
            <a:r>
              <a:rPr dirty="0" sz="3200" spc="-5" b="1">
                <a:latin typeface="Arial"/>
                <a:cs typeface="Arial"/>
              </a:rPr>
              <a:t>19</a:t>
            </a:r>
            <a:endParaRPr sz="3200">
              <a:latin typeface="Arial"/>
              <a:cs typeface="Arial"/>
            </a:endParaRPr>
          </a:p>
        </p:txBody>
      </p:sp>
      <p:sp>
        <p:nvSpPr>
          <p:cNvPr id="5" name="object 5"/>
          <p:cNvSpPr/>
          <p:nvPr/>
        </p:nvSpPr>
        <p:spPr>
          <a:xfrm>
            <a:off x="83819" y="1736598"/>
            <a:ext cx="1914905" cy="1975865"/>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62622" y="1151430"/>
            <a:ext cx="8795385" cy="3465829"/>
          </a:xfrm>
          <a:prstGeom prst="rect">
            <a:avLst/>
          </a:prstGeom>
        </p:spPr>
        <p:txBody>
          <a:bodyPr wrap="square" lIns="0" tIns="12065" rIns="0" bIns="0" rtlCol="0" vert="horz">
            <a:spAutoFit/>
          </a:bodyPr>
          <a:lstStyle/>
          <a:p>
            <a:pPr marL="2065655">
              <a:lnSpc>
                <a:spcPct val="100000"/>
              </a:lnSpc>
              <a:spcBef>
                <a:spcPts val="95"/>
              </a:spcBef>
            </a:pPr>
            <a:r>
              <a:rPr dirty="0" sz="1400" spc="-5">
                <a:solidFill>
                  <a:srgbClr val="C00000"/>
                </a:solidFill>
                <a:latin typeface="Times New Roman"/>
                <a:cs typeface="Times New Roman"/>
              </a:rPr>
              <a:t>Social</a:t>
            </a:r>
            <a:r>
              <a:rPr dirty="0" sz="1400">
                <a:solidFill>
                  <a:srgbClr val="C00000"/>
                </a:solidFill>
                <a:latin typeface="Times New Roman"/>
                <a:cs typeface="Times New Roman"/>
              </a:rPr>
              <a:t> </a:t>
            </a:r>
            <a:r>
              <a:rPr dirty="0" sz="1400" spc="-5">
                <a:solidFill>
                  <a:srgbClr val="C00000"/>
                </a:solidFill>
                <a:latin typeface="Times New Roman"/>
                <a:cs typeface="Times New Roman"/>
              </a:rPr>
              <a:t>Impact:</a:t>
            </a:r>
            <a:endParaRPr sz="1400">
              <a:latin typeface="Times New Roman"/>
              <a:cs typeface="Times New Roman"/>
            </a:endParaRPr>
          </a:p>
          <a:p>
            <a:pPr marL="2065655" marR="302260">
              <a:lnSpc>
                <a:spcPct val="100000"/>
              </a:lnSpc>
            </a:pPr>
            <a:r>
              <a:rPr dirty="0" sz="1400" spc="-5">
                <a:solidFill>
                  <a:srgbClr val="065F7C"/>
                </a:solidFill>
                <a:latin typeface="Times New Roman"/>
                <a:cs typeface="Times New Roman"/>
              </a:rPr>
              <a:t>The pandemic prompted unprecedented changes in lifestyle, work, and social interactions,  leading to feelings of isolation, </a:t>
            </a:r>
            <a:r>
              <a:rPr dirty="0" sz="1400" spc="-15">
                <a:solidFill>
                  <a:srgbClr val="065F7C"/>
                </a:solidFill>
                <a:latin typeface="Times New Roman"/>
                <a:cs typeface="Times New Roman"/>
              </a:rPr>
              <a:t>anxiety, </a:t>
            </a:r>
            <a:r>
              <a:rPr dirty="0" sz="1400" spc="-5">
                <a:solidFill>
                  <a:srgbClr val="065F7C"/>
                </a:solidFill>
                <a:latin typeface="Times New Roman"/>
                <a:cs typeface="Times New Roman"/>
              </a:rPr>
              <a:t>and uncertainty among</a:t>
            </a:r>
            <a:r>
              <a:rPr dirty="0" sz="1400" spc="75">
                <a:solidFill>
                  <a:srgbClr val="065F7C"/>
                </a:solidFill>
                <a:latin typeface="Times New Roman"/>
                <a:cs typeface="Times New Roman"/>
              </a:rPr>
              <a:t> </a:t>
            </a:r>
            <a:r>
              <a:rPr dirty="0" sz="1400" spc="-5">
                <a:solidFill>
                  <a:srgbClr val="065F7C"/>
                </a:solidFill>
                <a:latin typeface="Times New Roman"/>
                <a:cs typeface="Times New Roman"/>
              </a:rPr>
              <a:t>individuals.</a:t>
            </a:r>
            <a:endParaRPr sz="1400">
              <a:latin typeface="Times New Roman"/>
              <a:cs typeface="Times New Roman"/>
            </a:endParaRPr>
          </a:p>
          <a:p>
            <a:pPr>
              <a:lnSpc>
                <a:spcPct val="100000"/>
              </a:lnSpc>
              <a:spcBef>
                <a:spcPts val="15"/>
              </a:spcBef>
            </a:pPr>
            <a:endParaRPr sz="1450">
              <a:latin typeface="Times New Roman"/>
              <a:cs typeface="Times New Roman"/>
            </a:endParaRPr>
          </a:p>
          <a:p>
            <a:pPr marL="2065655">
              <a:lnSpc>
                <a:spcPct val="100000"/>
              </a:lnSpc>
            </a:pPr>
            <a:r>
              <a:rPr dirty="0" sz="1400" spc="-5">
                <a:solidFill>
                  <a:srgbClr val="C00000"/>
                </a:solidFill>
                <a:latin typeface="Times New Roman"/>
                <a:cs typeface="Times New Roman"/>
              </a:rPr>
              <a:t>Political</a:t>
            </a:r>
            <a:r>
              <a:rPr dirty="0" sz="1400" spc="-15">
                <a:solidFill>
                  <a:srgbClr val="C00000"/>
                </a:solidFill>
                <a:latin typeface="Times New Roman"/>
                <a:cs typeface="Times New Roman"/>
              </a:rPr>
              <a:t> </a:t>
            </a:r>
            <a:r>
              <a:rPr dirty="0" sz="1400" spc="-5">
                <a:solidFill>
                  <a:srgbClr val="C00000"/>
                </a:solidFill>
                <a:latin typeface="Times New Roman"/>
                <a:cs typeface="Times New Roman"/>
              </a:rPr>
              <a:t>Impact:</a:t>
            </a:r>
            <a:endParaRPr sz="1400">
              <a:latin typeface="Times New Roman"/>
              <a:cs typeface="Times New Roman"/>
            </a:endParaRPr>
          </a:p>
          <a:p>
            <a:pPr marL="2065655" marR="317500">
              <a:lnSpc>
                <a:spcPct val="100000"/>
              </a:lnSpc>
            </a:pPr>
            <a:r>
              <a:rPr dirty="0" sz="1400" spc="-5">
                <a:solidFill>
                  <a:srgbClr val="065F7C"/>
                </a:solidFill>
                <a:latin typeface="Times New Roman"/>
                <a:cs typeface="Times New Roman"/>
              </a:rPr>
              <a:t>The pandemic has tested the capacity and effectiveness of governments and institutions in  managing public health crises, leading to debates over policy responses, governance  structures, and leadership</a:t>
            </a:r>
            <a:r>
              <a:rPr dirty="0" sz="1400" spc="25">
                <a:solidFill>
                  <a:srgbClr val="065F7C"/>
                </a:solidFill>
                <a:latin typeface="Times New Roman"/>
                <a:cs typeface="Times New Roman"/>
              </a:rPr>
              <a:t> </a:t>
            </a:r>
            <a:r>
              <a:rPr dirty="0" sz="1400" spc="-10">
                <a:solidFill>
                  <a:srgbClr val="065F7C"/>
                </a:solidFill>
                <a:latin typeface="Times New Roman"/>
                <a:cs typeface="Times New Roman"/>
              </a:rPr>
              <a:t>accountability.</a:t>
            </a:r>
            <a:endParaRPr sz="1400">
              <a:latin typeface="Times New Roman"/>
              <a:cs typeface="Times New Roman"/>
            </a:endParaRPr>
          </a:p>
          <a:p>
            <a:pPr>
              <a:lnSpc>
                <a:spcPct val="100000"/>
              </a:lnSpc>
              <a:spcBef>
                <a:spcPts val="10"/>
              </a:spcBef>
            </a:pPr>
            <a:endParaRPr sz="1450">
              <a:latin typeface="Times New Roman"/>
              <a:cs typeface="Times New Roman"/>
            </a:endParaRPr>
          </a:p>
          <a:p>
            <a:pPr marL="2065655">
              <a:lnSpc>
                <a:spcPct val="100000"/>
              </a:lnSpc>
              <a:spcBef>
                <a:spcPts val="5"/>
              </a:spcBef>
            </a:pPr>
            <a:r>
              <a:rPr dirty="0" sz="1400" spc="-5">
                <a:solidFill>
                  <a:srgbClr val="C00000"/>
                </a:solidFill>
                <a:latin typeface="Times New Roman"/>
                <a:cs typeface="Times New Roman"/>
              </a:rPr>
              <a:t>Psychological</a:t>
            </a:r>
            <a:r>
              <a:rPr dirty="0" sz="1400">
                <a:solidFill>
                  <a:srgbClr val="C00000"/>
                </a:solidFill>
                <a:latin typeface="Times New Roman"/>
                <a:cs typeface="Times New Roman"/>
              </a:rPr>
              <a:t> </a:t>
            </a:r>
            <a:r>
              <a:rPr dirty="0" sz="1400" spc="-5">
                <a:solidFill>
                  <a:srgbClr val="C00000"/>
                </a:solidFill>
                <a:latin typeface="Times New Roman"/>
                <a:cs typeface="Times New Roman"/>
              </a:rPr>
              <a:t>Impact:</a:t>
            </a:r>
            <a:endParaRPr sz="1400">
              <a:latin typeface="Times New Roman"/>
              <a:cs typeface="Times New Roman"/>
            </a:endParaRPr>
          </a:p>
          <a:p>
            <a:pPr marL="2065655" marR="446405">
              <a:lnSpc>
                <a:spcPct val="100000"/>
              </a:lnSpc>
            </a:pPr>
            <a:r>
              <a:rPr dirty="0" sz="1400" spc="-5">
                <a:solidFill>
                  <a:srgbClr val="065F7C"/>
                </a:solidFill>
                <a:latin typeface="Times New Roman"/>
                <a:cs typeface="Times New Roman"/>
              </a:rPr>
              <a:t>The pandemic has taken a toll on mental health, contributing to increased rates of stress,  depression, and other psychological disorders among individuals of all</a:t>
            </a:r>
            <a:r>
              <a:rPr dirty="0" sz="1400" spc="65">
                <a:solidFill>
                  <a:srgbClr val="065F7C"/>
                </a:solidFill>
                <a:latin typeface="Times New Roman"/>
                <a:cs typeface="Times New Roman"/>
              </a:rPr>
              <a:t> </a:t>
            </a:r>
            <a:r>
              <a:rPr dirty="0" sz="1400" spc="-5">
                <a:solidFill>
                  <a:srgbClr val="065F7C"/>
                </a:solidFill>
                <a:latin typeface="Times New Roman"/>
                <a:cs typeface="Times New Roman"/>
              </a:rPr>
              <a:t>ages.</a:t>
            </a:r>
            <a:endParaRPr sz="1400">
              <a:latin typeface="Times New Roman"/>
              <a:cs typeface="Times New Roman"/>
            </a:endParaRPr>
          </a:p>
          <a:p>
            <a:pPr>
              <a:lnSpc>
                <a:spcPct val="100000"/>
              </a:lnSpc>
            </a:pPr>
            <a:endParaRPr sz="1500">
              <a:latin typeface="Times New Roman"/>
              <a:cs typeface="Times New Roman"/>
            </a:endParaRPr>
          </a:p>
          <a:p>
            <a:pPr marL="12700" marR="5080" indent="-635">
              <a:lnSpc>
                <a:spcPct val="100000"/>
              </a:lnSpc>
              <a:spcBef>
                <a:spcPts val="880"/>
              </a:spcBef>
            </a:pPr>
            <a:r>
              <a:rPr dirty="0" sz="1800" spc="-5">
                <a:solidFill>
                  <a:srgbClr val="065F7C"/>
                </a:solidFill>
                <a:latin typeface="Times New Roman"/>
                <a:cs typeface="Times New Roman"/>
              </a:rPr>
              <a:t>The </a:t>
            </a:r>
            <a:r>
              <a:rPr dirty="0" sz="1800">
                <a:solidFill>
                  <a:srgbClr val="065F7C"/>
                </a:solidFill>
                <a:latin typeface="Times New Roman"/>
                <a:cs typeface="Times New Roman"/>
              </a:rPr>
              <a:t>COVID-19 </a:t>
            </a:r>
            <a:r>
              <a:rPr dirty="0" sz="1800" spc="-5">
                <a:solidFill>
                  <a:srgbClr val="065F7C"/>
                </a:solidFill>
                <a:latin typeface="Times New Roman"/>
                <a:cs typeface="Times New Roman"/>
              </a:rPr>
              <a:t>pandemic represents </a:t>
            </a:r>
            <a:r>
              <a:rPr dirty="0" sz="1800">
                <a:solidFill>
                  <a:srgbClr val="065F7C"/>
                </a:solidFill>
                <a:latin typeface="Times New Roman"/>
                <a:cs typeface="Times New Roman"/>
              </a:rPr>
              <a:t>a </a:t>
            </a:r>
            <a:r>
              <a:rPr dirty="0" sz="1800" spc="-5" b="1">
                <a:solidFill>
                  <a:srgbClr val="0000FF"/>
                </a:solidFill>
                <a:latin typeface="Times New Roman"/>
                <a:cs typeface="Times New Roman"/>
              </a:rPr>
              <a:t>watershed moment </a:t>
            </a:r>
            <a:r>
              <a:rPr dirty="0" sz="1800" spc="-5">
                <a:solidFill>
                  <a:srgbClr val="065F7C"/>
                </a:solidFill>
                <a:latin typeface="Times New Roman"/>
                <a:cs typeface="Times New Roman"/>
              </a:rPr>
              <a:t>that will leave </a:t>
            </a:r>
            <a:r>
              <a:rPr dirty="0" sz="1800">
                <a:solidFill>
                  <a:srgbClr val="065F7C"/>
                </a:solidFill>
                <a:latin typeface="Times New Roman"/>
                <a:cs typeface="Times New Roman"/>
              </a:rPr>
              <a:t>a </a:t>
            </a:r>
            <a:r>
              <a:rPr dirty="0" sz="1800" spc="-5" b="1">
                <a:solidFill>
                  <a:srgbClr val="0000FF"/>
                </a:solidFill>
                <a:latin typeface="Times New Roman"/>
                <a:cs typeface="Times New Roman"/>
              </a:rPr>
              <a:t>lasting imprint </a:t>
            </a:r>
            <a:r>
              <a:rPr dirty="0" sz="1800" b="1">
                <a:solidFill>
                  <a:srgbClr val="0000FF"/>
                </a:solidFill>
                <a:latin typeface="Times New Roman"/>
                <a:cs typeface="Times New Roman"/>
              </a:rPr>
              <a:t>on  the </a:t>
            </a:r>
            <a:r>
              <a:rPr dirty="0" sz="1800" spc="-5" b="1">
                <a:solidFill>
                  <a:srgbClr val="0000FF"/>
                </a:solidFill>
                <a:latin typeface="Times New Roman"/>
                <a:cs typeface="Times New Roman"/>
              </a:rPr>
              <a:t>next generation, </a:t>
            </a:r>
            <a:r>
              <a:rPr dirty="0" sz="1800" spc="-5">
                <a:solidFill>
                  <a:srgbClr val="065F7C"/>
                </a:solidFill>
                <a:latin typeface="Times New Roman"/>
                <a:cs typeface="Times New Roman"/>
              </a:rPr>
              <a:t>influencing their </a:t>
            </a:r>
            <a:r>
              <a:rPr dirty="0" sz="1800" spc="-5">
                <a:solidFill>
                  <a:srgbClr val="C00000"/>
                </a:solidFill>
                <a:latin typeface="Times New Roman"/>
                <a:cs typeface="Times New Roman"/>
              </a:rPr>
              <a:t>attitudes</a:t>
            </a:r>
            <a:r>
              <a:rPr dirty="0" sz="1800" spc="-5">
                <a:solidFill>
                  <a:srgbClr val="065F7C"/>
                </a:solidFill>
                <a:latin typeface="Times New Roman"/>
                <a:cs typeface="Times New Roman"/>
              </a:rPr>
              <a:t>, </a:t>
            </a:r>
            <a:r>
              <a:rPr dirty="0" sz="1800" spc="-5">
                <a:solidFill>
                  <a:srgbClr val="C00000"/>
                </a:solidFill>
                <a:latin typeface="Times New Roman"/>
                <a:cs typeface="Times New Roman"/>
              </a:rPr>
              <a:t>behaviors,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responses to future</a:t>
            </a:r>
            <a:r>
              <a:rPr dirty="0" sz="1800" spc="190">
                <a:solidFill>
                  <a:srgbClr val="C00000"/>
                </a:solidFill>
                <a:latin typeface="Times New Roman"/>
                <a:cs typeface="Times New Roman"/>
              </a:rPr>
              <a:t> </a:t>
            </a:r>
            <a:r>
              <a:rPr dirty="0" sz="1800" spc="-5">
                <a:solidFill>
                  <a:srgbClr val="C00000"/>
                </a:solidFill>
                <a:latin typeface="Times New Roman"/>
                <a:cs typeface="Times New Roman"/>
              </a:rPr>
              <a:t>challenges</a:t>
            </a:r>
            <a:r>
              <a:rPr dirty="0" sz="1800" spc="-5">
                <a:solidFill>
                  <a:srgbClr val="065F7C"/>
                </a:solidFill>
                <a:latin typeface="Times New Roman"/>
                <a:cs typeface="Times New Roman"/>
              </a:rPr>
              <a:t>.</a:t>
            </a:r>
            <a:endParaRPr sz="180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61950"/>
            <a:ext cx="9144000" cy="4781550"/>
          </a:xfrm>
          <a:custGeom>
            <a:avLst/>
            <a:gdLst/>
            <a:ahLst/>
            <a:cxnLst/>
            <a:rect l="l" t="t" r="r" b="b"/>
            <a:pathLst>
              <a:path w="9144000" h="4781550">
                <a:moveTo>
                  <a:pt x="0" y="4781550"/>
                </a:moveTo>
                <a:lnTo>
                  <a:pt x="9144000" y="4781550"/>
                </a:lnTo>
                <a:lnTo>
                  <a:pt x="9144000" y="0"/>
                </a:lnTo>
                <a:lnTo>
                  <a:pt x="0" y="0"/>
                </a:lnTo>
                <a:lnTo>
                  <a:pt x="0" y="4781550"/>
                </a:lnTo>
                <a:close/>
              </a:path>
            </a:pathLst>
          </a:custGeom>
          <a:solidFill>
            <a:srgbClr val="E7E6E6"/>
          </a:solidFill>
        </p:spPr>
        <p:txBody>
          <a:bodyPr wrap="square" lIns="0" tIns="0" rIns="0" bIns="0" rtlCol="0"/>
          <a:lstStyle/>
          <a:p/>
        </p:txBody>
      </p:sp>
      <p:sp>
        <p:nvSpPr>
          <p:cNvPr id="3" name="object 3"/>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4" name="object 4"/>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10</a:t>
            </a:r>
            <a:endParaRPr sz="900">
              <a:latin typeface="Arial"/>
              <a:cs typeface="Arial"/>
            </a:endParaRPr>
          </a:p>
        </p:txBody>
      </p:sp>
      <p:sp>
        <p:nvSpPr>
          <p:cNvPr id="5" name="object 5"/>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6" name="object 6"/>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7" name="object 7"/>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8" name="object 8"/>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9" name="object 9"/>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10" name="object 10"/>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11" name="object 11"/>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2" name="object 12"/>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3" name="object 13"/>
          <p:cNvSpPr txBox="1"/>
          <p:nvPr/>
        </p:nvSpPr>
        <p:spPr>
          <a:xfrm>
            <a:off x="1799842" y="2523197"/>
            <a:ext cx="5544820" cy="903605"/>
          </a:xfrm>
          <a:prstGeom prst="rect">
            <a:avLst/>
          </a:prstGeom>
        </p:spPr>
        <p:txBody>
          <a:bodyPr wrap="square" lIns="0" tIns="85725" rIns="0" bIns="0" rtlCol="0" vert="horz">
            <a:spAutoFit/>
          </a:bodyPr>
          <a:lstStyle/>
          <a:p>
            <a:pPr marL="157480">
              <a:lnSpc>
                <a:spcPct val="100000"/>
              </a:lnSpc>
              <a:spcBef>
                <a:spcPts val="675"/>
              </a:spcBef>
            </a:pPr>
            <a:r>
              <a:rPr dirty="0" sz="2400" spc="-5" b="1">
                <a:solidFill>
                  <a:srgbClr val="C00000"/>
                </a:solidFill>
                <a:latin typeface="Arial"/>
                <a:cs typeface="Arial"/>
              </a:rPr>
              <a:t>Shifts in the labor market</a:t>
            </a:r>
            <a:r>
              <a:rPr dirty="0" sz="2400" spc="-35" b="1">
                <a:solidFill>
                  <a:srgbClr val="C00000"/>
                </a:solidFill>
                <a:latin typeface="Arial"/>
                <a:cs typeface="Arial"/>
              </a:rPr>
              <a:t> </a:t>
            </a:r>
            <a:r>
              <a:rPr dirty="0" sz="2400" spc="-5" b="1">
                <a:solidFill>
                  <a:srgbClr val="C00000"/>
                </a:solidFill>
                <a:latin typeface="Arial"/>
                <a:cs typeface="Arial"/>
              </a:rPr>
              <a:t>dynamics.</a:t>
            </a:r>
            <a:endParaRPr sz="2400">
              <a:latin typeface="Arial"/>
              <a:cs typeface="Arial"/>
            </a:endParaRPr>
          </a:p>
          <a:p>
            <a:pPr marL="12700">
              <a:lnSpc>
                <a:spcPct val="100000"/>
              </a:lnSpc>
              <a:spcBef>
                <a:spcPts val="575"/>
              </a:spcBef>
            </a:pPr>
            <a:r>
              <a:rPr dirty="0" sz="2400" spc="-5" b="1">
                <a:solidFill>
                  <a:srgbClr val="0000FF"/>
                </a:solidFill>
                <a:latin typeface="Arial"/>
                <a:cs typeface="Arial"/>
              </a:rPr>
              <a:t>Defining “Phenomenon's” of</a:t>
            </a:r>
            <a:r>
              <a:rPr dirty="0" sz="2400" spc="-45" b="1">
                <a:solidFill>
                  <a:srgbClr val="0000FF"/>
                </a:solidFill>
                <a:latin typeface="Arial"/>
                <a:cs typeface="Arial"/>
              </a:rPr>
              <a:t> </a:t>
            </a:r>
            <a:r>
              <a:rPr dirty="0" sz="2400" spc="-5" b="1">
                <a:solidFill>
                  <a:srgbClr val="0000FF"/>
                </a:solidFill>
                <a:latin typeface="Arial"/>
                <a:cs typeface="Arial"/>
              </a:rPr>
              <a:t>Covid-19</a:t>
            </a:r>
            <a:endParaRPr sz="24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3" name="object 3"/>
          <p:cNvSpPr txBox="1"/>
          <p:nvPr/>
        </p:nvSpPr>
        <p:spPr>
          <a:xfrm>
            <a:off x="8725077" y="116516"/>
            <a:ext cx="177800" cy="208279"/>
          </a:xfrm>
          <a:prstGeom prst="rect">
            <a:avLst/>
          </a:prstGeom>
        </p:spPr>
        <p:txBody>
          <a:bodyPr wrap="square" lIns="0" tIns="12700" rIns="0" bIns="0" rtlCol="0" vert="horz">
            <a:spAutoFit/>
          </a:bodyPr>
          <a:lstStyle/>
          <a:p>
            <a:pPr marL="12700">
              <a:lnSpc>
                <a:spcPct val="100000"/>
              </a:lnSpc>
              <a:spcBef>
                <a:spcPts val="100"/>
              </a:spcBef>
            </a:pPr>
            <a:r>
              <a:rPr dirty="0" sz="1200" spc="-70" b="1">
                <a:solidFill>
                  <a:srgbClr val="F1F1F1"/>
                </a:solidFill>
                <a:latin typeface="Arial"/>
                <a:cs typeface="Arial"/>
              </a:rPr>
              <a:t>11</a:t>
            </a:r>
            <a:endParaRPr sz="1200">
              <a:latin typeface="Arial"/>
              <a:cs typeface="Arial"/>
            </a:endParaRPr>
          </a:p>
        </p:txBody>
      </p:sp>
      <p:sp>
        <p:nvSpPr>
          <p:cNvPr id="4" name="object 4"/>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5" name="object 5"/>
          <p:cNvSpPr txBox="1">
            <a:spLocks noGrp="1"/>
          </p:cNvSpPr>
          <p:nvPr>
            <p:ph type="title"/>
          </p:nvPr>
        </p:nvSpPr>
        <p:spPr>
          <a:xfrm>
            <a:off x="130703" y="523696"/>
            <a:ext cx="8428355"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Phenomenon(s) </a:t>
            </a:r>
            <a:r>
              <a:rPr dirty="0" sz="3200" spc="-5" b="1">
                <a:solidFill>
                  <a:srgbClr val="C00000"/>
                </a:solidFill>
                <a:latin typeface="Arial"/>
                <a:cs typeface="Arial"/>
              </a:rPr>
              <a:t>THE </a:t>
            </a:r>
            <a:r>
              <a:rPr dirty="0" sz="3200" spc="-50" b="1">
                <a:solidFill>
                  <a:srgbClr val="C00000"/>
                </a:solidFill>
                <a:latin typeface="Arial"/>
                <a:cs typeface="Arial"/>
              </a:rPr>
              <a:t>GREAT</a:t>
            </a:r>
            <a:r>
              <a:rPr dirty="0" sz="3200" spc="-75" b="1">
                <a:solidFill>
                  <a:srgbClr val="C00000"/>
                </a:solidFill>
                <a:latin typeface="Arial"/>
                <a:cs typeface="Arial"/>
              </a:rPr>
              <a:t> </a:t>
            </a:r>
            <a:r>
              <a:rPr dirty="0" sz="3200" spc="-25" b="1">
                <a:solidFill>
                  <a:srgbClr val="C00000"/>
                </a:solidFill>
                <a:latin typeface="Arial"/>
                <a:cs typeface="Arial"/>
              </a:rPr>
              <a:t>RESIGNATION</a:t>
            </a:r>
            <a:endParaRPr sz="3200">
              <a:latin typeface="Arial"/>
              <a:cs typeface="Arial"/>
            </a:endParaRPr>
          </a:p>
        </p:txBody>
      </p:sp>
      <p:sp>
        <p:nvSpPr>
          <p:cNvPr id="6" name="object 6"/>
          <p:cNvSpPr txBox="1"/>
          <p:nvPr/>
        </p:nvSpPr>
        <p:spPr>
          <a:xfrm>
            <a:off x="130778" y="1056815"/>
            <a:ext cx="8526780" cy="3439160"/>
          </a:xfrm>
          <a:prstGeom prst="rect">
            <a:avLst/>
          </a:prstGeom>
        </p:spPr>
        <p:txBody>
          <a:bodyPr wrap="square" lIns="0" tIns="12065" rIns="0" bIns="0" rtlCol="0" vert="horz">
            <a:spAutoFit/>
          </a:bodyPr>
          <a:lstStyle/>
          <a:p>
            <a:pPr marL="298450" indent="-285750">
              <a:lnSpc>
                <a:spcPct val="100000"/>
              </a:lnSpc>
              <a:spcBef>
                <a:spcPts val="95"/>
              </a:spcBef>
              <a:buFont typeface="Arial"/>
              <a:buChar char="•"/>
              <a:tabLst>
                <a:tab pos="297815" algn="l"/>
                <a:tab pos="298450" algn="l"/>
              </a:tabLst>
            </a:pPr>
            <a:r>
              <a:rPr dirty="0" sz="1400" spc="-5" b="1">
                <a:solidFill>
                  <a:srgbClr val="C00000"/>
                </a:solidFill>
                <a:latin typeface="Times New Roman"/>
                <a:cs typeface="Times New Roman"/>
              </a:rPr>
              <a:t>The </a:t>
            </a:r>
            <a:r>
              <a:rPr dirty="0" sz="1400" spc="-10" b="1">
                <a:solidFill>
                  <a:srgbClr val="C00000"/>
                </a:solidFill>
                <a:latin typeface="Times New Roman"/>
                <a:cs typeface="Times New Roman"/>
              </a:rPr>
              <a:t>great</a:t>
            </a:r>
            <a:r>
              <a:rPr dirty="0" sz="1400" spc="10" b="1">
                <a:solidFill>
                  <a:srgbClr val="C00000"/>
                </a:solidFill>
                <a:latin typeface="Times New Roman"/>
                <a:cs typeface="Times New Roman"/>
              </a:rPr>
              <a:t> </a:t>
            </a:r>
            <a:r>
              <a:rPr dirty="0" sz="1400" spc="-5" b="1">
                <a:solidFill>
                  <a:srgbClr val="C00000"/>
                </a:solidFill>
                <a:latin typeface="Times New Roman"/>
                <a:cs typeface="Times New Roman"/>
              </a:rPr>
              <a:t>resignation</a:t>
            </a:r>
            <a:endParaRPr sz="1400">
              <a:latin typeface="Times New Roman"/>
              <a:cs typeface="Times New Roman"/>
            </a:endParaRPr>
          </a:p>
          <a:p>
            <a:pPr algn="just" marL="12700">
              <a:lnSpc>
                <a:spcPct val="100000"/>
              </a:lnSpc>
            </a:pPr>
            <a:r>
              <a:rPr dirty="0" sz="1400" spc="-5">
                <a:solidFill>
                  <a:srgbClr val="065F7C"/>
                </a:solidFill>
                <a:latin typeface="Times New Roman"/>
                <a:cs typeface="Times New Roman"/>
              </a:rPr>
              <a:t>The phenomenon dubbed "The Great Resignation" has garnered significant attention in recent</a:t>
            </a:r>
            <a:r>
              <a:rPr dirty="0" sz="1400" spc="135">
                <a:solidFill>
                  <a:srgbClr val="065F7C"/>
                </a:solidFill>
                <a:latin typeface="Times New Roman"/>
                <a:cs typeface="Times New Roman"/>
              </a:rPr>
              <a:t> </a:t>
            </a:r>
            <a:r>
              <a:rPr dirty="0" sz="1400" spc="-5">
                <a:solidFill>
                  <a:srgbClr val="065F7C"/>
                </a:solidFill>
                <a:latin typeface="Times New Roman"/>
                <a:cs typeface="Times New Roman"/>
              </a:rPr>
              <a:t>years</a:t>
            </a:r>
            <a:endParaRPr sz="1400">
              <a:latin typeface="Times New Roman"/>
              <a:cs typeface="Times New Roman"/>
            </a:endParaRPr>
          </a:p>
          <a:p>
            <a:pPr>
              <a:lnSpc>
                <a:spcPct val="100000"/>
              </a:lnSpc>
              <a:spcBef>
                <a:spcPts val="15"/>
              </a:spcBef>
            </a:pPr>
            <a:endParaRPr sz="1450">
              <a:latin typeface="Times New Roman"/>
              <a:cs typeface="Times New Roman"/>
            </a:endParaRPr>
          </a:p>
          <a:p>
            <a:pPr algn="just" marL="12700">
              <a:lnSpc>
                <a:spcPct val="100000"/>
              </a:lnSpc>
            </a:pPr>
            <a:r>
              <a:rPr dirty="0" sz="1400" spc="-5" i="1">
                <a:solidFill>
                  <a:srgbClr val="065F7C"/>
                </a:solidFill>
                <a:latin typeface="Times New Roman"/>
                <a:cs typeface="Times New Roman"/>
              </a:rPr>
              <a:t>Why did it happen?-Skills Mismatch:</a:t>
            </a:r>
            <a:endParaRPr sz="1400">
              <a:latin typeface="Times New Roman"/>
              <a:cs typeface="Times New Roman"/>
            </a:endParaRPr>
          </a:p>
          <a:p>
            <a:pPr algn="just" marL="12700" marR="5080">
              <a:lnSpc>
                <a:spcPct val="100000"/>
              </a:lnSpc>
            </a:pPr>
            <a:r>
              <a:rPr dirty="0" sz="1400" spc="-5" b="1">
                <a:solidFill>
                  <a:srgbClr val="0000FF"/>
                </a:solidFill>
                <a:latin typeface="Times New Roman"/>
                <a:cs typeface="Times New Roman"/>
              </a:rPr>
              <a:t>Many older </a:t>
            </a:r>
            <a:r>
              <a:rPr dirty="0" sz="1400" spc="-10" b="1">
                <a:solidFill>
                  <a:srgbClr val="0000FF"/>
                </a:solidFill>
                <a:latin typeface="Times New Roman"/>
                <a:cs typeface="Times New Roman"/>
              </a:rPr>
              <a:t>workers </a:t>
            </a:r>
            <a:r>
              <a:rPr dirty="0" sz="1400" spc="-5" b="1">
                <a:solidFill>
                  <a:srgbClr val="0000FF"/>
                </a:solidFill>
                <a:latin typeface="Times New Roman"/>
                <a:cs typeface="Times New Roman"/>
              </a:rPr>
              <a:t>feel they can't </a:t>
            </a:r>
            <a:r>
              <a:rPr dirty="0" sz="1400" spc="-10" b="1">
                <a:solidFill>
                  <a:srgbClr val="0000FF"/>
                </a:solidFill>
                <a:latin typeface="Times New Roman"/>
                <a:cs typeface="Times New Roman"/>
              </a:rPr>
              <a:t>keep </a:t>
            </a:r>
            <a:r>
              <a:rPr dirty="0" sz="1400" spc="-5" b="1">
                <a:solidFill>
                  <a:srgbClr val="0000FF"/>
                </a:solidFill>
                <a:latin typeface="Times New Roman"/>
                <a:cs typeface="Times New Roman"/>
              </a:rPr>
              <a:t>up with the evolving skill </a:t>
            </a:r>
            <a:r>
              <a:rPr dirty="0" sz="1400" spc="-10" b="1">
                <a:solidFill>
                  <a:srgbClr val="0000FF"/>
                </a:solidFill>
                <a:latin typeface="Times New Roman"/>
                <a:cs typeface="Times New Roman"/>
              </a:rPr>
              <a:t>requirements </a:t>
            </a:r>
            <a:r>
              <a:rPr dirty="0" sz="1400" spc="-5" b="1">
                <a:solidFill>
                  <a:srgbClr val="0000FF"/>
                </a:solidFill>
                <a:latin typeface="Times New Roman"/>
                <a:cs typeface="Times New Roman"/>
              </a:rPr>
              <a:t>of the modern workplace</a:t>
            </a:r>
            <a:r>
              <a:rPr dirty="0" sz="1400" spc="-5">
                <a:solidFill>
                  <a:srgbClr val="065F7C"/>
                </a:solidFill>
                <a:latin typeface="Times New Roman"/>
                <a:cs typeface="Times New Roman"/>
              </a:rPr>
              <a:t>. Rapid  technological advancements, shifts in industry demands, and changing job roles have created a skills gap, leaving some  workers feeling ill-equipped or undervalued in their current</a:t>
            </a:r>
            <a:r>
              <a:rPr dirty="0" sz="1400" spc="15">
                <a:solidFill>
                  <a:srgbClr val="065F7C"/>
                </a:solidFill>
                <a:latin typeface="Times New Roman"/>
                <a:cs typeface="Times New Roman"/>
              </a:rPr>
              <a:t> </a:t>
            </a:r>
            <a:r>
              <a:rPr dirty="0" sz="1400" spc="-5">
                <a:solidFill>
                  <a:srgbClr val="065F7C"/>
                </a:solidFill>
                <a:latin typeface="Times New Roman"/>
                <a:cs typeface="Times New Roman"/>
              </a:rPr>
              <a:t>positions.</a:t>
            </a:r>
            <a:endParaRPr sz="1400">
              <a:latin typeface="Times New Roman"/>
              <a:cs typeface="Times New Roman"/>
            </a:endParaRPr>
          </a:p>
          <a:p>
            <a:pPr>
              <a:lnSpc>
                <a:spcPct val="100000"/>
              </a:lnSpc>
              <a:spcBef>
                <a:spcPts val="10"/>
              </a:spcBef>
            </a:pPr>
            <a:endParaRPr sz="1450">
              <a:latin typeface="Times New Roman"/>
              <a:cs typeface="Times New Roman"/>
            </a:endParaRPr>
          </a:p>
          <a:p>
            <a:pPr algn="just" marL="12700">
              <a:lnSpc>
                <a:spcPct val="100000"/>
              </a:lnSpc>
            </a:pPr>
            <a:r>
              <a:rPr dirty="0" sz="1400" spc="-5">
                <a:solidFill>
                  <a:srgbClr val="065F7C"/>
                </a:solidFill>
                <a:latin typeface="Times New Roman"/>
                <a:cs typeface="Times New Roman"/>
              </a:rPr>
              <a:t>Impact of</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COVID-19:</a:t>
            </a:r>
            <a:endParaRPr sz="1400">
              <a:latin typeface="Times New Roman"/>
              <a:cs typeface="Times New Roman"/>
            </a:endParaRPr>
          </a:p>
          <a:p>
            <a:pPr algn="just" marL="12700">
              <a:lnSpc>
                <a:spcPct val="100000"/>
              </a:lnSpc>
              <a:spcBef>
                <a:spcPts val="5"/>
              </a:spcBef>
            </a:pPr>
            <a:r>
              <a:rPr dirty="0" sz="1400" spc="-5">
                <a:solidFill>
                  <a:srgbClr val="065F7C"/>
                </a:solidFill>
                <a:latin typeface="Times New Roman"/>
                <a:cs typeface="Times New Roman"/>
              </a:rPr>
              <a:t>The COVID-19 pandemic has acted as a catalyst for The Great Resignation, </a:t>
            </a:r>
            <a:r>
              <a:rPr dirty="0" sz="1400" spc="-5" b="1">
                <a:solidFill>
                  <a:srgbClr val="0000FF"/>
                </a:solidFill>
                <a:latin typeface="Times New Roman"/>
                <a:cs typeface="Times New Roman"/>
              </a:rPr>
              <a:t>amplifying existing concerns</a:t>
            </a:r>
            <a:r>
              <a:rPr dirty="0" sz="1400" spc="165" b="1">
                <a:solidFill>
                  <a:srgbClr val="0000FF"/>
                </a:solidFill>
                <a:latin typeface="Times New Roman"/>
                <a:cs typeface="Times New Roman"/>
              </a:rPr>
              <a:t> </a:t>
            </a:r>
            <a:r>
              <a:rPr dirty="0" sz="1400" spc="-5">
                <a:solidFill>
                  <a:srgbClr val="065F7C"/>
                </a:solidFill>
                <a:latin typeface="Times New Roman"/>
                <a:cs typeface="Times New Roman"/>
              </a:rPr>
              <a:t>and</a:t>
            </a:r>
            <a:endParaRPr sz="1400">
              <a:latin typeface="Times New Roman"/>
              <a:cs typeface="Times New Roman"/>
            </a:endParaRPr>
          </a:p>
          <a:p>
            <a:pPr algn="just" marL="12700">
              <a:lnSpc>
                <a:spcPct val="100000"/>
              </a:lnSpc>
            </a:pPr>
            <a:r>
              <a:rPr dirty="0" sz="1400" spc="-5" b="1">
                <a:solidFill>
                  <a:srgbClr val="0000FF"/>
                </a:solidFill>
                <a:latin typeface="Times New Roman"/>
                <a:cs typeface="Times New Roman"/>
              </a:rPr>
              <a:t>prompting individuals to </a:t>
            </a:r>
            <a:r>
              <a:rPr dirty="0" sz="1400" spc="-10" b="1">
                <a:solidFill>
                  <a:srgbClr val="0000FF"/>
                </a:solidFill>
                <a:latin typeface="Times New Roman"/>
                <a:cs typeface="Times New Roman"/>
              </a:rPr>
              <a:t>reassess </a:t>
            </a:r>
            <a:r>
              <a:rPr dirty="0" sz="1400" spc="-5" b="1">
                <a:solidFill>
                  <a:srgbClr val="0000FF"/>
                </a:solidFill>
                <a:latin typeface="Times New Roman"/>
                <a:cs typeface="Times New Roman"/>
              </a:rPr>
              <a:t>their </a:t>
            </a:r>
            <a:r>
              <a:rPr dirty="0" sz="1400" spc="-10" b="1">
                <a:solidFill>
                  <a:srgbClr val="0000FF"/>
                </a:solidFill>
                <a:latin typeface="Times New Roman"/>
                <a:cs typeface="Times New Roman"/>
              </a:rPr>
              <a:t>career</a:t>
            </a:r>
            <a:r>
              <a:rPr dirty="0" sz="1400" spc="-5" b="1">
                <a:solidFill>
                  <a:srgbClr val="0000FF"/>
                </a:solidFill>
                <a:latin typeface="Times New Roman"/>
                <a:cs typeface="Times New Roman"/>
              </a:rPr>
              <a:t> priorities.</a:t>
            </a:r>
            <a:endParaRPr sz="1400">
              <a:latin typeface="Times New Roman"/>
              <a:cs typeface="Times New Roman"/>
            </a:endParaRPr>
          </a:p>
          <a:p>
            <a:pPr>
              <a:lnSpc>
                <a:spcPct val="100000"/>
              </a:lnSpc>
              <a:spcBef>
                <a:spcPts val="10"/>
              </a:spcBef>
            </a:pPr>
            <a:endParaRPr sz="1450">
              <a:latin typeface="Times New Roman"/>
              <a:cs typeface="Times New Roman"/>
            </a:endParaRPr>
          </a:p>
          <a:p>
            <a:pPr algn="just" marL="12700">
              <a:lnSpc>
                <a:spcPct val="100000"/>
              </a:lnSpc>
            </a:pPr>
            <a:r>
              <a:rPr dirty="0" sz="1400" spc="-5" i="1">
                <a:solidFill>
                  <a:srgbClr val="065F7C"/>
                </a:solidFill>
                <a:latin typeface="Times New Roman"/>
                <a:cs typeface="Times New Roman"/>
              </a:rPr>
              <a:t>Why did it happen? Burnout and</a:t>
            </a:r>
            <a:r>
              <a:rPr dirty="0" sz="1400" spc="-10" i="1">
                <a:solidFill>
                  <a:srgbClr val="065F7C"/>
                </a:solidFill>
                <a:latin typeface="Times New Roman"/>
                <a:cs typeface="Times New Roman"/>
              </a:rPr>
              <a:t> Stress:</a:t>
            </a:r>
            <a:endParaRPr sz="1400">
              <a:latin typeface="Times New Roman"/>
              <a:cs typeface="Times New Roman"/>
            </a:endParaRPr>
          </a:p>
          <a:p>
            <a:pPr algn="just" marL="12700" marR="75565">
              <a:lnSpc>
                <a:spcPct val="100000"/>
              </a:lnSpc>
            </a:pPr>
            <a:r>
              <a:rPr dirty="0" sz="1400" spc="-5" b="1">
                <a:solidFill>
                  <a:srgbClr val="0000FF"/>
                </a:solidFill>
                <a:latin typeface="Times New Roman"/>
                <a:cs typeface="Times New Roman"/>
              </a:rPr>
              <a:t>The prolonged </a:t>
            </a:r>
            <a:r>
              <a:rPr dirty="0" sz="1400" spc="-10" b="1">
                <a:solidFill>
                  <a:srgbClr val="0000FF"/>
                </a:solidFill>
                <a:latin typeface="Times New Roman"/>
                <a:cs typeface="Times New Roman"/>
              </a:rPr>
              <a:t>stress </a:t>
            </a:r>
            <a:r>
              <a:rPr dirty="0" sz="1400" spc="-5" b="1">
                <a:solidFill>
                  <a:srgbClr val="0000FF"/>
                </a:solidFill>
                <a:latin typeface="Times New Roman"/>
                <a:cs typeface="Times New Roman"/>
              </a:rPr>
              <a:t>and uncertainty </a:t>
            </a:r>
            <a:r>
              <a:rPr dirty="0" sz="1400" spc="-10" b="1">
                <a:solidFill>
                  <a:srgbClr val="0000FF"/>
                </a:solidFill>
                <a:latin typeface="Times New Roman"/>
                <a:cs typeface="Times New Roman"/>
              </a:rPr>
              <a:t>brought </a:t>
            </a:r>
            <a:r>
              <a:rPr dirty="0" sz="1400" spc="-5" b="1">
                <a:solidFill>
                  <a:srgbClr val="0000FF"/>
                </a:solidFill>
                <a:latin typeface="Times New Roman"/>
                <a:cs typeface="Times New Roman"/>
              </a:rPr>
              <a:t>about by the pandemic have exacerbated feelings of burnout and  dissatisfaction among workers. </a:t>
            </a:r>
            <a:r>
              <a:rPr dirty="0" sz="1400" spc="-5">
                <a:solidFill>
                  <a:srgbClr val="065F7C"/>
                </a:solidFill>
                <a:latin typeface="Times New Roman"/>
                <a:cs typeface="Times New Roman"/>
              </a:rPr>
              <a:t>The Great Resignation reflects broader shifts in societal attitudes towards work, with  many individuals seeking greater </a:t>
            </a:r>
            <a:r>
              <a:rPr dirty="0" sz="1400" spc="-15">
                <a:solidFill>
                  <a:srgbClr val="065F7C"/>
                </a:solidFill>
                <a:latin typeface="Times New Roman"/>
                <a:cs typeface="Times New Roman"/>
              </a:rPr>
              <a:t>autonomy, </a:t>
            </a:r>
            <a:r>
              <a:rPr dirty="0" sz="1400" spc="-5">
                <a:solidFill>
                  <a:srgbClr val="065F7C"/>
                </a:solidFill>
                <a:latin typeface="Times New Roman"/>
                <a:cs typeface="Times New Roman"/>
              </a:rPr>
              <a:t>purpose, and fulfillment in their</a:t>
            </a:r>
            <a:r>
              <a:rPr dirty="0" sz="1400" spc="70">
                <a:solidFill>
                  <a:srgbClr val="065F7C"/>
                </a:solidFill>
                <a:latin typeface="Times New Roman"/>
                <a:cs typeface="Times New Roman"/>
              </a:rPr>
              <a:t> </a:t>
            </a:r>
            <a:r>
              <a:rPr dirty="0" sz="1400" spc="-5">
                <a:solidFill>
                  <a:srgbClr val="065F7C"/>
                </a:solidFill>
                <a:latin typeface="Times New Roman"/>
                <a:cs typeface="Times New Roman"/>
              </a:rPr>
              <a:t>careers.</a:t>
            </a:r>
            <a:endParaRPr sz="14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3" name="object 3"/>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12</a:t>
            </a:r>
            <a:endParaRPr sz="1200">
              <a:latin typeface="Arial"/>
              <a:cs typeface="Arial"/>
            </a:endParaRPr>
          </a:p>
        </p:txBody>
      </p:sp>
      <p:sp>
        <p:nvSpPr>
          <p:cNvPr id="4" name="object 4"/>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5" name="object 5"/>
          <p:cNvSpPr txBox="1">
            <a:spLocks noGrp="1"/>
          </p:cNvSpPr>
          <p:nvPr>
            <p:ph type="title"/>
          </p:nvPr>
        </p:nvSpPr>
        <p:spPr>
          <a:xfrm>
            <a:off x="130703" y="523696"/>
            <a:ext cx="8276590"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Phenomenon(s)- </a:t>
            </a:r>
            <a:r>
              <a:rPr dirty="0" sz="2800" spc="-5" b="1">
                <a:solidFill>
                  <a:srgbClr val="C00000"/>
                </a:solidFill>
                <a:latin typeface="Arial"/>
                <a:cs typeface="Arial"/>
              </a:rPr>
              <a:t>THE </a:t>
            </a:r>
            <a:r>
              <a:rPr dirty="0" sz="2800" spc="-45" b="1">
                <a:solidFill>
                  <a:srgbClr val="C00000"/>
                </a:solidFill>
                <a:latin typeface="Arial"/>
                <a:cs typeface="Arial"/>
              </a:rPr>
              <a:t>GREAT</a:t>
            </a:r>
            <a:r>
              <a:rPr dirty="0" sz="2800" spc="-170" b="1">
                <a:solidFill>
                  <a:srgbClr val="C00000"/>
                </a:solidFill>
                <a:latin typeface="Arial"/>
                <a:cs typeface="Arial"/>
              </a:rPr>
              <a:t> </a:t>
            </a:r>
            <a:r>
              <a:rPr dirty="0" sz="2800" spc="-5" b="1">
                <a:solidFill>
                  <a:srgbClr val="C00000"/>
                </a:solidFill>
                <a:latin typeface="Arial"/>
                <a:cs typeface="Arial"/>
              </a:rPr>
              <a:t>UNRETIREMENT</a:t>
            </a:r>
            <a:endParaRPr sz="2800">
              <a:latin typeface="Arial"/>
              <a:cs typeface="Arial"/>
            </a:endParaRPr>
          </a:p>
        </p:txBody>
      </p:sp>
      <p:sp>
        <p:nvSpPr>
          <p:cNvPr id="6" name="object 6"/>
          <p:cNvSpPr txBox="1"/>
          <p:nvPr/>
        </p:nvSpPr>
        <p:spPr>
          <a:xfrm>
            <a:off x="130702" y="1056815"/>
            <a:ext cx="8624570" cy="3886835"/>
          </a:xfrm>
          <a:prstGeom prst="rect">
            <a:avLst/>
          </a:prstGeom>
        </p:spPr>
        <p:txBody>
          <a:bodyPr wrap="square" lIns="0" tIns="12065" rIns="0" bIns="0" rtlCol="0" vert="horz">
            <a:spAutoFit/>
          </a:bodyPr>
          <a:lstStyle/>
          <a:p>
            <a:pPr marL="298450" indent="-286385">
              <a:lnSpc>
                <a:spcPct val="100000"/>
              </a:lnSpc>
              <a:spcBef>
                <a:spcPts val="95"/>
              </a:spcBef>
              <a:buFont typeface="Arial"/>
              <a:buChar char="•"/>
              <a:tabLst>
                <a:tab pos="298450" algn="l"/>
                <a:tab pos="299085" algn="l"/>
              </a:tabLst>
            </a:pPr>
            <a:r>
              <a:rPr dirty="0" sz="1400" spc="-5" b="1">
                <a:solidFill>
                  <a:srgbClr val="C00000"/>
                </a:solidFill>
                <a:latin typeface="Times New Roman"/>
                <a:cs typeface="Times New Roman"/>
              </a:rPr>
              <a:t>The </a:t>
            </a:r>
            <a:r>
              <a:rPr dirty="0" sz="1400" spc="-10" b="1">
                <a:solidFill>
                  <a:srgbClr val="C00000"/>
                </a:solidFill>
                <a:latin typeface="Times New Roman"/>
                <a:cs typeface="Times New Roman"/>
              </a:rPr>
              <a:t>great</a:t>
            </a:r>
            <a:r>
              <a:rPr dirty="0" sz="1400" spc="10" b="1">
                <a:solidFill>
                  <a:srgbClr val="C00000"/>
                </a:solidFill>
                <a:latin typeface="Times New Roman"/>
                <a:cs typeface="Times New Roman"/>
              </a:rPr>
              <a:t> </a:t>
            </a:r>
            <a:r>
              <a:rPr dirty="0" sz="1400" spc="-10" b="1">
                <a:solidFill>
                  <a:srgbClr val="C00000"/>
                </a:solidFill>
                <a:latin typeface="Times New Roman"/>
                <a:cs typeface="Times New Roman"/>
              </a:rPr>
              <a:t>un-retirement</a:t>
            </a:r>
            <a:endParaRPr sz="1400">
              <a:latin typeface="Times New Roman"/>
              <a:cs typeface="Times New Roman"/>
            </a:endParaRPr>
          </a:p>
          <a:p>
            <a:pPr marL="12700">
              <a:lnSpc>
                <a:spcPct val="100000"/>
              </a:lnSpc>
            </a:pPr>
            <a:r>
              <a:rPr dirty="0" sz="1400" spc="-5">
                <a:solidFill>
                  <a:srgbClr val="065F7C"/>
                </a:solidFill>
                <a:latin typeface="Times New Roman"/>
                <a:cs typeface="Times New Roman"/>
              </a:rPr>
              <a:t>The phenomenon dubbed "The Great Un-retirement" has garnered significant attention in recent</a:t>
            </a:r>
            <a:r>
              <a:rPr dirty="0" sz="1400" spc="125">
                <a:solidFill>
                  <a:srgbClr val="065F7C"/>
                </a:solidFill>
                <a:latin typeface="Times New Roman"/>
                <a:cs typeface="Times New Roman"/>
              </a:rPr>
              <a:t> </a:t>
            </a:r>
            <a:r>
              <a:rPr dirty="0" sz="1400" spc="-5">
                <a:solidFill>
                  <a:srgbClr val="065F7C"/>
                </a:solidFill>
                <a:latin typeface="Times New Roman"/>
                <a:cs typeface="Times New Roman"/>
              </a:rPr>
              <a:t>years</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a:lnSpc>
                <a:spcPct val="100000"/>
              </a:lnSpc>
            </a:pPr>
            <a:r>
              <a:rPr dirty="0" sz="1400" spc="-5" i="1">
                <a:solidFill>
                  <a:srgbClr val="065F7C"/>
                </a:solidFill>
                <a:latin typeface="Times New Roman"/>
                <a:cs typeface="Times New Roman"/>
              </a:rPr>
              <a:t>Why did it happen?-Cost of living</a:t>
            </a:r>
            <a:endParaRPr sz="1400">
              <a:latin typeface="Times New Roman"/>
              <a:cs typeface="Times New Roman"/>
            </a:endParaRPr>
          </a:p>
          <a:p>
            <a:pPr marL="12700" marR="5080">
              <a:lnSpc>
                <a:spcPct val="100000"/>
              </a:lnSpc>
            </a:pPr>
            <a:r>
              <a:rPr dirty="0" sz="1400" spc="-5" b="1">
                <a:solidFill>
                  <a:srgbClr val="0000FF"/>
                </a:solidFill>
                <a:latin typeface="Times New Roman"/>
                <a:cs typeface="Times New Roman"/>
              </a:rPr>
              <a:t>The increasing cost of living, including housing, healthcare, </a:t>
            </a:r>
            <a:r>
              <a:rPr dirty="0" sz="1400" spc="-5">
                <a:solidFill>
                  <a:srgbClr val="065F7C"/>
                </a:solidFill>
                <a:latin typeface="Times New Roman"/>
                <a:cs typeface="Times New Roman"/>
              </a:rPr>
              <a:t>and </a:t>
            </a:r>
            <a:r>
              <a:rPr dirty="0" sz="1400" spc="-5" b="1">
                <a:solidFill>
                  <a:srgbClr val="0000FF"/>
                </a:solidFill>
                <a:latin typeface="Times New Roman"/>
                <a:cs typeface="Times New Roman"/>
              </a:rPr>
              <a:t>other essentials</a:t>
            </a:r>
            <a:r>
              <a:rPr dirty="0" sz="1400" spc="-5">
                <a:solidFill>
                  <a:srgbClr val="065F7C"/>
                </a:solidFill>
                <a:latin typeface="Times New Roman"/>
                <a:cs typeface="Times New Roman"/>
              </a:rPr>
              <a:t>, is making it financially challenging  for retirees to sustain their lifestyle solely on savings or fixed retirement</a:t>
            </a:r>
            <a:r>
              <a:rPr dirty="0" sz="1400" spc="75">
                <a:solidFill>
                  <a:srgbClr val="065F7C"/>
                </a:solidFill>
                <a:latin typeface="Times New Roman"/>
                <a:cs typeface="Times New Roman"/>
              </a:rPr>
              <a:t> </a:t>
            </a:r>
            <a:r>
              <a:rPr dirty="0" sz="1400" spc="-5">
                <a:solidFill>
                  <a:srgbClr val="065F7C"/>
                </a:solidFill>
                <a:latin typeface="Times New Roman"/>
                <a:cs typeface="Times New Roman"/>
              </a:rPr>
              <a:t>income.</a:t>
            </a:r>
            <a:endParaRPr sz="1400">
              <a:latin typeface="Times New Roman"/>
              <a:cs typeface="Times New Roman"/>
            </a:endParaRPr>
          </a:p>
          <a:p>
            <a:pPr marL="12700">
              <a:lnSpc>
                <a:spcPct val="100000"/>
              </a:lnSpc>
              <a:spcBef>
                <a:spcPts val="390"/>
              </a:spcBef>
            </a:pPr>
            <a:r>
              <a:rPr dirty="0" sz="3200" spc="-5" b="1">
                <a:solidFill>
                  <a:srgbClr val="065F7C"/>
                </a:solidFill>
                <a:latin typeface="Arial"/>
                <a:cs typeface="Arial"/>
              </a:rPr>
              <a:t>Phenomenon(s)- </a:t>
            </a:r>
            <a:r>
              <a:rPr dirty="0" sz="2800" spc="-5" b="1">
                <a:solidFill>
                  <a:srgbClr val="C00000"/>
                </a:solidFill>
                <a:latin typeface="Arial"/>
                <a:cs typeface="Arial"/>
              </a:rPr>
              <a:t>THE SILENT</a:t>
            </a:r>
            <a:r>
              <a:rPr dirty="0" sz="2800" spc="-150" b="1">
                <a:solidFill>
                  <a:srgbClr val="C00000"/>
                </a:solidFill>
                <a:latin typeface="Arial"/>
                <a:cs typeface="Arial"/>
              </a:rPr>
              <a:t> </a:t>
            </a:r>
            <a:r>
              <a:rPr dirty="0" sz="2800" spc="-5" b="1">
                <a:solidFill>
                  <a:srgbClr val="C00000"/>
                </a:solidFill>
                <a:latin typeface="Arial"/>
                <a:cs typeface="Arial"/>
              </a:rPr>
              <a:t>QUITTING</a:t>
            </a:r>
            <a:endParaRPr sz="2800">
              <a:latin typeface="Arial"/>
              <a:cs typeface="Arial"/>
            </a:endParaRPr>
          </a:p>
          <a:p>
            <a:pPr lvl="1" marL="376555" indent="-286385">
              <a:lnSpc>
                <a:spcPct val="100000"/>
              </a:lnSpc>
              <a:spcBef>
                <a:spcPts val="965"/>
              </a:spcBef>
              <a:buFont typeface="Arial"/>
              <a:buChar char="•"/>
              <a:tabLst>
                <a:tab pos="375920" algn="l"/>
                <a:tab pos="377190" algn="l"/>
              </a:tabLst>
            </a:pPr>
            <a:r>
              <a:rPr dirty="0" sz="1400" spc="-5" b="1">
                <a:solidFill>
                  <a:srgbClr val="C00000"/>
                </a:solidFill>
                <a:latin typeface="Times New Roman"/>
                <a:cs typeface="Times New Roman"/>
              </a:rPr>
              <a:t>The silent</a:t>
            </a:r>
            <a:r>
              <a:rPr dirty="0" sz="1400" spc="5" b="1">
                <a:solidFill>
                  <a:srgbClr val="C00000"/>
                </a:solidFill>
                <a:latin typeface="Times New Roman"/>
                <a:cs typeface="Times New Roman"/>
              </a:rPr>
              <a:t> </a:t>
            </a:r>
            <a:r>
              <a:rPr dirty="0" sz="1400" spc="-5" b="1">
                <a:solidFill>
                  <a:srgbClr val="C00000"/>
                </a:solidFill>
                <a:latin typeface="Times New Roman"/>
                <a:cs typeface="Times New Roman"/>
              </a:rPr>
              <a:t>quitting</a:t>
            </a:r>
            <a:endParaRPr sz="1400">
              <a:latin typeface="Times New Roman"/>
              <a:cs typeface="Times New Roman"/>
            </a:endParaRPr>
          </a:p>
          <a:p>
            <a:pPr marL="90805" marR="2562225">
              <a:lnSpc>
                <a:spcPct val="100000"/>
              </a:lnSpc>
            </a:pPr>
            <a:r>
              <a:rPr dirty="0" sz="1400" spc="-5">
                <a:solidFill>
                  <a:srgbClr val="065F7C"/>
                </a:solidFill>
                <a:latin typeface="Times New Roman"/>
                <a:cs typeface="Times New Roman"/>
              </a:rPr>
              <a:t>The phenomenon dubbed "The Silent Quitting" has garnered significant attention in  recent</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years</a:t>
            </a:r>
            <a:endParaRPr sz="1400">
              <a:latin typeface="Times New Roman"/>
              <a:cs typeface="Times New Roman"/>
            </a:endParaRPr>
          </a:p>
          <a:p>
            <a:pPr marL="90805">
              <a:lnSpc>
                <a:spcPct val="100000"/>
              </a:lnSpc>
              <a:spcBef>
                <a:spcPts val="10"/>
              </a:spcBef>
            </a:pPr>
            <a:r>
              <a:rPr dirty="0" sz="1200" i="1">
                <a:solidFill>
                  <a:srgbClr val="065F7C"/>
                </a:solidFill>
                <a:latin typeface="Times New Roman"/>
                <a:cs typeface="Times New Roman"/>
              </a:rPr>
              <a:t>What is</a:t>
            </a:r>
            <a:r>
              <a:rPr dirty="0" sz="1200" spc="-10" i="1">
                <a:solidFill>
                  <a:srgbClr val="065F7C"/>
                </a:solidFill>
                <a:latin typeface="Times New Roman"/>
                <a:cs typeface="Times New Roman"/>
              </a:rPr>
              <a:t> </a:t>
            </a:r>
            <a:r>
              <a:rPr dirty="0" sz="1200" i="1">
                <a:solidFill>
                  <a:srgbClr val="065F7C"/>
                </a:solidFill>
                <a:latin typeface="Times New Roman"/>
                <a:cs typeface="Times New Roman"/>
              </a:rPr>
              <a:t>it?</a:t>
            </a:r>
            <a:endParaRPr sz="1200">
              <a:latin typeface="Times New Roman"/>
              <a:cs typeface="Times New Roman"/>
            </a:endParaRPr>
          </a:p>
          <a:p>
            <a:pPr marL="90805" marR="2607945">
              <a:lnSpc>
                <a:spcPct val="100000"/>
              </a:lnSpc>
            </a:pPr>
            <a:r>
              <a:rPr dirty="0" sz="1200" spc="-5">
                <a:solidFill>
                  <a:srgbClr val="065F7C"/>
                </a:solidFill>
                <a:latin typeface="Times New Roman"/>
                <a:cs typeface="Times New Roman"/>
              </a:rPr>
              <a:t>Doing </a:t>
            </a:r>
            <a:r>
              <a:rPr dirty="0" sz="1200">
                <a:solidFill>
                  <a:srgbClr val="065F7C"/>
                </a:solidFill>
                <a:latin typeface="Times New Roman"/>
                <a:cs typeface="Times New Roman"/>
              </a:rPr>
              <a:t>the </a:t>
            </a:r>
            <a:r>
              <a:rPr dirty="0" sz="1200" spc="-5">
                <a:solidFill>
                  <a:srgbClr val="065F7C"/>
                </a:solidFill>
                <a:latin typeface="Times New Roman"/>
                <a:cs typeface="Times New Roman"/>
              </a:rPr>
              <a:t>minimum requirements </a:t>
            </a:r>
            <a:r>
              <a:rPr dirty="0" sz="1200">
                <a:solidFill>
                  <a:srgbClr val="065F7C"/>
                </a:solidFill>
                <a:latin typeface="Times New Roman"/>
                <a:cs typeface="Times New Roman"/>
              </a:rPr>
              <a:t>of </a:t>
            </a:r>
            <a:r>
              <a:rPr dirty="0" sz="1200" spc="-15">
                <a:solidFill>
                  <a:srgbClr val="065F7C"/>
                </a:solidFill>
                <a:latin typeface="Times New Roman"/>
                <a:cs typeface="Times New Roman"/>
              </a:rPr>
              <a:t>one’s </a:t>
            </a:r>
            <a:r>
              <a:rPr dirty="0" sz="1200">
                <a:solidFill>
                  <a:srgbClr val="065F7C"/>
                </a:solidFill>
                <a:latin typeface="Times New Roman"/>
                <a:cs typeface="Times New Roman"/>
              </a:rPr>
              <a:t>job and putting in no </a:t>
            </a:r>
            <a:r>
              <a:rPr dirty="0" sz="1200" spc="-5">
                <a:solidFill>
                  <a:srgbClr val="065F7C"/>
                </a:solidFill>
                <a:latin typeface="Times New Roman"/>
                <a:cs typeface="Times New Roman"/>
              </a:rPr>
              <a:t>more time, effort, </a:t>
            </a:r>
            <a:r>
              <a:rPr dirty="0" sz="1200">
                <a:solidFill>
                  <a:srgbClr val="065F7C"/>
                </a:solidFill>
                <a:latin typeface="Times New Roman"/>
                <a:cs typeface="Times New Roman"/>
              </a:rPr>
              <a:t>or enthusiasm  than </a:t>
            </a:r>
            <a:r>
              <a:rPr dirty="0" sz="1200" spc="-5">
                <a:solidFill>
                  <a:srgbClr val="065F7C"/>
                </a:solidFill>
                <a:latin typeface="Times New Roman"/>
                <a:cs typeface="Times New Roman"/>
              </a:rPr>
              <a:t>absolutely</a:t>
            </a:r>
            <a:r>
              <a:rPr dirty="0" sz="1200" spc="5">
                <a:solidFill>
                  <a:srgbClr val="065F7C"/>
                </a:solidFill>
                <a:latin typeface="Times New Roman"/>
                <a:cs typeface="Times New Roman"/>
              </a:rPr>
              <a:t> </a:t>
            </a:r>
            <a:r>
              <a:rPr dirty="0" sz="1200" spc="-10">
                <a:solidFill>
                  <a:srgbClr val="065F7C"/>
                </a:solidFill>
                <a:latin typeface="Times New Roman"/>
                <a:cs typeface="Times New Roman"/>
              </a:rPr>
              <a:t>necessary.</a:t>
            </a:r>
            <a:endParaRPr sz="1200">
              <a:latin typeface="Times New Roman"/>
              <a:cs typeface="Times New Roman"/>
            </a:endParaRPr>
          </a:p>
          <a:p>
            <a:pPr lvl="1" marL="376555" marR="2545715" indent="-285750">
              <a:lnSpc>
                <a:spcPct val="100000"/>
              </a:lnSpc>
              <a:buFont typeface="Arial"/>
              <a:buChar char="•"/>
              <a:tabLst>
                <a:tab pos="375920" algn="l"/>
                <a:tab pos="377190" algn="l"/>
              </a:tabLst>
            </a:pPr>
            <a:r>
              <a:rPr dirty="0" sz="1200" spc="-5">
                <a:solidFill>
                  <a:srgbClr val="065F7C"/>
                </a:solidFill>
                <a:latin typeface="Times New Roman"/>
                <a:cs typeface="Times New Roman"/>
              </a:rPr>
              <a:t>Gallup's </a:t>
            </a:r>
            <a:r>
              <a:rPr dirty="0" sz="1200">
                <a:solidFill>
                  <a:srgbClr val="065F7C"/>
                </a:solidFill>
                <a:latin typeface="Times New Roman"/>
                <a:cs typeface="Times New Roman"/>
              </a:rPr>
              <a:t>2023 </a:t>
            </a:r>
            <a:r>
              <a:rPr dirty="0" sz="1200" spc="-5">
                <a:solidFill>
                  <a:srgbClr val="065F7C"/>
                </a:solidFill>
                <a:latin typeface="Times New Roman"/>
                <a:cs typeface="Times New Roman"/>
              </a:rPr>
              <a:t>"State </a:t>
            </a:r>
            <a:r>
              <a:rPr dirty="0" sz="1200">
                <a:solidFill>
                  <a:srgbClr val="065F7C"/>
                </a:solidFill>
                <a:latin typeface="Times New Roman"/>
                <a:cs typeface="Times New Roman"/>
              </a:rPr>
              <a:t>of the </a:t>
            </a:r>
            <a:r>
              <a:rPr dirty="0" sz="1200" spc="-5">
                <a:solidFill>
                  <a:srgbClr val="065F7C"/>
                </a:solidFill>
                <a:latin typeface="Times New Roman"/>
                <a:cs typeface="Times New Roman"/>
              </a:rPr>
              <a:t>Global </a:t>
            </a:r>
            <a:r>
              <a:rPr dirty="0" sz="1200" spc="-15">
                <a:solidFill>
                  <a:srgbClr val="065F7C"/>
                </a:solidFill>
                <a:latin typeface="Times New Roman"/>
                <a:cs typeface="Times New Roman"/>
              </a:rPr>
              <a:t>Workplace" </a:t>
            </a:r>
            <a:r>
              <a:rPr dirty="0" sz="1200" spc="-5">
                <a:solidFill>
                  <a:srgbClr val="065F7C"/>
                </a:solidFill>
                <a:latin typeface="Times New Roman"/>
                <a:cs typeface="Times New Roman"/>
              </a:rPr>
              <a:t>report </a:t>
            </a:r>
            <a:r>
              <a:rPr dirty="0" sz="1200">
                <a:solidFill>
                  <a:srgbClr val="065F7C"/>
                </a:solidFill>
                <a:latin typeface="Times New Roman"/>
                <a:cs typeface="Times New Roman"/>
              </a:rPr>
              <a:t>states that </a:t>
            </a:r>
            <a:r>
              <a:rPr dirty="0" sz="1200">
                <a:solidFill>
                  <a:srgbClr val="C00000"/>
                </a:solidFill>
                <a:latin typeface="Times New Roman"/>
                <a:cs typeface="Times New Roman"/>
              </a:rPr>
              <a:t>59% </a:t>
            </a:r>
            <a:r>
              <a:rPr dirty="0" sz="1200">
                <a:solidFill>
                  <a:srgbClr val="065F7C"/>
                </a:solidFill>
                <a:latin typeface="Times New Roman"/>
                <a:cs typeface="Times New Roman"/>
              </a:rPr>
              <a:t>of the global </a:t>
            </a:r>
            <a:r>
              <a:rPr dirty="0" sz="1200" spc="-5">
                <a:solidFill>
                  <a:srgbClr val="065F7C"/>
                </a:solidFill>
                <a:latin typeface="Times New Roman"/>
                <a:cs typeface="Times New Roman"/>
              </a:rPr>
              <a:t>workforce  </a:t>
            </a:r>
            <a:r>
              <a:rPr dirty="0" sz="1200">
                <a:solidFill>
                  <a:srgbClr val="065F7C"/>
                </a:solidFill>
                <a:latin typeface="Times New Roman"/>
                <a:cs typeface="Times New Roman"/>
              </a:rPr>
              <a:t>consists of quiet</a:t>
            </a:r>
            <a:r>
              <a:rPr dirty="0" sz="1200" spc="-15">
                <a:solidFill>
                  <a:srgbClr val="065F7C"/>
                </a:solidFill>
                <a:latin typeface="Times New Roman"/>
                <a:cs typeface="Times New Roman"/>
              </a:rPr>
              <a:t> </a:t>
            </a:r>
            <a:r>
              <a:rPr dirty="0" sz="1200">
                <a:solidFill>
                  <a:srgbClr val="065F7C"/>
                </a:solidFill>
                <a:latin typeface="Times New Roman"/>
                <a:cs typeface="Times New Roman"/>
              </a:rPr>
              <a:t>quitters.</a:t>
            </a:r>
            <a:endParaRPr sz="1200">
              <a:latin typeface="Times New Roman"/>
              <a:cs typeface="Times New Roman"/>
            </a:endParaRPr>
          </a:p>
          <a:p>
            <a:pPr lvl="1" marL="376555" marR="2965450" indent="-285750">
              <a:lnSpc>
                <a:spcPct val="100000"/>
              </a:lnSpc>
              <a:buFont typeface="Arial"/>
              <a:buChar char="•"/>
              <a:tabLst>
                <a:tab pos="375920" algn="l"/>
                <a:tab pos="377190" algn="l"/>
              </a:tabLst>
            </a:pPr>
            <a:r>
              <a:rPr dirty="0" sz="1200" spc="-5">
                <a:solidFill>
                  <a:srgbClr val="065F7C"/>
                </a:solidFill>
                <a:latin typeface="Times New Roman"/>
                <a:cs typeface="Times New Roman"/>
              </a:rPr>
              <a:t>Critics </a:t>
            </a:r>
            <a:r>
              <a:rPr dirty="0" sz="1200">
                <a:solidFill>
                  <a:srgbClr val="065F7C"/>
                </a:solidFill>
                <a:latin typeface="Times New Roman"/>
                <a:cs typeface="Times New Roman"/>
              </a:rPr>
              <a:t>question </a:t>
            </a:r>
            <a:r>
              <a:rPr dirty="0" sz="1200" spc="-5">
                <a:solidFill>
                  <a:srgbClr val="065F7C"/>
                </a:solidFill>
                <a:latin typeface="Times New Roman"/>
                <a:cs typeface="Times New Roman"/>
              </a:rPr>
              <a:t>whether </a:t>
            </a:r>
            <a:r>
              <a:rPr dirty="0" sz="1200">
                <a:solidFill>
                  <a:srgbClr val="065F7C"/>
                </a:solidFill>
                <a:latin typeface="Times New Roman"/>
                <a:cs typeface="Times New Roman"/>
              </a:rPr>
              <a:t>quiet quitting is a new trend or </a:t>
            </a:r>
            <a:r>
              <a:rPr dirty="0" sz="1200" spc="-5">
                <a:solidFill>
                  <a:srgbClr val="065F7C"/>
                </a:solidFill>
                <a:latin typeface="Times New Roman"/>
                <a:cs typeface="Times New Roman"/>
              </a:rPr>
              <a:t>simply </a:t>
            </a:r>
            <a:r>
              <a:rPr dirty="0" sz="1200">
                <a:solidFill>
                  <a:srgbClr val="065F7C"/>
                </a:solidFill>
                <a:latin typeface="Times New Roman"/>
                <a:cs typeface="Times New Roman"/>
              </a:rPr>
              <a:t>a trendy new </a:t>
            </a:r>
            <a:r>
              <a:rPr dirty="0" sz="1200" spc="-5">
                <a:solidFill>
                  <a:srgbClr val="065F7C"/>
                </a:solidFill>
                <a:latin typeface="Times New Roman"/>
                <a:cs typeface="Times New Roman"/>
              </a:rPr>
              <a:t>name for </a:t>
            </a:r>
            <a:r>
              <a:rPr dirty="0" sz="1200" spc="-5">
                <a:solidFill>
                  <a:srgbClr val="C00000"/>
                </a:solidFill>
                <a:latin typeface="Times New Roman"/>
                <a:cs typeface="Times New Roman"/>
              </a:rPr>
              <a:t> worker</a:t>
            </a:r>
            <a:r>
              <a:rPr dirty="0" sz="1200">
                <a:solidFill>
                  <a:srgbClr val="C00000"/>
                </a:solidFill>
                <a:latin typeface="Times New Roman"/>
                <a:cs typeface="Times New Roman"/>
              </a:rPr>
              <a:t> </a:t>
            </a:r>
            <a:r>
              <a:rPr dirty="0" sz="1200" spc="-5">
                <a:solidFill>
                  <a:srgbClr val="C00000"/>
                </a:solidFill>
                <a:latin typeface="Times New Roman"/>
                <a:cs typeface="Times New Roman"/>
              </a:rPr>
              <a:t>dissatisfaction.</a:t>
            </a:r>
            <a:endParaRPr sz="1200">
              <a:latin typeface="Times New Roman"/>
              <a:cs typeface="Times New Roman"/>
            </a:endParaRPr>
          </a:p>
        </p:txBody>
      </p:sp>
      <p:sp>
        <p:nvSpPr>
          <p:cNvPr id="7" name="object 7"/>
          <p:cNvSpPr/>
          <p:nvPr/>
        </p:nvSpPr>
        <p:spPr>
          <a:xfrm>
            <a:off x="6575297" y="2928366"/>
            <a:ext cx="2122931" cy="2122169"/>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13</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3246667" y="2653499"/>
            <a:ext cx="2733040"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Meet the new</a:t>
            </a:r>
            <a:r>
              <a:rPr dirty="0" sz="2400" spc="-75" b="1">
                <a:solidFill>
                  <a:srgbClr val="C00000"/>
                </a:solidFill>
                <a:latin typeface="Arial"/>
                <a:cs typeface="Arial"/>
              </a:rPr>
              <a:t> </a:t>
            </a:r>
            <a:r>
              <a:rPr dirty="0" sz="2400" spc="-5" b="1">
                <a:solidFill>
                  <a:srgbClr val="C00000"/>
                </a:solidFill>
                <a:latin typeface="Arial"/>
                <a:cs typeface="Arial"/>
              </a:rPr>
              <a:t>team</a:t>
            </a:r>
            <a:endParaRPr sz="24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14</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129463" y="555117"/>
            <a:ext cx="6495415" cy="513080"/>
          </a:xfrm>
          <a:prstGeom prst="rect"/>
        </p:spPr>
        <p:txBody>
          <a:bodyPr wrap="square" lIns="0" tIns="12065" rIns="0" bIns="0" rtlCol="0" vert="horz">
            <a:spAutoFit/>
          </a:bodyPr>
          <a:lstStyle/>
          <a:p>
            <a:pPr marL="12700">
              <a:lnSpc>
                <a:spcPct val="100000"/>
              </a:lnSpc>
              <a:spcBef>
                <a:spcPts val="95"/>
              </a:spcBef>
            </a:pPr>
            <a:r>
              <a:rPr dirty="0" sz="3200" spc="-55" b="1">
                <a:latin typeface="Arial"/>
                <a:cs typeface="Arial"/>
              </a:rPr>
              <a:t>Today’s </a:t>
            </a:r>
            <a:r>
              <a:rPr dirty="0" sz="3200" spc="-5" b="1">
                <a:latin typeface="Arial"/>
                <a:cs typeface="Arial"/>
              </a:rPr>
              <a:t>workplace</a:t>
            </a:r>
            <a:r>
              <a:rPr dirty="0" sz="3200" spc="-55" b="1">
                <a:latin typeface="Arial"/>
                <a:cs typeface="Arial"/>
              </a:rPr>
              <a:t> </a:t>
            </a:r>
            <a:r>
              <a:rPr dirty="0" sz="3200" spc="-5" b="1">
                <a:latin typeface="Arial"/>
                <a:cs typeface="Arial"/>
              </a:rPr>
              <a:t>demographics</a:t>
            </a:r>
            <a:endParaRPr sz="3200">
              <a:latin typeface="Arial"/>
              <a:cs typeface="Arial"/>
            </a:endParaRPr>
          </a:p>
        </p:txBody>
      </p:sp>
      <p:sp>
        <p:nvSpPr>
          <p:cNvPr id="5" name="object 5"/>
          <p:cNvSpPr/>
          <p:nvPr/>
        </p:nvSpPr>
        <p:spPr>
          <a:xfrm>
            <a:off x="120395" y="2926079"/>
            <a:ext cx="919733" cy="816863"/>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91262" y="2072639"/>
            <a:ext cx="868679" cy="771143"/>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191262" y="1251203"/>
            <a:ext cx="868679" cy="771144"/>
          </a:xfrm>
          <a:prstGeom prst="rect">
            <a:avLst/>
          </a:prstGeom>
          <a:blipFill>
            <a:blip r:embed="rId4" cstate="print"/>
            <a:stretch>
              <a:fillRect/>
            </a:stretch>
          </a:blipFill>
        </p:spPr>
        <p:txBody>
          <a:bodyPr wrap="square" lIns="0" tIns="0" rIns="0" bIns="0" rtlCol="0"/>
          <a:lstStyle/>
          <a:p/>
        </p:txBody>
      </p:sp>
      <p:sp>
        <p:nvSpPr>
          <p:cNvPr id="8" name="object 8"/>
          <p:cNvSpPr/>
          <p:nvPr/>
        </p:nvSpPr>
        <p:spPr>
          <a:xfrm>
            <a:off x="191262" y="3883152"/>
            <a:ext cx="715517" cy="636269"/>
          </a:xfrm>
          <a:prstGeom prst="rect">
            <a:avLst/>
          </a:prstGeom>
          <a:blipFill>
            <a:blip r:embed="rId5" cstate="print"/>
            <a:stretch>
              <a:fillRect/>
            </a:stretch>
          </a:blipFill>
        </p:spPr>
        <p:txBody>
          <a:bodyPr wrap="square" lIns="0" tIns="0" rIns="0" bIns="0" rtlCol="0"/>
          <a:lstStyle/>
          <a:p/>
        </p:txBody>
      </p:sp>
      <p:sp>
        <p:nvSpPr>
          <p:cNvPr id="9" name="object 9"/>
          <p:cNvSpPr txBox="1"/>
          <p:nvPr/>
        </p:nvSpPr>
        <p:spPr>
          <a:xfrm>
            <a:off x="985755" y="1453877"/>
            <a:ext cx="2718435" cy="2914650"/>
          </a:xfrm>
          <a:prstGeom prst="rect">
            <a:avLst/>
          </a:prstGeom>
        </p:spPr>
        <p:txBody>
          <a:bodyPr wrap="square" lIns="0" tIns="12065" rIns="0" bIns="0" rtlCol="0" vert="horz">
            <a:spAutoFit/>
          </a:bodyPr>
          <a:lstStyle/>
          <a:p>
            <a:pPr marL="73025">
              <a:lnSpc>
                <a:spcPct val="100000"/>
              </a:lnSpc>
              <a:spcBef>
                <a:spcPts val="95"/>
              </a:spcBef>
            </a:pPr>
            <a:r>
              <a:rPr dirty="0" sz="2000" spc="-15" b="1">
                <a:solidFill>
                  <a:srgbClr val="446992"/>
                </a:solidFill>
                <a:latin typeface="Arial"/>
                <a:cs typeface="Arial"/>
              </a:rPr>
              <a:t>Traditionalist= </a:t>
            </a:r>
            <a:r>
              <a:rPr dirty="0" sz="2000" spc="-5" b="1">
                <a:solidFill>
                  <a:srgbClr val="C00000"/>
                </a:solidFill>
                <a:latin typeface="Arial"/>
                <a:cs typeface="Arial"/>
              </a:rPr>
              <a:t>&lt;3</a:t>
            </a:r>
            <a:r>
              <a:rPr dirty="0" sz="2000" spc="-30" b="1">
                <a:solidFill>
                  <a:srgbClr val="C00000"/>
                </a:solidFill>
                <a:latin typeface="Arial"/>
                <a:cs typeface="Arial"/>
              </a:rPr>
              <a:t> </a:t>
            </a:r>
            <a:r>
              <a:rPr dirty="0" sz="2000" spc="-5" b="1">
                <a:solidFill>
                  <a:srgbClr val="C00000"/>
                </a:solidFill>
                <a:latin typeface="Arial"/>
                <a:cs typeface="Arial"/>
              </a:rPr>
              <a:t>%</a:t>
            </a:r>
            <a:endParaRPr sz="2000">
              <a:latin typeface="Arial"/>
              <a:cs typeface="Arial"/>
            </a:endParaRPr>
          </a:p>
          <a:p>
            <a:pPr marL="165100" marR="5080" indent="-20320">
              <a:lnSpc>
                <a:spcPct val="275900"/>
              </a:lnSpc>
            </a:pPr>
            <a:r>
              <a:rPr dirty="0" sz="2000" spc="-5" b="1">
                <a:solidFill>
                  <a:srgbClr val="446992"/>
                </a:solidFill>
                <a:latin typeface="Arial"/>
                <a:cs typeface="Arial"/>
              </a:rPr>
              <a:t>Baby boomers =</a:t>
            </a:r>
            <a:r>
              <a:rPr dirty="0" sz="2000" spc="-65" b="1">
                <a:solidFill>
                  <a:srgbClr val="446992"/>
                </a:solidFill>
                <a:latin typeface="Arial"/>
                <a:cs typeface="Arial"/>
              </a:rPr>
              <a:t> </a:t>
            </a:r>
            <a:r>
              <a:rPr dirty="0" sz="2000" spc="-10" b="1">
                <a:solidFill>
                  <a:srgbClr val="C00000"/>
                </a:solidFill>
                <a:latin typeface="Arial"/>
                <a:cs typeface="Arial"/>
              </a:rPr>
              <a:t>15%  </a:t>
            </a:r>
            <a:r>
              <a:rPr dirty="0" sz="2000" spc="-5" b="1">
                <a:solidFill>
                  <a:srgbClr val="446992"/>
                </a:solidFill>
                <a:latin typeface="Arial"/>
                <a:cs typeface="Arial"/>
              </a:rPr>
              <a:t>GEN X =</a:t>
            </a:r>
            <a:r>
              <a:rPr dirty="0" sz="2000" spc="-15" b="1">
                <a:solidFill>
                  <a:srgbClr val="446992"/>
                </a:solidFill>
                <a:latin typeface="Arial"/>
                <a:cs typeface="Arial"/>
              </a:rPr>
              <a:t> </a:t>
            </a:r>
            <a:r>
              <a:rPr dirty="0" sz="2000" spc="-5" b="1">
                <a:solidFill>
                  <a:srgbClr val="C00000"/>
                </a:solidFill>
                <a:latin typeface="Arial"/>
                <a:cs typeface="Arial"/>
              </a:rPr>
              <a:t>33%</a:t>
            </a:r>
            <a:endParaRPr sz="2000">
              <a:latin typeface="Arial"/>
              <a:cs typeface="Arial"/>
            </a:endParaRPr>
          </a:p>
          <a:p>
            <a:pPr>
              <a:lnSpc>
                <a:spcPct val="100000"/>
              </a:lnSpc>
            </a:pPr>
            <a:endParaRPr sz="2200">
              <a:latin typeface="Arial"/>
              <a:cs typeface="Arial"/>
            </a:endParaRPr>
          </a:p>
          <a:p>
            <a:pPr>
              <a:lnSpc>
                <a:spcPct val="100000"/>
              </a:lnSpc>
              <a:spcBef>
                <a:spcPts val="50"/>
              </a:spcBef>
            </a:pPr>
            <a:endParaRPr sz="1850">
              <a:latin typeface="Arial"/>
              <a:cs typeface="Arial"/>
            </a:endParaRPr>
          </a:p>
          <a:p>
            <a:pPr marL="12700">
              <a:lnSpc>
                <a:spcPct val="100000"/>
              </a:lnSpc>
            </a:pPr>
            <a:r>
              <a:rPr dirty="0" sz="2000" spc="-5" b="1">
                <a:solidFill>
                  <a:srgbClr val="446992"/>
                </a:solidFill>
                <a:latin typeface="Arial"/>
                <a:cs typeface="Arial"/>
              </a:rPr>
              <a:t>GEN Z =</a:t>
            </a:r>
            <a:r>
              <a:rPr dirty="0" sz="2000" spc="-20" b="1">
                <a:solidFill>
                  <a:srgbClr val="446992"/>
                </a:solidFill>
                <a:latin typeface="Arial"/>
                <a:cs typeface="Arial"/>
              </a:rPr>
              <a:t> </a:t>
            </a:r>
            <a:r>
              <a:rPr dirty="0" sz="2000" spc="-5" b="1">
                <a:solidFill>
                  <a:srgbClr val="C00000"/>
                </a:solidFill>
                <a:latin typeface="Arial"/>
                <a:cs typeface="Arial"/>
              </a:rPr>
              <a:t>40%</a:t>
            </a:r>
            <a:endParaRPr sz="2000">
              <a:latin typeface="Arial"/>
              <a:cs typeface="Arial"/>
            </a:endParaRPr>
          </a:p>
        </p:txBody>
      </p:sp>
      <p:sp>
        <p:nvSpPr>
          <p:cNvPr id="10" name="object 10"/>
          <p:cNvSpPr/>
          <p:nvPr/>
        </p:nvSpPr>
        <p:spPr>
          <a:xfrm>
            <a:off x="4126991" y="1636776"/>
            <a:ext cx="4764684" cy="2962656"/>
          </a:xfrm>
          <a:prstGeom prst="rect">
            <a:avLst/>
          </a:prstGeom>
          <a:blipFill>
            <a:blip r:embed="rId6" cstate="print"/>
            <a:stretch>
              <a:fillRect/>
            </a:stretch>
          </a:blipFill>
        </p:spPr>
        <p:txBody>
          <a:bodyPr wrap="square" lIns="0" tIns="0" rIns="0" bIns="0" rtlCol="0"/>
          <a:lstStyl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15</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p:nvPr/>
        </p:nvSpPr>
        <p:spPr>
          <a:xfrm>
            <a:off x="216623" y="1565320"/>
            <a:ext cx="5391150" cy="2768600"/>
          </a:xfrm>
          <a:prstGeom prst="rect">
            <a:avLst/>
          </a:prstGeom>
        </p:spPr>
        <p:txBody>
          <a:bodyPr wrap="square" lIns="0" tIns="12700" rIns="0" bIns="0" rtlCol="0" vert="horz">
            <a:spAutoFit/>
          </a:bodyPr>
          <a:lstStyle/>
          <a:p>
            <a:pPr marL="297815" marR="5080" indent="-285750">
              <a:lnSpc>
                <a:spcPct val="100000"/>
              </a:lnSpc>
              <a:spcBef>
                <a:spcPts val="100"/>
              </a:spcBef>
              <a:buFont typeface="Arial"/>
              <a:buChar char="•"/>
              <a:tabLst>
                <a:tab pos="297815" algn="l"/>
                <a:tab pos="298450" algn="l"/>
              </a:tabLst>
            </a:pPr>
            <a:r>
              <a:rPr dirty="0" sz="1800" spc="-5">
                <a:solidFill>
                  <a:srgbClr val="065F7C"/>
                </a:solidFill>
                <a:latin typeface="Times New Roman"/>
                <a:cs typeface="Times New Roman"/>
              </a:rPr>
              <a:t>The transition was led to what some psychologists term </a:t>
            </a:r>
            <a:r>
              <a:rPr dirty="0" sz="1800" spc="-5">
                <a:solidFill>
                  <a:srgbClr val="0000FF"/>
                </a:solidFill>
                <a:latin typeface="Times New Roman"/>
                <a:cs typeface="Times New Roman"/>
              </a:rPr>
              <a:t> </a:t>
            </a:r>
            <a:r>
              <a:rPr dirty="0" sz="1800" spc="-5" b="1">
                <a:solidFill>
                  <a:srgbClr val="0000FF"/>
                </a:solidFill>
                <a:latin typeface="Times New Roman"/>
                <a:cs typeface="Times New Roman"/>
              </a:rPr>
              <a:t>"helicopter parenting" </a:t>
            </a:r>
            <a:r>
              <a:rPr dirty="0" sz="1800">
                <a:solidFill>
                  <a:srgbClr val="065F7C"/>
                </a:solidFill>
                <a:latin typeface="Times New Roman"/>
                <a:cs typeface="Times New Roman"/>
              </a:rPr>
              <a:t>or </a:t>
            </a:r>
            <a:r>
              <a:rPr dirty="0" sz="1800" spc="-5" b="1">
                <a:solidFill>
                  <a:srgbClr val="0000FF"/>
                </a:solidFill>
                <a:latin typeface="Times New Roman"/>
                <a:cs typeface="Times New Roman"/>
              </a:rPr>
              <a:t>"snowplow parenting," </a:t>
            </a:r>
            <a:r>
              <a:rPr dirty="0" sz="1800" spc="-5" b="1">
                <a:solidFill>
                  <a:srgbClr val="065F7C"/>
                </a:solidFill>
                <a:latin typeface="Times New Roman"/>
                <a:cs typeface="Times New Roman"/>
              </a:rPr>
              <a:t> </a:t>
            </a:r>
            <a:r>
              <a:rPr dirty="0" sz="1800" spc="-5">
                <a:solidFill>
                  <a:srgbClr val="065F7C"/>
                </a:solidFill>
                <a:latin typeface="Times New Roman"/>
                <a:cs typeface="Times New Roman"/>
              </a:rPr>
              <a:t>where parents attempt to clear all obstacles </a:t>
            </a:r>
            <a:r>
              <a:rPr dirty="0" sz="1800">
                <a:solidFill>
                  <a:srgbClr val="065F7C"/>
                </a:solidFill>
                <a:latin typeface="Times New Roman"/>
                <a:cs typeface="Times New Roman"/>
              </a:rPr>
              <a:t>from </a:t>
            </a:r>
            <a:r>
              <a:rPr dirty="0" sz="1800" spc="-5">
                <a:solidFill>
                  <a:srgbClr val="065F7C"/>
                </a:solidFill>
                <a:latin typeface="Times New Roman"/>
                <a:cs typeface="Times New Roman"/>
              </a:rPr>
              <a:t>their  children's paths to ensure their success and</a:t>
            </a:r>
            <a:r>
              <a:rPr dirty="0" sz="1800" spc="80">
                <a:solidFill>
                  <a:srgbClr val="065F7C"/>
                </a:solidFill>
                <a:latin typeface="Times New Roman"/>
                <a:cs typeface="Times New Roman"/>
              </a:rPr>
              <a:t> </a:t>
            </a:r>
            <a:r>
              <a:rPr dirty="0" sz="1800" spc="-5">
                <a:solidFill>
                  <a:srgbClr val="065F7C"/>
                </a:solidFill>
                <a:latin typeface="Times New Roman"/>
                <a:cs typeface="Times New Roman"/>
              </a:rPr>
              <a:t>happiness.</a:t>
            </a:r>
            <a:endParaRPr sz="1800">
              <a:latin typeface="Times New Roman"/>
              <a:cs typeface="Times New Roman"/>
            </a:endParaRPr>
          </a:p>
          <a:p>
            <a:pPr>
              <a:lnSpc>
                <a:spcPct val="100000"/>
              </a:lnSpc>
              <a:spcBef>
                <a:spcPts val="30"/>
              </a:spcBef>
              <a:buClr>
                <a:srgbClr val="065F7C"/>
              </a:buClr>
              <a:buFont typeface="Arial"/>
              <a:buChar char="•"/>
            </a:pPr>
            <a:endParaRPr sz="1850">
              <a:latin typeface="Times New Roman"/>
              <a:cs typeface="Times New Roman"/>
            </a:endParaRPr>
          </a:p>
          <a:p>
            <a:pPr marL="298450" marR="8255" indent="-285750">
              <a:lnSpc>
                <a:spcPct val="100000"/>
              </a:lnSpc>
              <a:buFont typeface="Arial"/>
              <a:buChar char="•"/>
              <a:tabLst>
                <a:tab pos="297815" algn="l"/>
                <a:tab pos="298450" algn="l"/>
              </a:tabLst>
            </a:pPr>
            <a:r>
              <a:rPr dirty="0" sz="1800" spc="-5">
                <a:solidFill>
                  <a:srgbClr val="065F7C"/>
                </a:solidFill>
                <a:latin typeface="Times New Roman"/>
                <a:cs typeface="Times New Roman"/>
              </a:rPr>
              <a:t>While this approach may stem </a:t>
            </a:r>
            <a:r>
              <a:rPr dirty="0" sz="1800">
                <a:solidFill>
                  <a:srgbClr val="065F7C"/>
                </a:solidFill>
                <a:latin typeface="Times New Roman"/>
                <a:cs typeface="Times New Roman"/>
              </a:rPr>
              <a:t>from a </a:t>
            </a:r>
            <a:r>
              <a:rPr dirty="0" sz="1800" spc="-5" b="1">
                <a:solidFill>
                  <a:srgbClr val="0000FF"/>
                </a:solidFill>
                <a:latin typeface="Times New Roman"/>
                <a:cs typeface="Times New Roman"/>
              </a:rPr>
              <a:t>well-intentioned  </a:t>
            </a:r>
            <a:r>
              <a:rPr dirty="0" sz="1800" spc="-10" b="1">
                <a:solidFill>
                  <a:srgbClr val="0000FF"/>
                </a:solidFill>
                <a:latin typeface="Times New Roman"/>
                <a:cs typeface="Times New Roman"/>
              </a:rPr>
              <a:t>desire </a:t>
            </a:r>
            <a:r>
              <a:rPr dirty="0" sz="1800" b="1">
                <a:solidFill>
                  <a:srgbClr val="0000FF"/>
                </a:solidFill>
                <a:latin typeface="Times New Roman"/>
                <a:cs typeface="Times New Roman"/>
              </a:rPr>
              <a:t>to </a:t>
            </a:r>
            <a:r>
              <a:rPr dirty="0" sz="1800" spc="-10" b="1">
                <a:solidFill>
                  <a:srgbClr val="0000FF"/>
                </a:solidFill>
                <a:latin typeface="Times New Roman"/>
                <a:cs typeface="Times New Roman"/>
              </a:rPr>
              <a:t>provide </a:t>
            </a:r>
            <a:r>
              <a:rPr dirty="0" sz="1800" b="1">
                <a:solidFill>
                  <a:srgbClr val="0000FF"/>
                </a:solidFill>
                <a:latin typeface="Times New Roman"/>
                <a:cs typeface="Times New Roman"/>
              </a:rPr>
              <a:t>the </a:t>
            </a:r>
            <a:r>
              <a:rPr dirty="0" sz="1800" spc="-5" b="1">
                <a:solidFill>
                  <a:srgbClr val="0000FF"/>
                </a:solidFill>
                <a:latin typeface="Times New Roman"/>
                <a:cs typeface="Times New Roman"/>
              </a:rPr>
              <a:t>best opportunities </a:t>
            </a:r>
            <a:r>
              <a:rPr dirty="0" sz="1800" b="1">
                <a:solidFill>
                  <a:srgbClr val="0000FF"/>
                </a:solidFill>
                <a:latin typeface="Times New Roman"/>
                <a:cs typeface="Times New Roman"/>
              </a:rPr>
              <a:t>for </a:t>
            </a:r>
            <a:r>
              <a:rPr dirty="0" sz="1800" spc="-10" b="1">
                <a:solidFill>
                  <a:srgbClr val="0000FF"/>
                </a:solidFill>
                <a:latin typeface="Times New Roman"/>
                <a:cs typeface="Times New Roman"/>
              </a:rPr>
              <a:t>children</a:t>
            </a:r>
            <a:r>
              <a:rPr dirty="0" sz="1800" spc="-10">
                <a:solidFill>
                  <a:srgbClr val="065F7C"/>
                </a:solidFill>
                <a:latin typeface="Times New Roman"/>
                <a:cs typeface="Times New Roman"/>
              </a:rPr>
              <a:t>,  </a:t>
            </a:r>
            <a:r>
              <a:rPr dirty="0" sz="1800" spc="-5">
                <a:solidFill>
                  <a:srgbClr val="065F7C"/>
                </a:solidFill>
                <a:latin typeface="Times New Roman"/>
                <a:cs typeface="Times New Roman"/>
              </a:rPr>
              <a:t>it can inadvertently hinder their development </a:t>
            </a:r>
            <a:r>
              <a:rPr dirty="0" sz="1800">
                <a:solidFill>
                  <a:srgbClr val="065F7C"/>
                </a:solidFill>
                <a:latin typeface="Times New Roman"/>
                <a:cs typeface="Times New Roman"/>
              </a:rPr>
              <a:t>of  </a:t>
            </a:r>
            <a:r>
              <a:rPr dirty="0" sz="1800" spc="-5">
                <a:solidFill>
                  <a:srgbClr val="065F7C"/>
                </a:solidFill>
                <a:latin typeface="Times New Roman"/>
                <a:cs typeface="Times New Roman"/>
              </a:rPr>
              <a:t>essential life skills such as resilience, problem-solving,  and </a:t>
            </a:r>
            <a:r>
              <a:rPr dirty="0" sz="1800" spc="-15">
                <a:solidFill>
                  <a:srgbClr val="065F7C"/>
                </a:solidFill>
                <a:latin typeface="Times New Roman"/>
                <a:cs typeface="Times New Roman"/>
              </a:rPr>
              <a:t>self-sufficiency.</a:t>
            </a:r>
            <a:endParaRPr sz="1800">
              <a:latin typeface="Times New Roman"/>
              <a:cs typeface="Times New Roman"/>
            </a:endParaRPr>
          </a:p>
        </p:txBody>
      </p:sp>
      <p:sp>
        <p:nvSpPr>
          <p:cNvPr id="5" name="object 5"/>
          <p:cNvSpPr txBox="1">
            <a:spLocks noGrp="1"/>
          </p:cNvSpPr>
          <p:nvPr>
            <p:ph type="title"/>
          </p:nvPr>
        </p:nvSpPr>
        <p:spPr>
          <a:xfrm>
            <a:off x="111320" y="341109"/>
            <a:ext cx="6539865" cy="937894"/>
          </a:xfrm>
          <a:prstGeom prst="rect"/>
        </p:spPr>
        <p:txBody>
          <a:bodyPr wrap="square" lIns="0" tIns="108585" rIns="0" bIns="0" rtlCol="0" vert="horz">
            <a:spAutoFit/>
          </a:bodyPr>
          <a:lstStyle/>
          <a:p>
            <a:pPr marL="12700">
              <a:lnSpc>
                <a:spcPct val="100000"/>
              </a:lnSpc>
              <a:spcBef>
                <a:spcPts val="855"/>
              </a:spcBef>
            </a:pPr>
            <a:r>
              <a:rPr dirty="0" sz="3200" spc="-5" b="1">
                <a:latin typeface="Arial"/>
                <a:cs typeface="Arial"/>
              </a:rPr>
              <a:t>Attributes to the new</a:t>
            </a:r>
            <a:r>
              <a:rPr dirty="0" sz="3200" spc="-80" b="1">
                <a:latin typeface="Arial"/>
                <a:cs typeface="Arial"/>
              </a:rPr>
              <a:t> </a:t>
            </a:r>
            <a:r>
              <a:rPr dirty="0" sz="3200" spc="-5" b="1">
                <a:latin typeface="Arial"/>
                <a:cs typeface="Arial"/>
              </a:rPr>
              <a:t>Generations</a:t>
            </a:r>
            <a:endParaRPr sz="3200">
              <a:latin typeface="Arial"/>
              <a:cs typeface="Arial"/>
            </a:endParaRPr>
          </a:p>
          <a:p>
            <a:pPr marL="127000">
              <a:lnSpc>
                <a:spcPct val="100000"/>
              </a:lnSpc>
              <a:spcBef>
                <a:spcPts val="425"/>
              </a:spcBef>
            </a:pPr>
            <a:r>
              <a:rPr dirty="0" sz="1800" spc="-5">
                <a:solidFill>
                  <a:srgbClr val="C00000"/>
                </a:solidFill>
              </a:rPr>
              <a:t>The social construction </a:t>
            </a:r>
            <a:r>
              <a:rPr dirty="0" sz="1800">
                <a:solidFill>
                  <a:srgbClr val="C00000"/>
                </a:solidFill>
              </a:rPr>
              <a:t>of </a:t>
            </a:r>
            <a:r>
              <a:rPr dirty="0" sz="1800" spc="-5">
                <a:solidFill>
                  <a:srgbClr val="C00000"/>
                </a:solidFill>
              </a:rPr>
              <a:t>the new</a:t>
            </a:r>
            <a:r>
              <a:rPr dirty="0" sz="1800" spc="25">
                <a:solidFill>
                  <a:srgbClr val="C00000"/>
                </a:solidFill>
              </a:rPr>
              <a:t> </a:t>
            </a:r>
            <a:r>
              <a:rPr dirty="0" sz="1800" spc="-5">
                <a:solidFill>
                  <a:srgbClr val="C00000"/>
                </a:solidFill>
              </a:rPr>
              <a:t>generation</a:t>
            </a:r>
            <a:endParaRPr sz="1800"/>
          </a:p>
        </p:txBody>
      </p:sp>
      <p:sp>
        <p:nvSpPr>
          <p:cNvPr id="6" name="object 6"/>
          <p:cNvSpPr/>
          <p:nvPr/>
        </p:nvSpPr>
        <p:spPr>
          <a:xfrm>
            <a:off x="6386322" y="1193291"/>
            <a:ext cx="2380487" cy="314934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16</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p:nvPr/>
        </p:nvSpPr>
        <p:spPr>
          <a:xfrm>
            <a:off x="158568" y="2296741"/>
            <a:ext cx="8738235" cy="1822450"/>
          </a:xfrm>
          <a:prstGeom prst="rect">
            <a:avLst/>
          </a:prstGeom>
        </p:spPr>
        <p:txBody>
          <a:bodyPr wrap="square" lIns="0" tIns="12065" rIns="0" bIns="0" rtlCol="0" vert="horz">
            <a:spAutoFit/>
          </a:bodyPr>
          <a:lstStyle/>
          <a:p>
            <a:pPr marL="12700">
              <a:lnSpc>
                <a:spcPts val="1675"/>
              </a:lnSpc>
              <a:spcBef>
                <a:spcPts val="95"/>
              </a:spcBef>
            </a:pPr>
            <a:r>
              <a:rPr dirty="0" sz="1400" spc="-5" b="1">
                <a:solidFill>
                  <a:srgbClr val="065F7C"/>
                </a:solidFill>
                <a:latin typeface="Times New Roman"/>
                <a:cs typeface="Times New Roman"/>
              </a:rPr>
              <a:t>The underlying message [the parent's] </a:t>
            </a:r>
            <a:r>
              <a:rPr dirty="0" sz="1400" spc="-10" b="1">
                <a:solidFill>
                  <a:srgbClr val="065F7C"/>
                </a:solidFill>
                <a:latin typeface="Times New Roman"/>
                <a:cs typeface="Times New Roman"/>
              </a:rPr>
              <a:t>over-involvement </a:t>
            </a:r>
            <a:r>
              <a:rPr dirty="0" sz="1400" spc="-5" b="1">
                <a:solidFill>
                  <a:srgbClr val="065F7C"/>
                </a:solidFill>
                <a:latin typeface="Times New Roman"/>
                <a:cs typeface="Times New Roman"/>
              </a:rPr>
              <a:t>sends to kids</a:t>
            </a:r>
            <a:r>
              <a:rPr dirty="0" sz="1400" spc="25" b="1">
                <a:solidFill>
                  <a:srgbClr val="065F7C"/>
                </a:solidFill>
                <a:latin typeface="Times New Roman"/>
                <a:cs typeface="Times New Roman"/>
              </a:rPr>
              <a:t> </a:t>
            </a:r>
            <a:r>
              <a:rPr dirty="0" sz="1400" spc="-5" b="1">
                <a:solidFill>
                  <a:srgbClr val="065F7C"/>
                </a:solidFill>
                <a:latin typeface="Times New Roman"/>
                <a:cs typeface="Times New Roman"/>
              </a:rPr>
              <a:t>is</a:t>
            </a:r>
            <a:endParaRPr sz="1400">
              <a:latin typeface="Times New Roman"/>
              <a:cs typeface="Times New Roman"/>
            </a:endParaRPr>
          </a:p>
          <a:p>
            <a:pPr marL="298450" indent="-285750">
              <a:lnSpc>
                <a:spcPts val="2155"/>
              </a:lnSpc>
              <a:buFont typeface="Arial"/>
              <a:buChar char="•"/>
              <a:tabLst>
                <a:tab pos="297815" algn="l"/>
                <a:tab pos="298450" algn="l"/>
              </a:tabLst>
            </a:pPr>
            <a:r>
              <a:rPr dirty="0" sz="1800">
                <a:solidFill>
                  <a:srgbClr val="0000FF"/>
                </a:solidFill>
                <a:latin typeface="Times New Roman"/>
                <a:cs typeface="Times New Roman"/>
              </a:rPr>
              <a:t>‘My </a:t>
            </a:r>
            <a:r>
              <a:rPr dirty="0" sz="1800" spc="-5">
                <a:solidFill>
                  <a:srgbClr val="0000FF"/>
                </a:solidFill>
                <a:latin typeface="Times New Roman"/>
                <a:cs typeface="Times New Roman"/>
              </a:rPr>
              <a:t>parent doesn't trust me to </a:t>
            </a:r>
            <a:r>
              <a:rPr dirty="0" sz="1800">
                <a:solidFill>
                  <a:srgbClr val="0000FF"/>
                </a:solidFill>
                <a:latin typeface="Times New Roman"/>
                <a:cs typeface="Times New Roman"/>
              </a:rPr>
              <a:t>do </a:t>
            </a:r>
            <a:r>
              <a:rPr dirty="0" sz="1800" spc="-5">
                <a:solidFill>
                  <a:srgbClr val="0000FF"/>
                </a:solidFill>
                <a:latin typeface="Times New Roman"/>
                <a:cs typeface="Times New Roman"/>
              </a:rPr>
              <a:t>this </a:t>
            </a:r>
            <a:r>
              <a:rPr dirty="0" sz="1800">
                <a:solidFill>
                  <a:srgbClr val="0000FF"/>
                </a:solidFill>
                <a:latin typeface="Times New Roman"/>
                <a:cs typeface="Times New Roman"/>
              </a:rPr>
              <a:t>on </a:t>
            </a:r>
            <a:r>
              <a:rPr dirty="0" sz="1800" spc="-5">
                <a:solidFill>
                  <a:srgbClr val="0000FF"/>
                </a:solidFill>
                <a:latin typeface="Times New Roman"/>
                <a:cs typeface="Times New Roman"/>
              </a:rPr>
              <a:t>my</a:t>
            </a:r>
            <a:r>
              <a:rPr dirty="0" sz="1800" spc="20">
                <a:solidFill>
                  <a:srgbClr val="0000FF"/>
                </a:solidFill>
                <a:latin typeface="Times New Roman"/>
                <a:cs typeface="Times New Roman"/>
              </a:rPr>
              <a:t> </a:t>
            </a:r>
            <a:r>
              <a:rPr dirty="0" sz="1800">
                <a:solidFill>
                  <a:srgbClr val="0000FF"/>
                </a:solidFill>
                <a:latin typeface="Times New Roman"/>
                <a:cs typeface="Times New Roman"/>
              </a:rPr>
              <a:t>own.”</a:t>
            </a:r>
            <a:endParaRPr sz="1800">
              <a:latin typeface="Times New Roman"/>
              <a:cs typeface="Times New Roman"/>
            </a:endParaRPr>
          </a:p>
          <a:p>
            <a:pPr marL="298450" indent="-285750">
              <a:lnSpc>
                <a:spcPct val="100000"/>
              </a:lnSpc>
              <a:buFont typeface="Arial"/>
              <a:buChar char="•"/>
              <a:tabLst>
                <a:tab pos="297815" algn="l"/>
                <a:tab pos="298450" algn="l"/>
              </a:tabLst>
            </a:pPr>
            <a:r>
              <a:rPr dirty="0" sz="1800" spc="-5">
                <a:solidFill>
                  <a:srgbClr val="065F7C"/>
                </a:solidFill>
                <a:latin typeface="Times New Roman"/>
                <a:cs typeface="Times New Roman"/>
              </a:rPr>
              <a:t>Over-parenting is associated with higher levels </a:t>
            </a:r>
            <a:r>
              <a:rPr dirty="0" sz="1800">
                <a:solidFill>
                  <a:srgbClr val="065F7C"/>
                </a:solidFill>
                <a:latin typeface="Times New Roman"/>
                <a:cs typeface="Times New Roman"/>
              </a:rPr>
              <a:t>of </a:t>
            </a:r>
            <a:r>
              <a:rPr dirty="0" sz="1800" spc="-5">
                <a:solidFill>
                  <a:srgbClr val="065F7C"/>
                </a:solidFill>
                <a:latin typeface="Times New Roman"/>
                <a:cs typeface="Times New Roman"/>
              </a:rPr>
              <a:t>child </a:t>
            </a:r>
            <a:r>
              <a:rPr dirty="0" sz="1800" spc="-5">
                <a:solidFill>
                  <a:srgbClr val="0000FF"/>
                </a:solidFill>
                <a:latin typeface="Times New Roman"/>
                <a:cs typeface="Times New Roman"/>
              </a:rPr>
              <a:t>anxiety </a:t>
            </a:r>
            <a:r>
              <a:rPr dirty="0" sz="1800" spc="-5">
                <a:solidFill>
                  <a:srgbClr val="065F7C"/>
                </a:solidFill>
                <a:latin typeface="Times New Roman"/>
                <a:cs typeface="Times New Roman"/>
              </a:rPr>
              <a:t>and</a:t>
            </a:r>
            <a:r>
              <a:rPr dirty="0" sz="1800" spc="90">
                <a:solidFill>
                  <a:srgbClr val="065F7C"/>
                </a:solidFill>
                <a:latin typeface="Times New Roman"/>
                <a:cs typeface="Times New Roman"/>
              </a:rPr>
              <a:t> </a:t>
            </a:r>
            <a:r>
              <a:rPr dirty="0" sz="1800" spc="-5">
                <a:solidFill>
                  <a:srgbClr val="0000FF"/>
                </a:solidFill>
                <a:latin typeface="Times New Roman"/>
                <a:cs typeface="Times New Roman"/>
              </a:rPr>
              <a:t>depression.</a:t>
            </a:r>
            <a:endParaRPr sz="1800">
              <a:latin typeface="Times New Roman"/>
              <a:cs typeface="Times New Roman"/>
            </a:endParaRPr>
          </a:p>
          <a:p>
            <a:pPr marL="298450" indent="-285750">
              <a:lnSpc>
                <a:spcPts val="1914"/>
              </a:lnSpc>
              <a:spcBef>
                <a:spcPts val="10"/>
              </a:spcBef>
              <a:buFont typeface="Arial"/>
              <a:buChar char="•"/>
              <a:tabLst>
                <a:tab pos="297815" algn="l"/>
                <a:tab pos="298450" algn="l"/>
              </a:tabLst>
            </a:pPr>
            <a:r>
              <a:rPr dirty="0" sz="1600" spc="-5">
                <a:solidFill>
                  <a:srgbClr val="065F7C"/>
                </a:solidFill>
                <a:latin typeface="Times New Roman"/>
                <a:cs typeface="Times New Roman"/>
              </a:rPr>
              <a:t>Parents </a:t>
            </a:r>
            <a:r>
              <a:rPr dirty="0" sz="1600">
                <a:solidFill>
                  <a:srgbClr val="065F7C"/>
                </a:solidFill>
                <a:latin typeface="Times New Roman"/>
                <a:cs typeface="Times New Roman"/>
              </a:rPr>
              <a:t>who are </a:t>
            </a:r>
            <a:r>
              <a:rPr dirty="0" sz="1600">
                <a:solidFill>
                  <a:srgbClr val="0000FF"/>
                </a:solidFill>
                <a:latin typeface="Times New Roman"/>
                <a:cs typeface="Times New Roman"/>
              </a:rPr>
              <a:t>overly </a:t>
            </a:r>
            <a:r>
              <a:rPr dirty="0" sz="1600" spc="-5">
                <a:solidFill>
                  <a:srgbClr val="0000FF"/>
                </a:solidFill>
                <a:latin typeface="Times New Roman"/>
                <a:cs typeface="Times New Roman"/>
              </a:rPr>
              <a:t>controlling </a:t>
            </a:r>
            <a:r>
              <a:rPr dirty="0" sz="1600">
                <a:solidFill>
                  <a:srgbClr val="0000FF"/>
                </a:solidFill>
                <a:latin typeface="Times New Roman"/>
                <a:cs typeface="Times New Roman"/>
              </a:rPr>
              <a:t>can </a:t>
            </a:r>
            <a:r>
              <a:rPr dirty="0" sz="1600" spc="-5">
                <a:solidFill>
                  <a:srgbClr val="0000FF"/>
                </a:solidFill>
                <a:latin typeface="Times New Roman"/>
                <a:cs typeface="Times New Roman"/>
              </a:rPr>
              <a:t>impair </a:t>
            </a:r>
            <a:r>
              <a:rPr dirty="0" sz="1600" spc="-5">
                <a:solidFill>
                  <a:srgbClr val="065F7C"/>
                </a:solidFill>
                <a:latin typeface="Times New Roman"/>
                <a:cs typeface="Times New Roman"/>
              </a:rPr>
              <a:t>their child's ability to </a:t>
            </a:r>
            <a:r>
              <a:rPr dirty="0" sz="1600" spc="-5">
                <a:solidFill>
                  <a:srgbClr val="0000FF"/>
                </a:solidFill>
                <a:latin typeface="Times New Roman"/>
                <a:cs typeface="Times New Roman"/>
              </a:rPr>
              <a:t>regulate emotions </a:t>
            </a:r>
            <a:r>
              <a:rPr dirty="0" sz="1600">
                <a:solidFill>
                  <a:srgbClr val="0000FF"/>
                </a:solidFill>
                <a:latin typeface="Times New Roman"/>
                <a:cs typeface="Times New Roman"/>
              </a:rPr>
              <a:t>and</a:t>
            </a:r>
            <a:r>
              <a:rPr dirty="0" sz="1600" spc="170">
                <a:solidFill>
                  <a:srgbClr val="0000FF"/>
                </a:solidFill>
                <a:latin typeface="Times New Roman"/>
                <a:cs typeface="Times New Roman"/>
              </a:rPr>
              <a:t> </a:t>
            </a:r>
            <a:r>
              <a:rPr dirty="0" sz="1600" spc="-10">
                <a:solidFill>
                  <a:srgbClr val="0000FF"/>
                </a:solidFill>
                <a:latin typeface="Times New Roman"/>
                <a:cs typeface="Times New Roman"/>
              </a:rPr>
              <a:t>behavior.</a:t>
            </a:r>
            <a:endParaRPr sz="1600">
              <a:latin typeface="Times New Roman"/>
              <a:cs typeface="Times New Roman"/>
            </a:endParaRPr>
          </a:p>
          <a:p>
            <a:pPr marL="298450" indent="-285750">
              <a:lnSpc>
                <a:spcPts val="2155"/>
              </a:lnSpc>
              <a:buFont typeface="Arial"/>
              <a:buChar char="•"/>
              <a:tabLst>
                <a:tab pos="297815" algn="l"/>
                <a:tab pos="298450" algn="l"/>
              </a:tabLst>
            </a:pPr>
            <a:r>
              <a:rPr dirty="0" sz="1800" spc="-5">
                <a:solidFill>
                  <a:srgbClr val="065F7C"/>
                </a:solidFill>
                <a:latin typeface="Times New Roman"/>
                <a:cs typeface="Times New Roman"/>
              </a:rPr>
              <a:t>Children </a:t>
            </a:r>
            <a:r>
              <a:rPr dirty="0" sz="1800">
                <a:solidFill>
                  <a:srgbClr val="065F7C"/>
                </a:solidFill>
                <a:latin typeface="Times New Roman"/>
                <a:cs typeface="Times New Roman"/>
              </a:rPr>
              <a:t>who </a:t>
            </a:r>
            <a:r>
              <a:rPr dirty="0" sz="1800" spc="-5">
                <a:solidFill>
                  <a:srgbClr val="065F7C"/>
                </a:solidFill>
                <a:latin typeface="Times New Roman"/>
                <a:cs typeface="Times New Roman"/>
              </a:rPr>
              <a:t>have always had their social, academic, and athletic lives adjusted </a:t>
            </a:r>
            <a:r>
              <a:rPr dirty="0" sz="1800">
                <a:solidFill>
                  <a:srgbClr val="065F7C"/>
                </a:solidFill>
                <a:latin typeface="Times New Roman"/>
                <a:cs typeface="Times New Roman"/>
              </a:rPr>
              <a:t>by</a:t>
            </a:r>
            <a:r>
              <a:rPr dirty="0" sz="1800" spc="165">
                <a:solidFill>
                  <a:srgbClr val="065F7C"/>
                </a:solidFill>
                <a:latin typeface="Times New Roman"/>
                <a:cs typeface="Times New Roman"/>
              </a:rPr>
              <a:t> </a:t>
            </a:r>
            <a:r>
              <a:rPr dirty="0" sz="1800" spc="-5">
                <a:solidFill>
                  <a:srgbClr val="065F7C"/>
                </a:solidFill>
                <a:latin typeface="Times New Roman"/>
                <a:cs typeface="Times New Roman"/>
              </a:rPr>
              <a:t>their</a:t>
            </a:r>
            <a:endParaRPr sz="1800">
              <a:latin typeface="Times New Roman"/>
              <a:cs typeface="Times New Roman"/>
            </a:endParaRPr>
          </a:p>
          <a:p>
            <a:pPr algn="r" marR="60325">
              <a:lnSpc>
                <a:spcPts val="1914"/>
              </a:lnSpc>
              <a:spcBef>
                <a:spcPts val="10"/>
              </a:spcBef>
            </a:pPr>
            <a:r>
              <a:rPr dirty="0" sz="1600">
                <a:solidFill>
                  <a:srgbClr val="065F7C"/>
                </a:solidFill>
                <a:latin typeface="Times New Roman"/>
                <a:cs typeface="Times New Roman"/>
              </a:rPr>
              <a:t>parents can become accustomed </a:t>
            </a:r>
            <a:r>
              <a:rPr dirty="0" sz="1600" spc="-5">
                <a:solidFill>
                  <a:srgbClr val="0000FF"/>
                </a:solidFill>
                <a:latin typeface="Times New Roman"/>
                <a:cs typeface="Times New Roman"/>
              </a:rPr>
              <a:t>to </a:t>
            </a:r>
            <a:r>
              <a:rPr dirty="0" sz="1600">
                <a:solidFill>
                  <a:srgbClr val="0000FF"/>
                </a:solidFill>
                <a:latin typeface="Times New Roman"/>
                <a:cs typeface="Times New Roman"/>
              </a:rPr>
              <a:t>always having </a:t>
            </a:r>
            <a:r>
              <a:rPr dirty="0" sz="1600" spc="-5">
                <a:solidFill>
                  <a:srgbClr val="0000FF"/>
                </a:solidFill>
                <a:latin typeface="Times New Roman"/>
                <a:cs typeface="Times New Roman"/>
              </a:rPr>
              <a:t>their </a:t>
            </a:r>
            <a:r>
              <a:rPr dirty="0" sz="1600" spc="-25">
                <a:solidFill>
                  <a:srgbClr val="0000FF"/>
                </a:solidFill>
                <a:latin typeface="Times New Roman"/>
                <a:cs typeface="Times New Roman"/>
              </a:rPr>
              <a:t>way, </a:t>
            </a:r>
            <a:r>
              <a:rPr dirty="0" sz="1600">
                <a:solidFill>
                  <a:srgbClr val="065F7C"/>
                </a:solidFill>
                <a:latin typeface="Times New Roman"/>
                <a:cs typeface="Times New Roman"/>
              </a:rPr>
              <a:t>which can </a:t>
            </a:r>
            <a:r>
              <a:rPr dirty="0" sz="1600" spc="-5">
                <a:solidFill>
                  <a:srgbClr val="065F7C"/>
                </a:solidFill>
                <a:latin typeface="Times New Roman"/>
                <a:cs typeface="Times New Roman"/>
              </a:rPr>
              <a:t>result in </a:t>
            </a:r>
            <a:r>
              <a:rPr dirty="0" sz="1600">
                <a:solidFill>
                  <a:srgbClr val="065F7C"/>
                </a:solidFill>
                <a:latin typeface="Times New Roman"/>
                <a:cs typeface="Times New Roman"/>
              </a:rPr>
              <a:t>a sense of</a:t>
            </a:r>
            <a:r>
              <a:rPr dirty="0" sz="1600" spc="-5">
                <a:solidFill>
                  <a:srgbClr val="065F7C"/>
                </a:solidFill>
                <a:latin typeface="Times New Roman"/>
                <a:cs typeface="Times New Roman"/>
              </a:rPr>
              <a:t> entitlement.</a:t>
            </a:r>
            <a:endParaRPr sz="1600">
              <a:latin typeface="Times New Roman"/>
              <a:cs typeface="Times New Roman"/>
            </a:endParaRPr>
          </a:p>
          <a:p>
            <a:pPr algn="r" marL="285115" marR="5080" indent="-285115">
              <a:lnSpc>
                <a:spcPts val="2155"/>
              </a:lnSpc>
              <a:buFont typeface="Arial"/>
              <a:buChar char="•"/>
              <a:tabLst>
                <a:tab pos="285115" algn="l"/>
                <a:tab pos="298450" algn="l"/>
              </a:tabLst>
            </a:pPr>
            <a:r>
              <a:rPr dirty="0" sz="1800" spc="-5">
                <a:solidFill>
                  <a:srgbClr val="065F7C"/>
                </a:solidFill>
                <a:latin typeface="Times New Roman"/>
                <a:cs typeface="Times New Roman"/>
              </a:rPr>
              <a:t>Researchers </a:t>
            </a:r>
            <a:r>
              <a:rPr dirty="0" sz="1800">
                <a:solidFill>
                  <a:srgbClr val="065F7C"/>
                </a:solidFill>
                <a:latin typeface="Times New Roman"/>
                <a:cs typeface="Times New Roman"/>
              </a:rPr>
              <a:t>found </a:t>
            </a:r>
            <a:r>
              <a:rPr dirty="0" sz="1800" spc="-5">
                <a:solidFill>
                  <a:srgbClr val="065F7C"/>
                </a:solidFill>
                <a:latin typeface="Times New Roman"/>
                <a:cs typeface="Times New Roman"/>
              </a:rPr>
              <a:t>the same was true </a:t>
            </a:r>
            <a:r>
              <a:rPr dirty="0" sz="1800">
                <a:solidFill>
                  <a:srgbClr val="065F7C"/>
                </a:solidFill>
                <a:latin typeface="Times New Roman"/>
                <a:cs typeface="Times New Roman"/>
              </a:rPr>
              <a:t>for </a:t>
            </a:r>
            <a:r>
              <a:rPr dirty="0" sz="1800" spc="-5">
                <a:solidFill>
                  <a:srgbClr val="065F7C"/>
                </a:solidFill>
                <a:latin typeface="Times New Roman"/>
                <a:cs typeface="Times New Roman"/>
              </a:rPr>
              <a:t>college students </a:t>
            </a:r>
            <a:r>
              <a:rPr dirty="0" sz="1800">
                <a:solidFill>
                  <a:srgbClr val="065F7C"/>
                </a:solidFill>
                <a:latin typeface="Times New Roman"/>
                <a:cs typeface="Times New Roman"/>
              </a:rPr>
              <a:t>whose </a:t>
            </a:r>
            <a:r>
              <a:rPr dirty="0" sz="1800" spc="-5">
                <a:solidFill>
                  <a:srgbClr val="065F7C"/>
                </a:solidFill>
                <a:latin typeface="Times New Roman"/>
                <a:cs typeface="Times New Roman"/>
              </a:rPr>
              <a:t>parents were</a:t>
            </a:r>
            <a:r>
              <a:rPr dirty="0" sz="1800" spc="105">
                <a:solidFill>
                  <a:srgbClr val="065F7C"/>
                </a:solidFill>
                <a:latin typeface="Times New Roman"/>
                <a:cs typeface="Times New Roman"/>
              </a:rPr>
              <a:t> </a:t>
            </a:r>
            <a:r>
              <a:rPr dirty="0" sz="1800" spc="-5">
                <a:solidFill>
                  <a:srgbClr val="065F7C"/>
                </a:solidFill>
                <a:latin typeface="Times New Roman"/>
                <a:cs typeface="Times New Roman"/>
              </a:rPr>
              <a:t>over-involved</a:t>
            </a:r>
            <a:endParaRPr sz="1800">
              <a:latin typeface="Times New Roman"/>
              <a:cs typeface="Times New Roman"/>
            </a:endParaRPr>
          </a:p>
        </p:txBody>
      </p:sp>
      <p:sp>
        <p:nvSpPr>
          <p:cNvPr id="5" name="object 5"/>
          <p:cNvSpPr/>
          <p:nvPr/>
        </p:nvSpPr>
        <p:spPr>
          <a:xfrm>
            <a:off x="6300216" y="493776"/>
            <a:ext cx="2386583" cy="1995677"/>
          </a:xfrm>
          <a:prstGeom prst="rect">
            <a:avLst/>
          </a:prstGeom>
          <a:blipFill>
            <a:blip r:embed="rId2" cstate="print"/>
            <a:stretch>
              <a:fillRect/>
            </a:stretch>
          </a:blipFill>
        </p:spPr>
        <p:txBody>
          <a:bodyPr wrap="square" lIns="0" tIns="0" rIns="0" bIns="0" rtlCol="0"/>
          <a:lstStyle/>
          <a:p/>
        </p:txBody>
      </p:sp>
      <p:sp>
        <p:nvSpPr>
          <p:cNvPr id="6" name="object 6"/>
          <p:cNvSpPr txBox="1">
            <a:spLocks noGrp="1"/>
          </p:cNvSpPr>
          <p:nvPr>
            <p:ph type="title"/>
          </p:nvPr>
        </p:nvSpPr>
        <p:spPr>
          <a:xfrm>
            <a:off x="78663" y="225896"/>
            <a:ext cx="4294505" cy="1780539"/>
          </a:xfrm>
          <a:prstGeom prst="rect"/>
        </p:spPr>
        <p:txBody>
          <a:bodyPr wrap="square" lIns="0" tIns="151765" rIns="0" bIns="0" rtlCol="0" vert="horz">
            <a:spAutoFit/>
          </a:bodyPr>
          <a:lstStyle/>
          <a:p>
            <a:pPr marL="12700">
              <a:lnSpc>
                <a:spcPct val="100000"/>
              </a:lnSpc>
              <a:spcBef>
                <a:spcPts val="1195"/>
              </a:spcBef>
            </a:pPr>
            <a:r>
              <a:rPr dirty="0" sz="3200" spc="-5" b="1">
                <a:latin typeface="Arial"/>
                <a:cs typeface="Arial"/>
              </a:rPr>
              <a:t>Results of</a:t>
            </a:r>
            <a:r>
              <a:rPr dirty="0" sz="3200" spc="-50" b="1">
                <a:latin typeface="Arial"/>
                <a:cs typeface="Arial"/>
              </a:rPr>
              <a:t> </a:t>
            </a:r>
            <a:r>
              <a:rPr dirty="0" sz="3200" spc="-5" b="1">
                <a:latin typeface="Arial"/>
                <a:cs typeface="Arial"/>
              </a:rPr>
              <a:t>attributes</a:t>
            </a:r>
            <a:endParaRPr sz="3200">
              <a:latin typeface="Arial"/>
              <a:cs typeface="Arial"/>
            </a:endParaRPr>
          </a:p>
          <a:p>
            <a:pPr marL="92075" marR="5080">
              <a:lnSpc>
                <a:spcPct val="100000"/>
              </a:lnSpc>
              <a:spcBef>
                <a:spcPts val="480"/>
              </a:spcBef>
            </a:pPr>
            <a:r>
              <a:rPr dirty="0" spc="-5"/>
              <a:t>As a result, some children raised in this environment </a:t>
            </a:r>
            <a:r>
              <a:rPr dirty="0" spc="-10"/>
              <a:t>may  </a:t>
            </a:r>
            <a:r>
              <a:rPr dirty="0" spc="-5"/>
              <a:t>struggle </a:t>
            </a:r>
            <a:r>
              <a:rPr dirty="0" spc="-5">
                <a:solidFill>
                  <a:srgbClr val="C00000"/>
                </a:solidFill>
              </a:rPr>
              <a:t>with independence </a:t>
            </a:r>
            <a:r>
              <a:rPr dirty="0" spc="-5"/>
              <a:t>and </a:t>
            </a:r>
            <a:r>
              <a:rPr dirty="0" spc="-5">
                <a:solidFill>
                  <a:srgbClr val="C00000"/>
                </a:solidFill>
              </a:rPr>
              <a:t>perseverance </a:t>
            </a:r>
            <a:r>
              <a:rPr dirty="0" spc="-5"/>
              <a:t>as they grow  </a:t>
            </a:r>
            <a:r>
              <a:rPr dirty="0" spc="-15"/>
              <a:t>older. </a:t>
            </a:r>
            <a:r>
              <a:rPr dirty="0" spc="-5"/>
              <a:t>They </a:t>
            </a:r>
            <a:r>
              <a:rPr dirty="0" spc="-10"/>
              <a:t>may </a:t>
            </a:r>
            <a:r>
              <a:rPr dirty="0" spc="-5"/>
              <a:t>become accustomed to having </a:t>
            </a:r>
            <a:r>
              <a:rPr dirty="0" spc="-5">
                <a:solidFill>
                  <a:srgbClr val="C00000"/>
                </a:solidFill>
              </a:rPr>
              <a:t>everything  taken care of for them </a:t>
            </a:r>
            <a:r>
              <a:rPr dirty="0" spc="-5"/>
              <a:t>and lack </a:t>
            </a:r>
            <a:r>
              <a:rPr dirty="0" spc="-5">
                <a:solidFill>
                  <a:srgbClr val="C00000"/>
                </a:solidFill>
              </a:rPr>
              <a:t>the confidence </a:t>
            </a:r>
            <a:r>
              <a:rPr dirty="0" spc="-5"/>
              <a:t>or skills to  tackle difficult tasks on their</a:t>
            </a:r>
            <a:r>
              <a:rPr dirty="0" spc="10"/>
              <a:t> </a:t>
            </a:r>
            <a:r>
              <a:rPr dirty="0" spc="-5"/>
              <a: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17</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p:nvPr/>
        </p:nvSpPr>
        <p:spPr>
          <a:xfrm>
            <a:off x="144508" y="1276350"/>
            <a:ext cx="4038600" cy="2219960"/>
          </a:xfrm>
          <a:prstGeom prst="rect">
            <a:avLst/>
          </a:prstGeom>
        </p:spPr>
        <p:txBody>
          <a:bodyPr wrap="square" lIns="0" tIns="12700" rIns="0" bIns="0" rtlCol="0" vert="horz">
            <a:spAutoFit/>
          </a:bodyPr>
          <a:lstStyle/>
          <a:p>
            <a:pPr algn="just" marL="298450" marR="5080" indent="-285750">
              <a:lnSpc>
                <a:spcPct val="100000"/>
              </a:lnSpc>
              <a:spcBef>
                <a:spcPts val="100"/>
              </a:spcBef>
              <a:buFont typeface="Arial"/>
              <a:buChar char="•"/>
              <a:tabLst>
                <a:tab pos="298450" algn="l"/>
              </a:tabLst>
            </a:pPr>
            <a:r>
              <a:rPr dirty="0" sz="1800">
                <a:solidFill>
                  <a:srgbClr val="0000FF"/>
                </a:solidFill>
                <a:latin typeface="Times New Roman"/>
                <a:cs typeface="Times New Roman"/>
              </a:rPr>
              <a:t>In 2019 </a:t>
            </a:r>
            <a:r>
              <a:rPr dirty="0" sz="1800" spc="-5">
                <a:solidFill>
                  <a:srgbClr val="0000FF"/>
                </a:solidFill>
                <a:latin typeface="Times New Roman"/>
                <a:cs typeface="Times New Roman"/>
              </a:rPr>
              <a:t>the oldest Millennials turned </a:t>
            </a:r>
            <a:r>
              <a:rPr dirty="0" sz="1800">
                <a:solidFill>
                  <a:srgbClr val="0000FF"/>
                </a:solidFill>
                <a:latin typeface="Times New Roman"/>
                <a:cs typeface="Times New Roman"/>
              </a:rPr>
              <a:t>40,  </a:t>
            </a:r>
            <a:r>
              <a:rPr dirty="0" sz="1800" spc="-5">
                <a:solidFill>
                  <a:srgbClr val="0000FF"/>
                </a:solidFill>
                <a:latin typeface="Times New Roman"/>
                <a:cs typeface="Times New Roman"/>
              </a:rPr>
              <a:t>which means that they have been part </a:t>
            </a:r>
            <a:r>
              <a:rPr dirty="0" sz="1800">
                <a:solidFill>
                  <a:srgbClr val="0000FF"/>
                </a:solidFill>
                <a:latin typeface="Times New Roman"/>
                <a:cs typeface="Times New Roman"/>
              </a:rPr>
              <a:t>of  </a:t>
            </a:r>
            <a:r>
              <a:rPr dirty="0" sz="1800" spc="-5">
                <a:solidFill>
                  <a:srgbClr val="0000FF"/>
                </a:solidFill>
                <a:latin typeface="Times New Roman"/>
                <a:cs typeface="Times New Roman"/>
              </a:rPr>
              <a:t>adult life </a:t>
            </a:r>
            <a:r>
              <a:rPr dirty="0" sz="1800">
                <a:solidFill>
                  <a:srgbClr val="0000FF"/>
                </a:solidFill>
                <a:latin typeface="Times New Roman"/>
                <a:cs typeface="Times New Roman"/>
              </a:rPr>
              <a:t>for a</a:t>
            </a:r>
            <a:r>
              <a:rPr dirty="0" sz="1800" spc="-5">
                <a:solidFill>
                  <a:srgbClr val="0000FF"/>
                </a:solidFill>
                <a:latin typeface="Times New Roman"/>
                <a:cs typeface="Times New Roman"/>
              </a:rPr>
              <a:t> while.</a:t>
            </a:r>
            <a:endParaRPr sz="1800">
              <a:latin typeface="Times New Roman"/>
              <a:cs typeface="Times New Roman"/>
            </a:endParaRPr>
          </a:p>
          <a:p>
            <a:pPr>
              <a:lnSpc>
                <a:spcPct val="100000"/>
              </a:lnSpc>
              <a:spcBef>
                <a:spcPts val="30"/>
              </a:spcBef>
              <a:buChar char="•"/>
            </a:pPr>
            <a:endParaRPr sz="1850">
              <a:latin typeface="Times New Roman"/>
              <a:cs typeface="Times New Roman"/>
            </a:endParaRPr>
          </a:p>
          <a:p>
            <a:pPr marL="297815" marR="111125" indent="-285750">
              <a:lnSpc>
                <a:spcPct val="100000"/>
              </a:lnSpc>
              <a:buFont typeface="Arial"/>
              <a:buChar char="•"/>
              <a:tabLst>
                <a:tab pos="297815" algn="l"/>
                <a:tab pos="298450" algn="l"/>
              </a:tabLst>
            </a:pPr>
            <a:r>
              <a:rPr dirty="0" sz="1800" spc="-5">
                <a:solidFill>
                  <a:srgbClr val="065F7C"/>
                </a:solidFill>
                <a:latin typeface="Times New Roman"/>
                <a:cs typeface="Times New Roman"/>
              </a:rPr>
              <a:t>Stressed, in debt, and in demand, These  generations are rethinking </a:t>
            </a:r>
            <a:r>
              <a:rPr dirty="0" sz="1800" spc="-5">
                <a:solidFill>
                  <a:srgbClr val="0000FF"/>
                </a:solidFill>
                <a:latin typeface="Times New Roman"/>
                <a:cs typeface="Times New Roman"/>
              </a:rPr>
              <a:t>their  priorities</a:t>
            </a:r>
            <a:r>
              <a:rPr dirty="0" sz="1800" spc="-5">
                <a:solidFill>
                  <a:srgbClr val="065F7C"/>
                </a:solidFill>
                <a:latin typeface="Times New Roman"/>
                <a:cs typeface="Times New Roman"/>
              </a:rPr>
              <a:t>—and </a:t>
            </a:r>
            <a:r>
              <a:rPr dirty="0" sz="1800" spc="-5">
                <a:solidFill>
                  <a:srgbClr val="0000FF"/>
                </a:solidFill>
                <a:latin typeface="Times New Roman"/>
                <a:cs typeface="Times New Roman"/>
              </a:rPr>
              <a:t>their careers</a:t>
            </a:r>
            <a:r>
              <a:rPr dirty="0" sz="1800" spc="-5">
                <a:solidFill>
                  <a:srgbClr val="065F7C"/>
                </a:solidFill>
                <a:latin typeface="Times New Roman"/>
                <a:cs typeface="Times New Roman"/>
              </a:rPr>
              <a:t>—as they  enter middle</a:t>
            </a:r>
            <a:r>
              <a:rPr dirty="0" sz="1800" spc="5">
                <a:solidFill>
                  <a:srgbClr val="065F7C"/>
                </a:solidFill>
                <a:latin typeface="Times New Roman"/>
                <a:cs typeface="Times New Roman"/>
              </a:rPr>
              <a:t> </a:t>
            </a:r>
            <a:r>
              <a:rPr dirty="0" sz="1800" spc="-5">
                <a:solidFill>
                  <a:srgbClr val="065F7C"/>
                </a:solidFill>
                <a:latin typeface="Times New Roman"/>
                <a:cs typeface="Times New Roman"/>
              </a:rPr>
              <a:t>age.</a:t>
            </a:r>
            <a:endParaRPr sz="1800">
              <a:latin typeface="Times New Roman"/>
              <a:cs typeface="Times New Roman"/>
            </a:endParaRPr>
          </a:p>
        </p:txBody>
      </p:sp>
      <p:sp>
        <p:nvSpPr>
          <p:cNvPr id="5" name="object 5"/>
          <p:cNvSpPr txBox="1">
            <a:spLocks noGrp="1"/>
          </p:cNvSpPr>
          <p:nvPr>
            <p:ph type="title"/>
          </p:nvPr>
        </p:nvSpPr>
        <p:spPr>
          <a:xfrm>
            <a:off x="78663" y="411347"/>
            <a:ext cx="5527675"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Now they are our</a:t>
            </a:r>
            <a:r>
              <a:rPr dirty="0" sz="3200" spc="-85" b="1">
                <a:latin typeface="Arial"/>
                <a:cs typeface="Arial"/>
              </a:rPr>
              <a:t> </a:t>
            </a:r>
            <a:r>
              <a:rPr dirty="0" sz="3200" spc="-5" b="1">
                <a:latin typeface="Arial"/>
                <a:cs typeface="Arial"/>
              </a:rPr>
              <a:t>employees</a:t>
            </a:r>
            <a:endParaRPr sz="3200">
              <a:latin typeface="Arial"/>
              <a:cs typeface="Arial"/>
            </a:endParaRPr>
          </a:p>
        </p:txBody>
      </p:sp>
      <p:sp>
        <p:nvSpPr>
          <p:cNvPr id="6" name="object 6"/>
          <p:cNvSpPr txBox="1"/>
          <p:nvPr/>
        </p:nvSpPr>
        <p:spPr>
          <a:xfrm>
            <a:off x="4520665" y="1180504"/>
            <a:ext cx="4304665" cy="2494280"/>
          </a:xfrm>
          <a:prstGeom prst="rect">
            <a:avLst/>
          </a:prstGeom>
        </p:spPr>
        <p:txBody>
          <a:bodyPr wrap="square" lIns="0" tIns="12700" rIns="0" bIns="0" rtlCol="0" vert="horz">
            <a:spAutoFit/>
          </a:bodyPr>
          <a:lstStyle/>
          <a:p>
            <a:pPr marL="12700" marR="5080">
              <a:lnSpc>
                <a:spcPct val="100000"/>
              </a:lnSpc>
              <a:spcBef>
                <a:spcPts val="100"/>
              </a:spcBef>
            </a:pPr>
            <a:r>
              <a:rPr dirty="0" sz="1800" spc="-5">
                <a:solidFill>
                  <a:srgbClr val="065F7C"/>
                </a:solidFill>
                <a:latin typeface="Times New Roman"/>
                <a:cs typeface="Times New Roman"/>
              </a:rPr>
              <a:t>Recognizing and respecting the </a:t>
            </a:r>
            <a:r>
              <a:rPr dirty="0" sz="1800" spc="-5">
                <a:solidFill>
                  <a:srgbClr val="C00000"/>
                </a:solidFill>
                <a:latin typeface="Times New Roman"/>
                <a:cs typeface="Times New Roman"/>
              </a:rPr>
              <a:t>diverse  priorities </a:t>
            </a:r>
            <a:r>
              <a:rPr dirty="0" sz="1800" spc="-5">
                <a:solidFill>
                  <a:srgbClr val="065F7C"/>
                </a:solidFill>
                <a:latin typeface="Times New Roman"/>
                <a:cs typeface="Times New Roman"/>
              </a:rPr>
              <a:t>and </a:t>
            </a:r>
            <a:r>
              <a:rPr dirty="0" sz="1800" spc="-5">
                <a:solidFill>
                  <a:srgbClr val="C00000"/>
                </a:solidFill>
                <a:latin typeface="Times New Roman"/>
                <a:cs typeface="Times New Roman"/>
              </a:rPr>
              <a:t>life stages </a:t>
            </a:r>
            <a:r>
              <a:rPr dirty="0" sz="1800">
                <a:solidFill>
                  <a:srgbClr val="C00000"/>
                </a:solidFill>
                <a:latin typeface="Times New Roman"/>
                <a:cs typeface="Times New Roman"/>
              </a:rPr>
              <a:t>of </a:t>
            </a:r>
            <a:r>
              <a:rPr dirty="0" sz="1800" spc="-5">
                <a:solidFill>
                  <a:srgbClr val="C00000"/>
                </a:solidFill>
                <a:latin typeface="Times New Roman"/>
                <a:cs typeface="Times New Roman"/>
              </a:rPr>
              <a:t>employees </a:t>
            </a:r>
            <a:r>
              <a:rPr dirty="0" sz="1800" spc="-5">
                <a:solidFill>
                  <a:srgbClr val="065F7C"/>
                </a:solidFill>
                <a:latin typeface="Times New Roman"/>
                <a:cs typeface="Times New Roman"/>
              </a:rPr>
              <a:t>in </a:t>
            </a:r>
            <a:r>
              <a:rPr dirty="0" sz="1800">
                <a:solidFill>
                  <a:srgbClr val="065F7C"/>
                </a:solidFill>
                <a:latin typeface="Times New Roman"/>
                <a:cs typeface="Times New Roman"/>
              </a:rPr>
              <a:t>a  </a:t>
            </a:r>
            <a:r>
              <a:rPr dirty="0" sz="1800" spc="-5">
                <a:solidFill>
                  <a:srgbClr val="065F7C"/>
                </a:solidFill>
                <a:latin typeface="Times New Roman"/>
                <a:cs typeface="Times New Roman"/>
              </a:rPr>
              <a:t>multigenerational workforce is </a:t>
            </a:r>
            <a:r>
              <a:rPr dirty="0" sz="1800" spc="-5">
                <a:solidFill>
                  <a:srgbClr val="C00000"/>
                </a:solidFill>
                <a:latin typeface="Times New Roman"/>
                <a:cs typeface="Times New Roman"/>
              </a:rPr>
              <a:t>crucial </a:t>
            </a:r>
            <a:r>
              <a:rPr dirty="0" sz="1800">
                <a:solidFill>
                  <a:srgbClr val="C00000"/>
                </a:solidFill>
                <a:latin typeface="Times New Roman"/>
                <a:cs typeface="Times New Roman"/>
              </a:rPr>
              <a:t>for  </a:t>
            </a:r>
            <a:r>
              <a:rPr dirty="0" sz="1800" spc="-5">
                <a:solidFill>
                  <a:srgbClr val="C00000"/>
                </a:solidFill>
                <a:latin typeface="Times New Roman"/>
                <a:cs typeface="Times New Roman"/>
              </a:rPr>
              <a:t>fostering </a:t>
            </a:r>
            <a:r>
              <a:rPr dirty="0" sz="1800" spc="-5">
                <a:solidFill>
                  <a:srgbClr val="065F7C"/>
                </a:solidFill>
                <a:latin typeface="Times New Roman"/>
                <a:cs typeface="Times New Roman"/>
              </a:rPr>
              <a:t>an inclusive and supportive </a:t>
            </a:r>
            <a:r>
              <a:rPr dirty="0" sz="1800">
                <a:solidFill>
                  <a:srgbClr val="065F7C"/>
                </a:solidFill>
                <a:latin typeface="Times New Roman"/>
                <a:cs typeface="Times New Roman"/>
              </a:rPr>
              <a:t>work  </a:t>
            </a:r>
            <a:r>
              <a:rPr dirty="0" sz="1800" spc="-5">
                <a:solidFill>
                  <a:srgbClr val="065F7C"/>
                </a:solidFill>
                <a:latin typeface="Times New Roman"/>
                <a:cs typeface="Times New Roman"/>
              </a:rPr>
              <a:t>environment. </a:t>
            </a:r>
            <a:r>
              <a:rPr dirty="0" sz="1800" spc="-5">
                <a:solidFill>
                  <a:srgbClr val="C00000"/>
                </a:solidFill>
                <a:latin typeface="Times New Roman"/>
                <a:cs typeface="Times New Roman"/>
              </a:rPr>
              <a:t>Each individual brings unique  experiences, responsibilities, and challenges to  the table, and acknowledging this diversity is  essential </a:t>
            </a:r>
            <a:r>
              <a:rPr dirty="0" sz="1800">
                <a:solidFill>
                  <a:srgbClr val="C00000"/>
                </a:solidFill>
                <a:latin typeface="Times New Roman"/>
                <a:cs typeface="Times New Roman"/>
              </a:rPr>
              <a:t>for </a:t>
            </a:r>
            <a:r>
              <a:rPr dirty="0" sz="1800" spc="-5">
                <a:solidFill>
                  <a:srgbClr val="C00000"/>
                </a:solidFill>
                <a:latin typeface="Times New Roman"/>
                <a:cs typeface="Times New Roman"/>
              </a:rPr>
              <a:t>promoting employee well-being  and </a:t>
            </a:r>
            <a:r>
              <a:rPr dirty="0" sz="1800" spc="-15">
                <a:solidFill>
                  <a:srgbClr val="C00000"/>
                </a:solidFill>
                <a:latin typeface="Times New Roman"/>
                <a:cs typeface="Times New Roman"/>
              </a:rPr>
              <a:t>productivity.</a:t>
            </a:r>
            <a:endParaRPr sz="1800">
              <a:latin typeface="Times New Roman"/>
              <a:cs typeface="Times New Roman"/>
            </a:endParaRPr>
          </a:p>
        </p:txBody>
      </p:sp>
      <p:sp>
        <p:nvSpPr>
          <p:cNvPr id="7" name="object 7"/>
          <p:cNvSpPr txBox="1"/>
          <p:nvPr/>
        </p:nvSpPr>
        <p:spPr>
          <a:xfrm>
            <a:off x="144804" y="4087153"/>
            <a:ext cx="8586470" cy="574040"/>
          </a:xfrm>
          <a:prstGeom prst="rect">
            <a:avLst/>
          </a:prstGeom>
        </p:spPr>
        <p:txBody>
          <a:bodyPr wrap="square" lIns="0" tIns="12700" rIns="0" bIns="0" rtlCol="0" vert="horz">
            <a:spAutoFit/>
          </a:bodyPr>
          <a:lstStyle/>
          <a:p>
            <a:pPr marL="12700" marR="5080">
              <a:lnSpc>
                <a:spcPct val="100000"/>
              </a:lnSpc>
              <a:spcBef>
                <a:spcPts val="100"/>
              </a:spcBef>
            </a:pPr>
            <a:r>
              <a:rPr dirty="0" sz="1800">
                <a:solidFill>
                  <a:srgbClr val="0000FF"/>
                </a:solidFill>
                <a:latin typeface="Times New Roman"/>
                <a:cs typeface="Times New Roman"/>
              </a:rPr>
              <a:t>By </a:t>
            </a:r>
            <a:r>
              <a:rPr dirty="0" sz="1800" spc="-5">
                <a:solidFill>
                  <a:srgbClr val="0000FF"/>
                </a:solidFill>
                <a:latin typeface="Times New Roman"/>
                <a:cs typeface="Times New Roman"/>
              </a:rPr>
              <a:t>understanding that employees may </a:t>
            </a:r>
            <a:r>
              <a:rPr dirty="0" sz="1800">
                <a:solidFill>
                  <a:srgbClr val="0000FF"/>
                </a:solidFill>
                <a:latin typeface="Times New Roman"/>
                <a:cs typeface="Times New Roman"/>
              </a:rPr>
              <a:t>be </a:t>
            </a:r>
            <a:r>
              <a:rPr dirty="0" sz="1800" spc="-5">
                <a:solidFill>
                  <a:srgbClr val="0000FF"/>
                </a:solidFill>
                <a:latin typeface="Times New Roman"/>
                <a:cs typeface="Times New Roman"/>
              </a:rPr>
              <a:t>at different stages in their personal and professional  lives, employers can implement policies and practices that accommodate varying</a:t>
            </a:r>
            <a:r>
              <a:rPr dirty="0" sz="1800" spc="135">
                <a:solidFill>
                  <a:srgbClr val="0000FF"/>
                </a:solidFill>
                <a:latin typeface="Times New Roman"/>
                <a:cs typeface="Times New Roman"/>
              </a:rPr>
              <a:t> </a:t>
            </a:r>
            <a:r>
              <a:rPr dirty="0" sz="1800" spc="-5">
                <a:solidFill>
                  <a:srgbClr val="0000FF"/>
                </a:solidFill>
                <a:latin typeface="Times New Roman"/>
                <a:cs typeface="Times New Roman"/>
              </a:rPr>
              <a:t>needs.</a:t>
            </a:r>
            <a:endParaRPr sz="18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18</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329455"/>
            <a:ext cx="7033259" cy="879475"/>
          </a:xfrm>
          <a:prstGeom prst="rect"/>
        </p:spPr>
        <p:txBody>
          <a:bodyPr wrap="square" lIns="0" tIns="12700" rIns="0" bIns="0" rtlCol="0" vert="horz">
            <a:spAutoFit/>
          </a:bodyPr>
          <a:lstStyle/>
          <a:p>
            <a:pPr marL="12700" marR="5080">
              <a:lnSpc>
                <a:spcPct val="100000"/>
              </a:lnSpc>
              <a:spcBef>
                <a:spcPts val="100"/>
              </a:spcBef>
            </a:pPr>
            <a:r>
              <a:rPr dirty="0" sz="2800" spc="-5" b="1">
                <a:latin typeface="Arial"/>
                <a:cs typeface="Arial"/>
              </a:rPr>
              <a:t>Addressing generational </a:t>
            </a:r>
            <a:r>
              <a:rPr dirty="0" sz="2800" b="1">
                <a:latin typeface="Arial"/>
                <a:cs typeface="Arial"/>
              </a:rPr>
              <a:t>stereotypes </a:t>
            </a:r>
            <a:r>
              <a:rPr dirty="0" sz="2800" spc="-5" b="1">
                <a:latin typeface="Arial"/>
                <a:cs typeface="Arial"/>
              </a:rPr>
              <a:t>and  assumptions</a:t>
            </a:r>
            <a:endParaRPr sz="2800">
              <a:latin typeface="Arial"/>
              <a:cs typeface="Arial"/>
            </a:endParaRPr>
          </a:p>
        </p:txBody>
      </p:sp>
      <p:sp>
        <p:nvSpPr>
          <p:cNvPr id="5" name="object 5"/>
          <p:cNvSpPr txBox="1"/>
          <p:nvPr/>
        </p:nvSpPr>
        <p:spPr>
          <a:xfrm>
            <a:off x="4745084" y="1384010"/>
            <a:ext cx="3900804" cy="2952115"/>
          </a:xfrm>
          <a:prstGeom prst="rect">
            <a:avLst/>
          </a:prstGeom>
        </p:spPr>
        <p:txBody>
          <a:bodyPr wrap="square" lIns="0" tIns="12700" rIns="0" bIns="0" rtlCol="0" vert="horz">
            <a:spAutoFit/>
          </a:bodyPr>
          <a:lstStyle/>
          <a:p>
            <a:pPr marL="298450" marR="5080" indent="-285750">
              <a:lnSpc>
                <a:spcPct val="100000"/>
              </a:lnSpc>
              <a:spcBef>
                <a:spcPts val="100"/>
              </a:spcBef>
              <a:buFont typeface="Arial"/>
              <a:buChar char="•"/>
              <a:tabLst>
                <a:tab pos="297815" algn="l"/>
                <a:tab pos="298450" algn="l"/>
              </a:tabLst>
            </a:pPr>
            <a:r>
              <a:rPr dirty="0" sz="1600" spc="-20">
                <a:solidFill>
                  <a:srgbClr val="C00000"/>
                </a:solidFill>
                <a:latin typeface="Times New Roman"/>
                <a:cs typeface="Times New Roman"/>
              </a:rPr>
              <a:t>Avoiding </a:t>
            </a:r>
            <a:r>
              <a:rPr dirty="0" sz="1600" spc="-5">
                <a:solidFill>
                  <a:srgbClr val="C00000"/>
                </a:solidFill>
                <a:latin typeface="Times New Roman"/>
                <a:cs typeface="Times New Roman"/>
              </a:rPr>
              <a:t>Generalizations: </a:t>
            </a:r>
            <a:r>
              <a:rPr dirty="0" sz="1600" spc="-5">
                <a:solidFill>
                  <a:srgbClr val="065F7C"/>
                </a:solidFill>
                <a:latin typeface="Times New Roman"/>
                <a:cs typeface="Times New Roman"/>
              </a:rPr>
              <a:t>Emphasizing the  importance </a:t>
            </a:r>
            <a:r>
              <a:rPr dirty="0" sz="1600">
                <a:solidFill>
                  <a:srgbClr val="065F7C"/>
                </a:solidFill>
                <a:latin typeface="Times New Roman"/>
                <a:cs typeface="Times New Roman"/>
              </a:rPr>
              <a:t>of </a:t>
            </a:r>
            <a:r>
              <a:rPr dirty="0" sz="1600" spc="-5">
                <a:solidFill>
                  <a:srgbClr val="065F7C"/>
                </a:solidFill>
                <a:latin typeface="Times New Roman"/>
                <a:cs typeface="Times New Roman"/>
              </a:rPr>
              <a:t>recognizing individuals </a:t>
            </a:r>
            <a:r>
              <a:rPr dirty="0" sz="1600">
                <a:solidFill>
                  <a:srgbClr val="065F7C"/>
                </a:solidFill>
                <a:latin typeface="Times New Roman"/>
                <a:cs typeface="Times New Roman"/>
              </a:rPr>
              <a:t>as  unique and complex </a:t>
            </a:r>
            <a:r>
              <a:rPr dirty="0" sz="1600" spc="-5">
                <a:solidFill>
                  <a:srgbClr val="065F7C"/>
                </a:solidFill>
                <a:latin typeface="Times New Roman"/>
                <a:cs typeface="Times New Roman"/>
              </a:rPr>
              <a:t>individuals, rather than  </a:t>
            </a:r>
            <a:r>
              <a:rPr dirty="0" sz="1600">
                <a:solidFill>
                  <a:srgbClr val="065F7C"/>
                </a:solidFill>
                <a:latin typeface="Times New Roman"/>
                <a:cs typeface="Times New Roman"/>
              </a:rPr>
              <a:t>making broad </a:t>
            </a:r>
            <a:r>
              <a:rPr dirty="0" sz="1600" spc="-5">
                <a:solidFill>
                  <a:srgbClr val="065F7C"/>
                </a:solidFill>
                <a:latin typeface="Times New Roman"/>
                <a:cs typeface="Times New Roman"/>
              </a:rPr>
              <a:t>generalizations </a:t>
            </a:r>
            <a:r>
              <a:rPr dirty="0" sz="1600">
                <a:solidFill>
                  <a:srgbClr val="065F7C"/>
                </a:solidFill>
                <a:latin typeface="Times New Roman"/>
                <a:cs typeface="Times New Roman"/>
              </a:rPr>
              <a:t>based on</a:t>
            </a:r>
            <a:r>
              <a:rPr dirty="0" sz="1600" spc="-45">
                <a:solidFill>
                  <a:srgbClr val="065F7C"/>
                </a:solidFill>
                <a:latin typeface="Times New Roman"/>
                <a:cs typeface="Times New Roman"/>
              </a:rPr>
              <a:t> </a:t>
            </a:r>
            <a:r>
              <a:rPr dirty="0" sz="1600">
                <a:solidFill>
                  <a:srgbClr val="065F7C"/>
                </a:solidFill>
                <a:latin typeface="Times New Roman"/>
                <a:cs typeface="Times New Roman"/>
              </a:rPr>
              <a:t>age.</a:t>
            </a:r>
            <a:endParaRPr sz="1600">
              <a:latin typeface="Times New Roman"/>
              <a:cs typeface="Times New Roman"/>
            </a:endParaRPr>
          </a:p>
          <a:p>
            <a:pPr marL="297815" marR="75565" indent="-285750">
              <a:lnSpc>
                <a:spcPct val="100000"/>
              </a:lnSpc>
              <a:buClr>
                <a:srgbClr val="065F7C"/>
              </a:buClr>
              <a:buFont typeface="Arial"/>
              <a:buChar char="•"/>
              <a:tabLst>
                <a:tab pos="349250" algn="l"/>
                <a:tab pos="349885" algn="l"/>
              </a:tabLst>
            </a:pPr>
            <a:r>
              <a:rPr dirty="0"/>
              <a:t>	</a:t>
            </a:r>
            <a:r>
              <a:rPr dirty="0" sz="1600" spc="-5">
                <a:solidFill>
                  <a:srgbClr val="C00000"/>
                </a:solidFill>
                <a:latin typeface="Times New Roman"/>
                <a:cs typeface="Times New Roman"/>
              </a:rPr>
              <a:t>Exploring </a:t>
            </a:r>
            <a:r>
              <a:rPr dirty="0" sz="1600">
                <a:solidFill>
                  <a:srgbClr val="C00000"/>
                </a:solidFill>
                <a:latin typeface="Times New Roman"/>
                <a:cs typeface="Times New Roman"/>
              </a:rPr>
              <a:t>Overlaps and </a:t>
            </a:r>
            <a:r>
              <a:rPr dirty="0" sz="1600" spc="-5">
                <a:solidFill>
                  <a:srgbClr val="C00000"/>
                </a:solidFill>
                <a:latin typeface="Times New Roman"/>
                <a:cs typeface="Times New Roman"/>
              </a:rPr>
              <a:t>Commonalities: </a:t>
            </a:r>
            <a:r>
              <a:rPr dirty="0" sz="1600" spc="-5">
                <a:solidFill>
                  <a:srgbClr val="065F7C"/>
                </a:solidFill>
                <a:latin typeface="Times New Roman"/>
                <a:cs typeface="Times New Roman"/>
              </a:rPr>
              <a:t> Acknowledging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exploring the </a:t>
            </a:r>
            <a:r>
              <a:rPr dirty="0" sz="1600">
                <a:solidFill>
                  <a:srgbClr val="065F7C"/>
                </a:solidFill>
                <a:latin typeface="Times New Roman"/>
                <a:cs typeface="Times New Roman"/>
              </a:rPr>
              <a:t>overlaps  and </a:t>
            </a:r>
            <a:r>
              <a:rPr dirty="0" sz="1600" spc="-5">
                <a:solidFill>
                  <a:srgbClr val="065F7C"/>
                </a:solidFill>
                <a:latin typeface="Times New Roman"/>
                <a:cs typeface="Times New Roman"/>
              </a:rPr>
              <a:t>commonalities that </a:t>
            </a:r>
            <a:r>
              <a:rPr dirty="0" sz="1600">
                <a:solidFill>
                  <a:srgbClr val="065F7C"/>
                </a:solidFill>
                <a:latin typeface="Times New Roman"/>
                <a:cs typeface="Times New Roman"/>
              </a:rPr>
              <a:t>may </a:t>
            </a:r>
            <a:r>
              <a:rPr dirty="0" sz="1600" spc="-5">
                <a:solidFill>
                  <a:srgbClr val="065F7C"/>
                </a:solidFill>
                <a:latin typeface="Times New Roman"/>
                <a:cs typeface="Times New Roman"/>
              </a:rPr>
              <a:t>exist </a:t>
            </a:r>
            <a:r>
              <a:rPr dirty="0" sz="1600">
                <a:solidFill>
                  <a:srgbClr val="065F7C"/>
                </a:solidFill>
                <a:latin typeface="Times New Roman"/>
                <a:cs typeface="Times New Roman"/>
              </a:rPr>
              <a:t>between  generations.</a:t>
            </a:r>
            <a:endParaRPr sz="1600">
              <a:latin typeface="Times New Roman"/>
              <a:cs typeface="Times New Roman"/>
            </a:endParaRPr>
          </a:p>
          <a:p>
            <a:pPr marL="298450" marR="26034" indent="-285750">
              <a:lnSpc>
                <a:spcPct val="100000"/>
              </a:lnSpc>
              <a:buFont typeface="Arial"/>
              <a:buChar char="•"/>
              <a:tabLst>
                <a:tab pos="297815" algn="l"/>
                <a:tab pos="298450" algn="l"/>
              </a:tabLst>
            </a:pPr>
            <a:r>
              <a:rPr dirty="0" sz="1600" spc="-5">
                <a:solidFill>
                  <a:srgbClr val="C00000"/>
                </a:solidFill>
                <a:latin typeface="Times New Roman"/>
                <a:cs typeface="Times New Roman"/>
              </a:rPr>
              <a:t>Inclusive Policies </a:t>
            </a:r>
            <a:r>
              <a:rPr dirty="0" sz="1600">
                <a:solidFill>
                  <a:srgbClr val="C00000"/>
                </a:solidFill>
                <a:latin typeface="Times New Roman"/>
                <a:cs typeface="Times New Roman"/>
              </a:rPr>
              <a:t>and </a:t>
            </a:r>
            <a:r>
              <a:rPr dirty="0" sz="1600" spc="-5">
                <a:solidFill>
                  <a:srgbClr val="C00000"/>
                </a:solidFill>
                <a:latin typeface="Times New Roman"/>
                <a:cs typeface="Times New Roman"/>
              </a:rPr>
              <a:t>Practices: </a:t>
            </a:r>
            <a:r>
              <a:rPr dirty="0" sz="1600" spc="-5">
                <a:solidFill>
                  <a:srgbClr val="065F7C"/>
                </a:solidFill>
                <a:latin typeface="Times New Roman"/>
                <a:cs typeface="Times New Roman"/>
              </a:rPr>
              <a:t>Reviewing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revising organizational policies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practices to </a:t>
            </a:r>
            <a:r>
              <a:rPr dirty="0" sz="1600">
                <a:solidFill>
                  <a:srgbClr val="065F7C"/>
                </a:solidFill>
                <a:latin typeface="Times New Roman"/>
                <a:cs typeface="Times New Roman"/>
              </a:rPr>
              <a:t>ensure </a:t>
            </a:r>
            <a:r>
              <a:rPr dirty="0" sz="1600" spc="-5">
                <a:solidFill>
                  <a:srgbClr val="065F7C"/>
                </a:solidFill>
                <a:latin typeface="Times New Roman"/>
                <a:cs typeface="Times New Roman"/>
              </a:rPr>
              <a:t>they </a:t>
            </a:r>
            <a:r>
              <a:rPr dirty="0" sz="1600">
                <a:solidFill>
                  <a:srgbClr val="065F7C"/>
                </a:solidFill>
                <a:latin typeface="Times New Roman"/>
                <a:cs typeface="Times New Roman"/>
              </a:rPr>
              <a:t>are </a:t>
            </a:r>
            <a:r>
              <a:rPr dirty="0" sz="1600" spc="-5">
                <a:solidFill>
                  <a:srgbClr val="065F7C"/>
                </a:solidFill>
                <a:latin typeface="Times New Roman"/>
                <a:cs typeface="Times New Roman"/>
              </a:rPr>
              <a:t>inclusive </a:t>
            </a:r>
            <a:r>
              <a:rPr dirty="0" sz="1600">
                <a:solidFill>
                  <a:srgbClr val="065F7C"/>
                </a:solidFill>
                <a:latin typeface="Times New Roman"/>
                <a:cs typeface="Times New Roman"/>
              </a:rPr>
              <a:t>of  employees from </a:t>
            </a:r>
            <a:r>
              <a:rPr dirty="0" sz="1600" spc="-5">
                <a:solidFill>
                  <a:srgbClr val="065F7C"/>
                </a:solidFill>
                <a:latin typeface="Times New Roman"/>
                <a:cs typeface="Times New Roman"/>
              </a:rPr>
              <a:t>all</a:t>
            </a:r>
            <a:r>
              <a:rPr dirty="0" sz="1600" spc="-10">
                <a:solidFill>
                  <a:srgbClr val="065F7C"/>
                </a:solidFill>
                <a:latin typeface="Times New Roman"/>
                <a:cs typeface="Times New Roman"/>
              </a:rPr>
              <a:t> </a:t>
            </a:r>
            <a:r>
              <a:rPr dirty="0" sz="1600">
                <a:solidFill>
                  <a:srgbClr val="065F7C"/>
                </a:solidFill>
                <a:latin typeface="Times New Roman"/>
                <a:cs typeface="Times New Roman"/>
              </a:rPr>
              <a:t>generations.</a:t>
            </a:r>
            <a:endParaRPr sz="1600">
              <a:latin typeface="Times New Roman"/>
              <a:cs typeface="Times New Roman"/>
            </a:endParaRPr>
          </a:p>
        </p:txBody>
      </p:sp>
      <p:sp>
        <p:nvSpPr>
          <p:cNvPr id="6" name="object 6"/>
          <p:cNvSpPr txBox="1"/>
          <p:nvPr/>
        </p:nvSpPr>
        <p:spPr>
          <a:xfrm>
            <a:off x="165826" y="1233456"/>
            <a:ext cx="3912235" cy="3683635"/>
          </a:xfrm>
          <a:prstGeom prst="rect">
            <a:avLst/>
          </a:prstGeom>
        </p:spPr>
        <p:txBody>
          <a:bodyPr wrap="square" lIns="0" tIns="12700" rIns="0" bIns="0" rtlCol="0" vert="horz">
            <a:spAutoFit/>
          </a:bodyPr>
          <a:lstStyle/>
          <a:p>
            <a:pPr marL="12700" marR="76200">
              <a:lnSpc>
                <a:spcPct val="100000"/>
              </a:lnSpc>
              <a:spcBef>
                <a:spcPts val="100"/>
              </a:spcBef>
            </a:pPr>
            <a:r>
              <a:rPr dirty="0" sz="1600" spc="-5">
                <a:solidFill>
                  <a:srgbClr val="065F7C"/>
                </a:solidFill>
                <a:latin typeface="Times New Roman"/>
                <a:cs typeface="Times New Roman"/>
              </a:rPr>
              <a:t>By recognizing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valuing the </a:t>
            </a:r>
            <a:r>
              <a:rPr dirty="0" sz="1600">
                <a:solidFill>
                  <a:srgbClr val="065F7C"/>
                </a:solidFill>
                <a:latin typeface="Times New Roman"/>
                <a:cs typeface="Times New Roman"/>
              </a:rPr>
              <a:t>unique  perspectives, experiences, and </a:t>
            </a:r>
            <a:r>
              <a:rPr dirty="0" sz="1600" spc="-5">
                <a:solidFill>
                  <a:srgbClr val="0000FF"/>
                </a:solidFill>
                <a:latin typeface="Times New Roman"/>
                <a:cs typeface="Times New Roman"/>
              </a:rPr>
              <a:t>contributions </a:t>
            </a:r>
            <a:r>
              <a:rPr dirty="0" sz="1600">
                <a:solidFill>
                  <a:srgbClr val="0000FF"/>
                </a:solidFill>
                <a:latin typeface="Times New Roman"/>
                <a:cs typeface="Times New Roman"/>
              </a:rPr>
              <a:t>of  </a:t>
            </a:r>
            <a:r>
              <a:rPr dirty="0" sz="1600" spc="-5">
                <a:solidFill>
                  <a:srgbClr val="0000FF"/>
                </a:solidFill>
                <a:latin typeface="Times New Roman"/>
                <a:cs typeface="Times New Roman"/>
              </a:rPr>
              <a:t>individuals </a:t>
            </a:r>
            <a:r>
              <a:rPr dirty="0" sz="1600">
                <a:solidFill>
                  <a:srgbClr val="0000FF"/>
                </a:solidFill>
                <a:latin typeface="Times New Roman"/>
                <a:cs typeface="Times New Roman"/>
              </a:rPr>
              <a:t>from </a:t>
            </a:r>
            <a:r>
              <a:rPr dirty="0" sz="1600" spc="-5">
                <a:solidFill>
                  <a:srgbClr val="0000FF"/>
                </a:solidFill>
                <a:latin typeface="Times New Roman"/>
                <a:cs typeface="Times New Roman"/>
              </a:rPr>
              <a:t>different </a:t>
            </a:r>
            <a:r>
              <a:rPr dirty="0" sz="1600">
                <a:solidFill>
                  <a:srgbClr val="0000FF"/>
                </a:solidFill>
                <a:latin typeface="Times New Roman"/>
                <a:cs typeface="Times New Roman"/>
              </a:rPr>
              <a:t>generations,  </a:t>
            </a:r>
            <a:r>
              <a:rPr dirty="0" sz="1600" spc="-5">
                <a:solidFill>
                  <a:srgbClr val="0000FF"/>
                </a:solidFill>
                <a:latin typeface="Times New Roman"/>
                <a:cs typeface="Times New Roman"/>
              </a:rPr>
              <a:t>organizations </a:t>
            </a:r>
            <a:r>
              <a:rPr dirty="0" sz="1600">
                <a:solidFill>
                  <a:srgbClr val="0000FF"/>
                </a:solidFill>
                <a:latin typeface="Times New Roman"/>
                <a:cs typeface="Times New Roman"/>
              </a:rPr>
              <a:t>can create a more </a:t>
            </a:r>
            <a:r>
              <a:rPr dirty="0" sz="1600" spc="-5">
                <a:solidFill>
                  <a:srgbClr val="0000FF"/>
                </a:solidFill>
                <a:latin typeface="Times New Roman"/>
                <a:cs typeface="Times New Roman"/>
              </a:rPr>
              <a:t>inclusive </a:t>
            </a:r>
            <a:r>
              <a:rPr dirty="0" sz="1600">
                <a:solidFill>
                  <a:srgbClr val="065F7C"/>
                </a:solidFill>
                <a:latin typeface="Times New Roman"/>
                <a:cs typeface="Times New Roman"/>
              </a:rPr>
              <a:t>and  </a:t>
            </a:r>
            <a:r>
              <a:rPr dirty="0" sz="1600" spc="-5">
                <a:solidFill>
                  <a:srgbClr val="0000FF"/>
                </a:solidFill>
                <a:latin typeface="Times New Roman"/>
                <a:cs typeface="Times New Roman"/>
              </a:rPr>
              <a:t>supportive </a:t>
            </a:r>
            <a:r>
              <a:rPr dirty="0" sz="1600">
                <a:solidFill>
                  <a:srgbClr val="0000FF"/>
                </a:solidFill>
                <a:latin typeface="Times New Roman"/>
                <a:cs typeface="Times New Roman"/>
              </a:rPr>
              <a:t>environment for </a:t>
            </a:r>
            <a:r>
              <a:rPr dirty="0" sz="1600" spc="-5">
                <a:solidFill>
                  <a:srgbClr val="0000FF"/>
                </a:solidFill>
                <a:latin typeface="Times New Roman"/>
                <a:cs typeface="Times New Roman"/>
              </a:rPr>
              <a:t>all</a:t>
            </a:r>
            <a:r>
              <a:rPr dirty="0" sz="1600">
                <a:solidFill>
                  <a:srgbClr val="0000FF"/>
                </a:solidFill>
                <a:latin typeface="Times New Roman"/>
                <a:cs typeface="Times New Roman"/>
              </a:rPr>
              <a:t> </a:t>
            </a:r>
            <a:r>
              <a:rPr dirty="0" sz="1600" spc="-5">
                <a:solidFill>
                  <a:srgbClr val="0000FF"/>
                </a:solidFill>
                <a:latin typeface="Times New Roman"/>
                <a:cs typeface="Times New Roman"/>
              </a:rPr>
              <a:t>employees</a:t>
            </a:r>
            <a:r>
              <a:rPr dirty="0" sz="1600" spc="-5">
                <a:solidFill>
                  <a:srgbClr val="065F7C"/>
                </a:solidFill>
                <a:latin typeface="Times New Roman"/>
                <a:cs typeface="Times New Roman"/>
              </a:rPr>
              <a:t>.</a:t>
            </a:r>
            <a:endParaRPr sz="1600">
              <a:latin typeface="Times New Roman"/>
              <a:cs typeface="Times New Roman"/>
            </a:endParaRPr>
          </a:p>
          <a:p>
            <a:pPr>
              <a:lnSpc>
                <a:spcPct val="100000"/>
              </a:lnSpc>
              <a:spcBef>
                <a:spcPts val="25"/>
              </a:spcBef>
            </a:pPr>
            <a:endParaRPr sz="1650">
              <a:latin typeface="Times New Roman"/>
              <a:cs typeface="Times New Roman"/>
            </a:endParaRPr>
          </a:p>
          <a:p>
            <a:pPr marL="297815" marR="5080" indent="-285750">
              <a:lnSpc>
                <a:spcPct val="100000"/>
              </a:lnSpc>
              <a:buFont typeface="Arial"/>
              <a:buChar char="•"/>
              <a:tabLst>
                <a:tab pos="297815" algn="l"/>
                <a:tab pos="298450" algn="l"/>
              </a:tabLst>
            </a:pPr>
            <a:r>
              <a:rPr dirty="0" sz="1600" spc="-5">
                <a:solidFill>
                  <a:srgbClr val="C00000"/>
                </a:solidFill>
                <a:latin typeface="Times New Roman"/>
                <a:cs typeface="Times New Roman"/>
              </a:rPr>
              <a:t>Education </a:t>
            </a:r>
            <a:r>
              <a:rPr dirty="0" sz="1600">
                <a:solidFill>
                  <a:srgbClr val="C00000"/>
                </a:solidFill>
                <a:latin typeface="Times New Roman"/>
                <a:cs typeface="Times New Roman"/>
              </a:rPr>
              <a:t>and </a:t>
            </a:r>
            <a:r>
              <a:rPr dirty="0" sz="1600" spc="-15">
                <a:solidFill>
                  <a:srgbClr val="C00000"/>
                </a:solidFill>
                <a:latin typeface="Times New Roman"/>
                <a:cs typeface="Times New Roman"/>
              </a:rPr>
              <a:t>Awareness: </a:t>
            </a:r>
            <a:r>
              <a:rPr dirty="0" sz="1600" spc="-5">
                <a:solidFill>
                  <a:srgbClr val="065F7C"/>
                </a:solidFill>
                <a:latin typeface="Times New Roman"/>
                <a:cs typeface="Times New Roman"/>
              </a:rPr>
              <a:t>Providing  training </a:t>
            </a:r>
            <a:r>
              <a:rPr dirty="0" sz="1600">
                <a:solidFill>
                  <a:srgbClr val="065F7C"/>
                </a:solidFill>
                <a:latin typeface="Times New Roman"/>
                <a:cs typeface="Times New Roman"/>
              </a:rPr>
              <a:t>and resources </a:t>
            </a:r>
            <a:r>
              <a:rPr dirty="0" sz="1600" spc="-5">
                <a:solidFill>
                  <a:srgbClr val="065F7C"/>
                </a:solidFill>
                <a:latin typeface="Times New Roman"/>
                <a:cs typeface="Times New Roman"/>
              </a:rPr>
              <a:t>to </a:t>
            </a:r>
            <a:r>
              <a:rPr dirty="0" sz="1600">
                <a:solidFill>
                  <a:srgbClr val="065F7C"/>
                </a:solidFill>
                <a:latin typeface="Times New Roman"/>
                <a:cs typeface="Times New Roman"/>
              </a:rPr>
              <a:t>employees </a:t>
            </a:r>
            <a:r>
              <a:rPr dirty="0" sz="1600" spc="-5">
                <a:solidFill>
                  <a:srgbClr val="065F7C"/>
                </a:solidFill>
                <a:latin typeface="Times New Roman"/>
                <a:cs typeface="Times New Roman"/>
              </a:rPr>
              <a:t>to help  them </a:t>
            </a:r>
            <a:r>
              <a:rPr dirty="0" sz="1600">
                <a:solidFill>
                  <a:srgbClr val="065F7C"/>
                </a:solidFill>
                <a:latin typeface="Times New Roman"/>
                <a:cs typeface="Times New Roman"/>
              </a:rPr>
              <a:t>understand and recognize generational  biases and</a:t>
            </a:r>
            <a:r>
              <a:rPr dirty="0" sz="1600" spc="-20">
                <a:solidFill>
                  <a:srgbClr val="065F7C"/>
                </a:solidFill>
                <a:latin typeface="Times New Roman"/>
                <a:cs typeface="Times New Roman"/>
              </a:rPr>
              <a:t> </a:t>
            </a:r>
            <a:r>
              <a:rPr dirty="0" sz="1600">
                <a:solidFill>
                  <a:srgbClr val="065F7C"/>
                </a:solidFill>
                <a:latin typeface="Times New Roman"/>
                <a:cs typeface="Times New Roman"/>
              </a:rPr>
              <a:t>stereotypes.</a:t>
            </a:r>
            <a:endParaRPr sz="1600">
              <a:latin typeface="Times New Roman"/>
              <a:cs typeface="Times New Roman"/>
            </a:endParaRPr>
          </a:p>
          <a:p>
            <a:pPr marL="298450" marR="294005" indent="-285750">
              <a:lnSpc>
                <a:spcPct val="100000"/>
              </a:lnSpc>
              <a:buFont typeface="Arial"/>
              <a:buChar char="•"/>
              <a:tabLst>
                <a:tab pos="297815" algn="l"/>
                <a:tab pos="298450" algn="l"/>
              </a:tabLst>
            </a:pPr>
            <a:r>
              <a:rPr dirty="0" sz="1600" spc="-5">
                <a:solidFill>
                  <a:srgbClr val="C00000"/>
                </a:solidFill>
                <a:latin typeface="Times New Roman"/>
                <a:cs typeface="Times New Roman"/>
              </a:rPr>
              <a:t>Promoting Dialogue </a:t>
            </a:r>
            <a:r>
              <a:rPr dirty="0" sz="1600">
                <a:solidFill>
                  <a:srgbClr val="C00000"/>
                </a:solidFill>
                <a:latin typeface="Times New Roman"/>
                <a:cs typeface="Times New Roman"/>
              </a:rPr>
              <a:t>and Understanding: </a:t>
            </a:r>
            <a:r>
              <a:rPr dirty="0" sz="1600">
                <a:solidFill>
                  <a:srgbClr val="065F7C"/>
                </a:solidFill>
                <a:latin typeface="Times New Roman"/>
                <a:cs typeface="Times New Roman"/>
              </a:rPr>
              <a:t> Encouraging open and respectful  </a:t>
            </a:r>
            <a:r>
              <a:rPr dirty="0" sz="1600" spc="-5">
                <a:solidFill>
                  <a:srgbClr val="065F7C"/>
                </a:solidFill>
                <a:latin typeface="Times New Roman"/>
                <a:cs typeface="Times New Roman"/>
              </a:rPr>
              <a:t>communication </a:t>
            </a:r>
            <a:r>
              <a:rPr dirty="0" sz="1600">
                <a:solidFill>
                  <a:srgbClr val="065F7C"/>
                </a:solidFill>
                <a:latin typeface="Times New Roman"/>
                <a:cs typeface="Times New Roman"/>
              </a:rPr>
              <a:t>among employees of  </a:t>
            </a:r>
            <a:r>
              <a:rPr dirty="0" sz="1600" spc="-5">
                <a:solidFill>
                  <a:srgbClr val="065F7C"/>
                </a:solidFill>
                <a:latin typeface="Times New Roman"/>
                <a:cs typeface="Times New Roman"/>
              </a:rPr>
              <a:t>different generations to foster </a:t>
            </a:r>
            <a:r>
              <a:rPr dirty="0" sz="1600">
                <a:solidFill>
                  <a:srgbClr val="065F7C"/>
                </a:solidFill>
                <a:latin typeface="Times New Roman"/>
                <a:cs typeface="Times New Roman"/>
              </a:rPr>
              <a:t>mutual  understanding and</a:t>
            </a:r>
            <a:r>
              <a:rPr dirty="0" sz="1600" spc="-35">
                <a:solidFill>
                  <a:srgbClr val="065F7C"/>
                </a:solidFill>
                <a:latin typeface="Times New Roman"/>
                <a:cs typeface="Times New Roman"/>
              </a:rPr>
              <a:t> </a:t>
            </a:r>
            <a:r>
              <a:rPr dirty="0" sz="1600" spc="-15">
                <a:solidFill>
                  <a:srgbClr val="065F7C"/>
                </a:solidFill>
                <a:latin typeface="Times New Roman"/>
                <a:cs typeface="Times New Roman"/>
              </a:rPr>
              <a:t>empathy.</a:t>
            </a:r>
            <a:endParaRPr sz="16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19</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329455"/>
            <a:ext cx="7033259"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Addressing generational </a:t>
            </a:r>
            <a:r>
              <a:rPr dirty="0" sz="2800" b="1">
                <a:latin typeface="Arial"/>
                <a:cs typeface="Arial"/>
              </a:rPr>
              <a:t>stereotypes</a:t>
            </a:r>
            <a:r>
              <a:rPr dirty="0" sz="2800" spc="40" b="1">
                <a:latin typeface="Arial"/>
                <a:cs typeface="Arial"/>
              </a:rPr>
              <a:t> </a:t>
            </a:r>
            <a:r>
              <a:rPr dirty="0" sz="2800" spc="-5" b="1">
                <a:latin typeface="Arial"/>
                <a:cs typeface="Arial"/>
              </a:rPr>
              <a:t>and</a:t>
            </a:r>
            <a:endParaRPr sz="2800">
              <a:latin typeface="Arial"/>
              <a:cs typeface="Arial"/>
            </a:endParaRPr>
          </a:p>
        </p:txBody>
      </p:sp>
      <p:sp>
        <p:nvSpPr>
          <p:cNvPr id="5" name="object 5"/>
          <p:cNvSpPr txBox="1"/>
          <p:nvPr/>
        </p:nvSpPr>
        <p:spPr>
          <a:xfrm>
            <a:off x="78663" y="721949"/>
            <a:ext cx="4043679" cy="4130675"/>
          </a:xfrm>
          <a:prstGeom prst="rect">
            <a:avLst/>
          </a:prstGeom>
        </p:spPr>
        <p:txBody>
          <a:bodyPr wrap="square" lIns="0" tIns="46990" rIns="0" bIns="0" rtlCol="0" vert="horz">
            <a:spAutoFit/>
          </a:bodyPr>
          <a:lstStyle/>
          <a:p>
            <a:pPr marL="12700">
              <a:lnSpc>
                <a:spcPct val="100000"/>
              </a:lnSpc>
              <a:spcBef>
                <a:spcPts val="370"/>
              </a:spcBef>
            </a:pPr>
            <a:r>
              <a:rPr dirty="0" sz="2800" spc="-5" b="1">
                <a:solidFill>
                  <a:srgbClr val="065F7C"/>
                </a:solidFill>
                <a:latin typeface="Arial"/>
                <a:cs typeface="Arial"/>
              </a:rPr>
              <a:t>assumptions</a:t>
            </a:r>
            <a:r>
              <a:rPr dirty="0" sz="2800" spc="10" b="1">
                <a:solidFill>
                  <a:srgbClr val="065F7C"/>
                </a:solidFill>
                <a:latin typeface="Arial"/>
                <a:cs typeface="Arial"/>
              </a:rPr>
              <a:t> </a:t>
            </a:r>
            <a:r>
              <a:rPr dirty="0" sz="2800" b="1">
                <a:solidFill>
                  <a:srgbClr val="065F7C"/>
                </a:solidFill>
                <a:latin typeface="Arial"/>
                <a:cs typeface="Arial"/>
              </a:rPr>
              <a:t>2</a:t>
            </a:r>
            <a:endParaRPr sz="2800">
              <a:latin typeface="Arial"/>
              <a:cs typeface="Arial"/>
            </a:endParaRPr>
          </a:p>
          <a:p>
            <a:pPr marL="142875" marR="84455">
              <a:lnSpc>
                <a:spcPct val="100000"/>
              </a:lnSpc>
              <a:spcBef>
                <a:spcPts val="130"/>
              </a:spcBef>
            </a:pPr>
            <a:r>
              <a:rPr dirty="0" sz="1400" spc="-5">
                <a:solidFill>
                  <a:srgbClr val="065F7C"/>
                </a:solidFill>
                <a:latin typeface="Times New Roman"/>
                <a:cs typeface="Times New Roman"/>
              </a:rPr>
              <a:t>The potential for "</a:t>
            </a:r>
            <a:r>
              <a:rPr dirty="0" sz="1400" spc="-5">
                <a:solidFill>
                  <a:srgbClr val="C00000"/>
                </a:solidFill>
                <a:latin typeface="Times New Roman"/>
                <a:cs typeface="Times New Roman"/>
              </a:rPr>
              <a:t>us vs. them</a:t>
            </a:r>
            <a:r>
              <a:rPr dirty="0" sz="1400" spc="-5">
                <a:solidFill>
                  <a:srgbClr val="065F7C"/>
                </a:solidFill>
                <a:latin typeface="Times New Roman"/>
                <a:cs typeface="Times New Roman"/>
              </a:rPr>
              <a:t>" attitudes between  different generations of employees. These attitudes  can hinder collaboration, communication, and overall  teamwork, ultimately impacting productivity and  morale. Building trust and fostering positive  relationships among employees of different  generations is indeed key to overcoming these  dynamics. Here are some strategies to promote  understanding and</a:t>
            </a:r>
            <a:r>
              <a:rPr dirty="0" sz="1400">
                <a:solidFill>
                  <a:srgbClr val="065F7C"/>
                </a:solidFill>
                <a:latin typeface="Times New Roman"/>
                <a:cs typeface="Times New Roman"/>
              </a:rPr>
              <a:t> </a:t>
            </a:r>
            <a:r>
              <a:rPr dirty="0" sz="1400" spc="-5">
                <a:solidFill>
                  <a:srgbClr val="065F7C"/>
                </a:solidFill>
                <a:latin typeface="Times New Roman"/>
                <a:cs typeface="Times New Roman"/>
              </a:rPr>
              <a:t>collaboration:</a:t>
            </a:r>
            <a:endParaRPr sz="1400">
              <a:latin typeface="Times New Roman"/>
              <a:cs typeface="Times New Roman"/>
            </a:endParaRPr>
          </a:p>
          <a:p>
            <a:pPr>
              <a:lnSpc>
                <a:spcPct val="100000"/>
              </a:lnSpc>
              <a:spcBef>
                <a:spcPts val="15"/>
              </a:spcBef>
            </a:pPr>
            <a:endParaRPr sz="1450">
              <a:latin typeface="Times New Roman"/>
              <a:cs typeface="Times New Roman"/>
            </a:endParaRPr>
          </a:p>
          <a:p>
            <a:pPr marL="428625" marR="5080" indent="-285750">
              <a:lnSpc>
                <a:spcPct val="100000"/>
              </a:lnSpc>
              <a:buFont typeface="Arial"/>
              <a:buChar char="•"/>
              <a:tabLst>
                <a:tab pos="428625" algn="l"/>
                <a:tab pos="429259" algn="l"/>
              </a:tabLst>
            </a:pPr>
            <a:r>
              <a:rPr dirty="0" sz="1400" spc="-5">
                <a:solidFill>
                  <a:srgbClr val="C00000"/>
                </a:solidFill>
                <a:latin typeface="Times New Roman"/>
                <a:cs typeface="Times New Roman"/>
              </a:rPr>
              <a:t>Encourage Open Communication: </a:t>
            </a:r>
            <a:r>
              <a:rPr dirty="0" sz="1400" spc="-5">
                <a:solidFill>
                  <a:srgbClr val="065F7C"/>
                </a:solidFill>
                <a:latin typeface="Times New Roman"/>
                <a:cs typeface="Times New Roman"/>
              </a:rPr>
              <a:t>Create  opportunities for employees to engage in open and  honest dialogue, both formally and</a:t>
            </a:r>
            <a:r>
              <a:rPr dirty="0" sz="1400" spc="20">
                <a:solidFill>
                  <a:srgbClr val="065F7C"/>
                </a:solidFill>
                <a:latin typeface="Times New Roman"/>
                <a:cs typeface="Times New Roman"/>
              </a:rPr>
              <a:t> </a:t>
            </a:r>
            <a:r>
              <a:rPr dirty="0" sz="1400" spc="-15">
                <a:solidFill>
                  <a:srgbClr val="065F7C"/>
                </a:solidFill>
                <a:latin typeface="Times New Roman"/>
                <a:cs typeface="Times New Roman"/>
              </a:rPr>
              <a:t>informally.</a:t>
            </a:r>
            <a:endParaRPr sz="1400">
              <a:latin typeface="Times New Roman"/>
              <a:cs typeface="Times New Roman"/>
            </a:endParaRPr>
          </a:p>
          <a:p>
            <a:pPr marL="428625" marR="125730" indent="-285750">
              <a:lnSpc>
                <a:spcPct val="100000"/>
              </a:lnSpc>
              <a:buFont typeface="Arial"/>
              <a:buChar char="•"/>
              <a:tabLst>
                <a:tab pos="428625" algn="l"/>
                <a:tab pos="429259" algn="l"/>
              </a:tabLst>
            </a:pPr>
            <a:r>
              <a:rPr dirty="0" sz="1400" spc="-5">
                <a:solidFill>
                  <a:srgbClr val="C00000"/>
                </a:solidFill>
                <a:latin typeface="Times New Roman"/>
                <a:cs typeface="Times New Roman"/>
              </a:rPr>
              <a:t>Facilitate Cross-Generational Mentoring: </a:t>
            </a:r>
            <a:r>
              <a:rPr dirty="0" sz="1400" spc="-5">
                <a:solidFill>
                  <a:srgbClr val="065F7C"/>
                </a:solidFill>
                <a:latin typeface="Times New Roman"/>
                <a:cs typeface="Times New Roman"/>
              </a:rPr>
              <a:t> Establish mentoring programs or informal buddy  systems that pair employees from different  generations.</a:t>
            </a:r>
            <a:endParaRPr sz="1400">
              <a:latin typeface="Times New Roman"/>
              <a:cs typeface="Times New Roman"/>
            </a:endParaRPr>
          </a:p>
        </p:txBody>
      </p:sp>
      <p:sp>
        <p:nvSpPr>
          <p:cNvPr id="6" name="object 6"/>
          <p:cNvSpPr txBox="1"/>
          <p:nvPr/>
        </p:nvSpPr>
        <p:spPr>
          <a:xfrm>
            <a:off x="4650536" y="905799"/>
            <a:ext cx="4311650" cy="3986529"/>
          </a:xfrm>
          <a:prstGeom prst="rect">
            <a:avLst/>
          </a:prstGeom>
        </p:spPr>
        <p:txBody>
          <a:bodyPr wrap="square" lIns="0" tIns="12065" rIns="0" bIns="0" rtlCol="0" vert="horz">
            <a:spAutoFit/>
          </a:bodyPr>
          <a:lstStyle/>
          <a:p>
            <a:pPr marL="363855" marR="409575" indent="-285750">
              <a:lnSpc>
                <a:spcPct val="100000"/>
              </a:lnSpc>
              <a:spcBef>
                <a:spcPts val="95"/>
              </a:spcBef>
              <a:buFont typeface="Arial"/>
              <a:buChar char="•"/>
              <a:tabLst>
                <a:tab pos="363855" algn="l"/>
                <a:tab pos="364490" algn="l"/>
              </a:tabLst>
            </a:pPr>
            <a:r>
              <a:rPr dirty="0" sz="1400" spc="-5">
                <a:solidFill>
                  <a:srgbClr val="C00000"/>
                </a:solidFill>
                <a:latin typeface="Times New Roman"/>
                <a:cs typeface="Times New Roman"/>
              </a:rPr>
              <a:t>Promote Mutual Respect: </a:t>
            </a:r>
            <a:r>
              <a:rPr dirty="0" sz="1400" spc="-5">
                <a:solidFill>
                  <a:srgbClr val="065F7C"/>
                </a:solidFill>
                <a:latin typeface="Times New Roman"/>
                <a:cs typeface="Times New Roman"/>
              </a:rPr>
              <a:t>Emphasize the value of  each individual's contributions, regardless of</a:t>
            </a:r>
            <a:r>
              <a:rPr dirty="0" sz="1400" spc="40">
                <a:solidFill>
                  <a:srgbClr val="065F7C"/>
                </a:solidFill>
                <a:latin typeface="Times New Roman"/>
                <a:cs typeface="Times New Roman"/>
              </a:rPr>
              <a:t> </a:t>
            </a:r>
            <a:r>
              <a:rPr dirty="0" sz="1400" spc="-5">
                <a:solidFill>
                  <a:srgbClr val="065F7C"/>
                </a:solidFill>
                <a:latin typeface="Times New Roman"/>
                <a:cs typeface="Times New Roman"/>
              </a:rPr>
              <a:t>age.</a:t>
            </a:r>
            <a:endParaRPr sz="1400">
              <a:latin typeface="Times New Roman"/>
              <a:cs typeface="Times New Roman"/>
            </a:endParaRPr>
          </a:p>
          <a:p>
            <a:pPr marL="363855" marR="374015" indent="-285750">
              <a:lnSpc>
                <a:spcPct val="100000"/>
              </a:lnSpc>
              <a:buFont typeface="Arial"/>
              <a:buChar char="•"/>
              <a:tabLst>
                <a:tab pos="363855" algn="l"/>
                <a:tab pos="364490" algn="l"/>
              </a:tabLst>
            </a:pPr>
            <a:r>
              <a:rPr dirty="0" sz="1400" spc="-5">
                <a:solidFill>
                  <a:srgbClr val="C00000"/>
                </a:solidFill>
                <a:latin typeface="Times New Roman"/>
                <a:cs typeface="Times New Roman"/>
              </a:rPr>
              <a:t>Provide </a:t>
            </a:r>
            <a:r>
              <a:rPr dirty="0" sz="1400" spc="-10">
                <a:solidFill>
                  <a:srgbClr val="C00000"/>
                </a:solidFill>
                <a:latin typeface="Times New Roman"/>
                <a:cs typeface="Times New Roman"/>
              </a:rPr>
              <a:t>Training </a:t>
            </a:r>
            <a:r>
              <a:rPr dirty="0" sz="1400" spc="-5">
                <a:solidFill>
                  <a:srgbClr val="C00000"/>
                </a:solidFill>
                <a:latin typeface="Times New Roman"/>
                <a:cs typeface="Times New Roman"/>
              </a:rPr>
              <a:t>on Generational Diversity: </a:t>
            </a:r>
            <a:r>
              <a:rPr dirty="0" sz="1400" spc="-10">
                <a:solidFill>
                  <a:srgbClr val="065F7C"/>
                </a:solidFill>
                <a:latin typeface="Times New Roman"/>
                <a:cs typeface="Times New Roman"/>
              </a:rPr>
              <a:t>Offer  </a:t>
            </a:r>
            <a:r>
              <a:rPr dirty="0" sz="1400" spc="-5">
                <a:solidFill>
                  <a:srgbClr val="065F7C"/>
                </a:solidFill>
                <a:latin typeface="Times New Roman"/>
                <a:cs typeface="Times New Roman"/>
              </a:rPr>
              <a:t>training and workshops on generational diversity  and inclusion to raise awareness and address  stereotypes and</a:t>
            </a:r>
            <a:r>
              <a:rPr dirty="0" sz="1400" spc="15">
                <a:solidFill>
                  <a:srgbClr val="065F7C"/>
                </a:solidFill>
                <a:latin typeface="Times New Roman"/>
                <a:cs typeface="Times New Roman"/>
              </a:rPr>
              <a:t> </a:t>
            </a:r>
            <a:r>
              <a:rPr dirty="0" sz="1400" spc="-5">
                <a:solidFill>
                  <a:srgbClr val="065F7C"/>
                </a:solidFill>
                <a:latin typeface="Times New Roman"/>
                <a:cs typeface="Times New Roman"/>
              </a:rPr>
              <a:t>biases.</a:t>
            </a:r>
            <a:endParaRPr sz="1400">
              <a:latin typeface="Times New Roman"/>
              <a:cs typeface="Times New Roman"/>
            </a:endParaRPr>
          </a:p>
          <a:p>
            <a:pPr marL="363855" marR="359410" indent="-285750">
              <a:lnSpc>
                <a:spcPct val="100000"/>
              </a:lnSpc>
              <a:buFont typeface="Arial"/>
              <a:buChar char="•"/>
              <a:tabLst>
                <a:tab pos="363855" algn="l"/>
                <a:tab pos="364490" algn="l"/>
              </a:tabLst>
            </a:pPr>
            <a:r>
              <a:rPr dirty="0" sz="1400" spc="-5">
                <a:solidFill>
                  <a:srgbClr val="C00000"/>
                </a:solidFill>
                <a:latin typeface="Times New Roman"/>
                <a:cs typeface="Times New Roman"/>
              </a:rPr>
              <a:t>Create Opportunities for </a:t>
            </a:r>
            <a:r>
              <a:rPr dirty="0" sz="1400" spc="-30">
                <a:solidFill>
                  <a:srgbClr val="C00000"/>
                </a:solidFill>
                <a:latin typeface="Times New Roman"/>
                <a:cs typeface="Times New Roman"/>
              </a:rPr>
              <a:t>Team </a:t>
            </a:r>
            <a:r>
              <a:rPr dirty="0" sz="1400" spc="-5">
                <a:solidFill>
                  <a:srgbClr val="C00000"/>
                </a:solidFill>
                <a:latin typeface="Times New Roman"/>
                <a:cs typeface="Times New Roman"/>
              </a:rPr>
              <a:t>Building: </a:t>
            </a:r>
            <a:r>
              <a:rPr dirty="0" sz="1400" spc="-10">
                <a:solidFill>
                  <a:srgbClr val="065F7C"/>
                </a:solidFill>
                <a:latin typeface="Times New Roman"/>
                <a:cs typeface="Times New Roman"/>
              </a:rPr>
              <a:t>Organize  </a:t>
            </a:r>
            <a:r>
              <a:rPr dirty="0" sz="1400" spc="-5">
                <a:solidFill>
                  <a:srgbClr val="065F7C"/>
                </a:solidFill>
                <a:latin typeface="Times New Roman"/>
                <a:cs typeface="Times New Roman"/>
              </a:rPr>
              <a:t>team-building activities and social events that  bring employees together in a relaxed and  informal</a:t>
            </a:r>
            <a:r>
              <a:rPr dirty="0" sz="1400" spc="-15">
                <a:solidFill>
                  <a:srgbClr val="065F7C"/>
                </a:solidFill>
                <a:latin typeface="Times New Roman"/>
                <a:cs typeface="Times New Roman"/>
              </a:rPr>
              <a:t> </a:t>
            </a:r>
            <a:r>
              <a:rPr dirty="0" sz="1400" spc="-5">
                <a:solidFill>
                  <a:srgbClr val="065F7C"/>
                </a:solidFill>
                <a:latin typeface="Times New Roman"/>
                <a:cs typeface="Times New Roman"/>
              </a:rPr>
              <a:t>setting.</a:t>
            </a:r>
            <a:endParaRPr sz="1400">
              <a:latin typeface="Times New Roman"/>
              <a:cs typeface="Times New Roman"/>
            </a:endParaRPr>
          </a:p>
          <a:p>
            <a:pPr marL="363855" marR="563880" indent="-285750">
              <a:lnSpc>
                <a:spcPct val="100000"/>
              </a:lnSpc>
              <a:buFont typeface="Arial"/>
              <a:buChar char="•"/>
              <a:tabLst>
                <a:tab pos="363855" algn="l"/>
                <a:tab pos="364490" algn="l"/>
              </a:tabLst>
            </a:pPr>
            <a:r>
              <a:rPr dirty="0" sz="1400" spc="-5">
                <a:solidFill>
                  <a:srgbClr val="C00000"/>
                </a:solidFill>
                <a:latin typeface="Times New Roman"/>
                <a:cs typeface="Times New Roman"/>
              </a:rPr>
              <a:t>Lead by Example: </a:t>
            </a:r>
            <a:r>
              <a:rPr dirty="0" sz="1400" spc="-5">
                <a:solidFill>
                  <a:srgbClr val="065F7C"/>
                </a:solidFill>
                <a:latin typeface="Times New Roman"/>
                <a:cs typeface="Times New Roman"/>
              </a:rPr>
              <a:t>Managers and leaders play a  crucial role in setting the tone for  intergenerational</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relationships</a:t>
            </a:r>
            <a:endParaRPr sz="1400">
              <a:latin typeface="Times New Roman"/>
              <a:cs typeface="Times New Roman"/>
            </a:endParaRPr>
          </a:p>
          <a:p>
            <a:pPr>
              <a:lnSpc>
                <a:spcPct val="100000"/>
              </a:lnSpc>
              <a:spcBef>
                <a:spcPts val="5"/>
              </a:spcBef>
            </a:pPr>
            <a:endParaRPr sz="1450">
              <a:latin typeface="Times New Roman"/>
              <a:cs typeface="Times New Roman"/>
            </a:endParaRPr>
          </a:p>
          <a:p>
            <a:pPr marL="12700" marR="5080">
              <a:lnSpc>
                <a:spcPct val="100000"/>
              </a:lnSpc>
            </a:pPr>
            <a:r>
              <a:rPr dirty="0" sz="1600" spc="-5">
                <a:solidFill>
                  <a:srgbClr val="065F7C"/>
                </a:solidFill>
                <a:latin typeface="Times New Roman"/>
                <a:cs typeface="Times New Roman"/>
              </a:rPr>
              <a:t>By fostering </a:t>
            </a:r>
            <a:r>
              <a:rPr dirty="0" sz="1600">
                <a:solidFill>
                  <a:srgbClr val="065F7C"/>
                </a:solidFill>
                <a:latin typeface="Times New Roman"/>
                <a:cs typeface="Times New Roman"/>
              </a:rPr>
              <a:t>a </a:t>
            </a:r>
            <a:r>
              <a:rPr dirty="0" sz="1600" spc="-5">
                <a:solidFill>
                  <a:srgbClr val="065F7C"/>
                </a:solidFill>
                <a:latin typeface="Times New Roman"/>
                <a:cs typeface="Times New Roman"/>
              </a:rPr>
              <a:t>culture </a:t>
            </a:r>
            <a:r>
              <a:rPr dirty="0" sz="1600">
                <a:solidFill>
                  <a:srgbClr val="065F7C"/>
                </a:solidFill>
                <a:latin typeface="Times New Roman"/>
                <a:cs typeface="Times New Roman"/>
              </a:rPr>
              <a:t>of </a:t>
            </a:r>
            <a:r>
              <a:rPr dirty="0" sz="1600" spc="-5">
                <a:solidFill>
                  <a:srgbClr val="C00000"/>
                </a:solidFill>
                <a:latin typeface="Times New Roman"/>
                <a:cs typeface="Times New Roman"/>
              </a:rPr>
              <a:t>trust</a:t>
            </a:r>
            <a:r>
              <a:rPr dirty="0" sz="1600" spc="-5">
                <a:solidFill>
                  <a:srgbClr val="065F7C"/>
                </a:solidFill>
                <a:latin typeface="Times New Roman"/>
                <a:cs typeface="Times New Roman"/>
              </a:rPr>
              <a:t>, </a:t>
            </a:r>
            <a:r>
              <a:rPr dirty="0" sz="1600">
                <a:solidFill>
                  <a:srgbClr val="C00000"/>
                </a:solidFill>
                <a:latin typeface="Times New Roman"/>
                <a:cs typeface="Times New Roman"/>
              </a:rPr>
              <a:t>respect</a:t>
            </a:r>
            <a:r>
              <a:rPr dirty="0" sz="1600">
                <a:solidFill>
                  <a:srgbClr val="065F7C"/>
                </a:solidFill>
                <a:latin typeface="Times New Roman"/>
                <a:cs typeface="Times New Roman"/>
              </a:rPr>
              <a:t>, and  </a:t>
            </a:r>
            <a:r>
              <a:rPr dirty="0" sz="1600" spc="-5">
                <a:solidFill>
                  <a:srgbClr val="C00000"/>
                </a:solidFill>
                <a:latin typeface="Times New Roman"/>
                <a:cs typeface="Times New Roman"/>
              </a:rPr>
              <a:t>collaboration</a:t>
            </a:r>
            <a:r>
              <a:rPr dirty="0" sz="1600" spc="-5">
                <a:solidFill>
                  <a:srgbClr val="065F7C"/>
                </a:solidFill>
                <a:latin typeface="Times New Roman"/>
                <a:cs typeface="Times New Roman"/>
              </a:rPr>
              <a:t>, organizations </a:t>
            </a:r>
            <a:r>
              <a:rPr dirty="0" sz="1600">
                <a:solidFill>
                  <a:srgbClr val="065F7C"/>
                </a:solidFill>
                <a:latin typeface="Times New Roman"/>
                <a:cs typeface="Times New Roman"/>
              </a:rPr>
              <a:t>can break down barriers  between </a:t>
            </a:r>
            <a:r>
              <a:rPr dirty="0" sz="1600" spc="-5">
                <a:solidFill>
                  <a:srgbClr val="065F7C"/>
                </a:solidFill>
                <a:latin typeface="Times New Roman"/>
                <a:cs typeface="Times New Roman"/>
              </a:rPr>
              <a:t>different generations </a:t>
            </a:r>
            <a:r>
              <a:rPr dirty="0" sz="1600">
                <a:solidFill>
                  <a:srgbClr val="065F7C"/>
                </a:solidFill>
                <a:latin typeface="Times New Roman"/>
                <a:cs typeface="Times New Roman"/>
              </a:rPr>
              <a:t>of employees and  create a more cohesive and </a:t>
            </a:r>
            <a:r>
              <a:rPr dirty="0" sz="1600" spc="-5">
                <a:solidFill>
                  <a:srgbClr val="065F7C"/>
                </a:solidFill>
                <a:latin typeface="Times New Roman"/>
                <a:cs typeface="Times New Roman"/>
              </a:rPr>
              <a:t>productive</a:t>
            </a:r>
            <a:r>
              <a:rPr dirty="0" sz="1600" spc="-40">
                <a:solidFill>
                  <a:srgbClr val="065F7C"/>
                </a:solidFill>
                <a:latin typeface="Times New Roman"/>
                <a:cs typeface="Times New Roman"/>
              </a:rPr>
              <a:t> </a:t>
            </a:r>
            <a:r>
              <a:rPr dirty="0" sz="1600">
                <a:solidFill>
                  <a:srgbClr val="065F7C"/>
                </a:solidFill>
                <a:latin typeface="Times New Roman"/>
                <a:cs typeface="Times New Roman"/>
              </a:rPr>
              <a:t>workforce</a:t>
            </a:r>
            <a:endParaRPr sz="16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20</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542815"/>
            <a:ext cx="7713345" cy="452755"/>
          </a:xfrm>
          <a:prstGeom prst="rect"/>
        </p:spPr>
        <p:txBody>
          <a:bodyPr wrap="square" lIns="0" tIns="12700" rIns="0" bIns="0" rtlCol="0" vert="horz">
            <a:spAutoFit/>
          </a:bodyPr>
          <a:lstStyle/>
          <a:p>
            <a:pPr marL="12700">
              <a:lnSpc>
                <a:spcPct val="100000"/>
              </a:lnSpc>
              <a:spcBef>
                <a:spcPts val="100"/>
              </a:spcBef>
            </a:pPr>
            <a:r>
              <a:rPr dirty="0" sz="2800" spc="-25" b="1">
                <a:latin typeface="Arial"/>
                <a:cs typeface="Arial"/>
              </a:rPr>
              <a:t>We </a:t>
            </a:r>
            <a:r>
              <a:rPr dirty="0" sz="2800" spc="-5" b="1">
                <a:latin typeface="Arial"/>
                <a:cs typeface="Arial"/>
              </a:rPr>
              <a:t>underestimate our </a:t>
            </a:r>
            <a:r>
              <a:rPr dirty="0" sz="2800" b="1">
                <a:latin typeface="Arial"/>
                <a:cs typeface="Arial"/>
              </a:rPr>
              <a:t>ability to</a:t>
            </a:r>
            <a:r>
              <a:rPr dirty="0" sz="2800" spc="30" b="1">
                <a:latin typeface="Arial"/>
                <a:cs typeface="Arial"/>
              </a:rPr>
              <a:t> </a:t>
            </a:r>
            <a:r>
              <a:rPr dirty="0" sz="2800" spc="-5" b="1">
                <a:latin typeface="Arial"/>
                <a:cs typeface="Arial"/>
              </a:rPr>
              <a:t>communicate</a:t>
            </a:r>
            <a:endParaRPr sz="2800">
              <a:latin typeface="Arial"/>
              <a:cs typeface="Arial"/>
            </a:endParaRPr>
          </a:p>
        </p:txBody>
      </p:sp>
      <p:sp>
        <p:nvSpPr>
          <p:cNvPr id="5" name="object 5"/>
          <p:cNvSpPr txBox="1"/>
          <p:nvPr/>
        </p:nvSpPr>
        <p:spPr>
          <a:xfrm>
            <a:off x="310968" y="1443750"/>
            <a:ext cx="3829685" cy="3195955"/>
          </a:xfrm>
          <a:prstGeom prst="rect">
            <a:avLst/>
          </a:prstGeom>
        </p:spPr>
        <p:txBody>
          <a:bodyPr wrap="square" lIns="0" tIns="12700" rIns="0" bIns="0" rtlCol="0" vert="horz">
            <a:spAutoFit/>
          </a:bodyPr>
          <a:lstStyle/>
          <a:p>
            <a:pPr marL="12700" marR="5080">
              <a:lnSpc>
                <a:spcPct val="100000"/>
              </a:lnSpc>
              <a:spcBef>
                <a:spcPts val="100"/>
              </a:spcBef>
            </a:pPr>
            <a:r>
              <a:rPr dirty="0" sz="1600" spc="-5">
                <a:solidFill>
                  <a:srgbClr val="065F7C"/>
                </a:solidFill>
                <a:latin typeface="Times New Roman"/>
                <a:cs typeface="Times New Roman"/>
              </a:rPr>
              <a:t>The evolution </a:t>
            </a:r>
            <a:r>
              <a:rPr dirty="0" sz="1600">
                <a:solidFill>
                  <a:srgbClr val="065F7C"/>
                </a:solidFill>
                <a:latin typeface="Times New Roman"/>
                <a:cs typeface="Times New Roman"/>
              </a:rPr>
              <a:t>of </a:t>
            </a:r>
            <a:r>
              <a:rPr dirty="0" sz="1600" spc="-5">
                <a:solidFill>
                  <a:srgbClr val="065F7C"/>
                </a:solidFill>
                <a:latin typeface="Times New Roman"/>
                <a:cs typeface="Times New Roman"/>
              </a:rPr>
              <a:t>communication </a:t>
            </a:r>
            <a:r>
              <a:rPr dirty="0" sz="1600">
                <a:solidFill>
                  <a:srgbClr val="065F7C"/>
                </a:solidFill>
                <a:latin typeface="Times New Roman"/>
                <a:cs typeface="Times New Roman"/>
              </a:rPr>
              <a:t>methods has  </a:t>
            </a:r>
            <a:r>
              <a:rPr dirty="0" sz="1600" spc="-5">
                <a:solidFill>
                  <a:srgbClr val="065F7C"/>
                </a:solidFill>
                <a:latin typeface="Times New Roman"/>
                <a:cs typeface="Times New Roman"/>
              </a:rPr>
              <a:t>led to </a:t>
            </a:r>
            <a:r>
              <a:rPr dirty="0" sz="1600">
                <a:solidFill>
                  <a:srgbClr val="065F7C"/>
                </a:solidFill>
                <a:latin typeface="Times New Roman"/>
                <a:cs typeface="Times New Roman"/>
              </a:rPr>
              <a:t>diverse preferences and </a:t>
            </a:r>
            <a:r>
              <a:rPr dirty="0" sz="1600" spc="-5">
                <a:solidFill>
                  <a:srgbClr val="065F7C"/>
                </a:solidFill>
                <a:latin typeface="Times New Roman"/>
                <a:cs typeface="Times New Roman"/>
              </a:rPr>
              <a:t>expectations  </a:t>
            </a:r>
            <a:r>
              <a:rPr dirty="0" sz="1600">
                <a:solidFill>
                  <a:srgbClr val="065F7C"/>
                </a:solidFill>
                <a:latin typeface="Times New Roman"/>
                <a:cs typeface="Times New Roman"/>
              </a:rPr>
              <a:t>among employees, </a:t>
            </a:r>
            <a:r>
              <a:rPr dirty="0" sz="1600" spc="-5">
                <a:solidFill>
                  <a:srgbClr val="065F7C"/>
                </a:solidFill>
                <a:latin typeface="Times New Roman"/>
                <a:cs typeface="Times New Roman"/>
              </a:rPr>
              <a:t>especially in </a:t>
            </a:r>
            <a:r>
              <a:rPr dirty="0" sz="1600">
                <a:solidFill>
                  <a:srgbClr val="065F7C"/>
                </a:solidFill>
                <a:latin typeface="Times New Roman"/>
                <a:cs typeface="Times New Roman"/>
              </a:rPr>
              <a:t>a  </a:t>
            </a:r>
            <a:r>
              <a:rPr dirty="0" sz="1600" spc="-5">
                <a:solidFill>
                  <a:srgbClr val="065F7C"/>
                </a:solidFill>
                <a:latin typeface="Times New Roman"/>
                <a:cs typeface="Times New Roman"/>
              </a:rPr>
              <a:t>multigenerational </a:t>
            </a:r>
            <a:r>
              <a:rPr dirty="0" sz="1600">
                <a:solidFill>
                  <a:srgbClr val="065F7C"/>
                </a:solidFill>
                <a:latin typeface="Times New Roman"/>
                <a:cs typeface="Times New Roman"/>
              </a:rPr>
              <a:t>workforce. </a:t>
            </a:r>
            <a:r>
              <a:rPr dirty="0" sz="1600" spc="-5">
                <a:solidFill>
                  <a:srgbClr val="065F7C"/>
                </a:solidFill>
                <a:latin typeface="Times New Roman"/>
                <a:cs typeface="Times New Roman"/>
              </a:rPr>
              <a:t>Recognizing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adapting to these differences is </a:t>
            </a:r>
            <a:r>
              <a:rPr dirty="0" sz="1600">
                <a:solidFill>
                  <a:srgbClr val="065F7C"/>
                </a:solidFill>
                <a:latin typeface="Times New Roman"/>
                <a:cs typeface="Times New Roman"/>
              </a:rPr>
              <a:t>crucial for  </a:t>
            </a:r>
            <a:r>
              <a:rPr dirty="0" sz="1600" spc="-5">
                <a:solidFill>
                  <a:srgbClr val="065F7C"/>
                </a:solidFill>
                <a:latin typeface="Times New Roman"/>
                <a:cs typeface="Times New Roman"/>
              </a:rPr>
              <a:t>effective communication </a:t>
            </a:r>
            <a:r>
              <a:rPr dirty="0" sz="1600">
                <a:solidFill>
                  <a:srgbClr val="065F7C"/>
                </a:solidFill>
                <a:latin typeface="Times New Roman"/>
                <a:cs typeface="Times New Roman"/>
              </a:rPr>
              <a:t>and </a:t>
            </a:r>
            <a:r>
              <a:rPr dirty="0" sz="1600" spc="-5">
                <a:solidFill>
                  <a:srgbClr val="065F7C"/>
                </a:solidFill>
                <a:latin typeface="Times New Roman"/>
                <a:cs typeface="Times New Roman"/>
              </a:rPr>
              <a:t>minimizing  miscommunication.</a:t>
            </a:r>
            <a:endParaRPr sz="1600">
              <a:latin typeface="Times New Roman"/>
              <a:cs typeface="Times New Roman"/>
            </a:endParaRPr>
          </a:p>
          <a:p>
            <a:pPr>
              <a:lnSpc>
                <a:spcPct val="100000"/>
              </a:lnSpc>
              <a:spcBef>
                <a:spcPts val="20"/>
              </a:spcBef>
            </a:pPr>
            <a:endParaRPr sz="1650">
              <a:latin typeface="Times New Roman"/>
              <a:cs typeface="Times New Roman"/>
            </a:endParaRPr>
          </a:p>
          <a:p>
            <a:pPr marL="298450" indent="-285750">
              <a:lnSpc>
                <a:spcPct val="100000"/>
              </a:lnSpc>
              <a:spcBef>
                <a:spcPts val="5"/>
              </a:spcBef>
              <a:buFont typeface="Arial"/>
              <a:buChar char="•"/>
              <a:tabLst>
                <a:tab pos="297815" algn="l"/>
                <a:tab pos="298450" algn="l"/>
              </a:tabLst>
            </a:pPr>
            <a:r>
              <a:rPr dirty="0" sz="1600">
                <a:solidFill>
                  <a:srgbClr val="C00000"/>
                </a:solidFill>
                <a:latin typeface="Times New Roman"/>
                <a:cs typeface="Times New Roman"/>
              </a:rPr>
              <a:t>Use </a:t>
            </a:r>
            <a:r>
              <a:rPr dirty="0" sz="1600" spc="-5">
                <a:solidFill>
                  <a:srgbClr val="C00000"/>
                </a:solidFill>
                <a:latin typeface="Times New Roman"/>
                <a:cs typeface="Times New Roman"/>
              </a:rPr>
              <a:t>Multiple Communication</a:t>
            </a:r>
            <a:r>
              <a:rPr dirty="0" sz="1600" spc="10">
                <a:solidFill>
                  <a:srgbClr val="C00000"/>
                </a:solidFill>
                <a:latin typeface="Times New Roman"/>
                <a:cs typeface="Times New Roman"/>
              </a:rPr>
              <a:t> </a:t>
            </a:r>
            <a:r>
              <a:rPr dirty="0" sz="1600" spc="-5">
                <a:solidFill>
                  <a:srgbClr val="C00000"/>
                </a:solidFill>
                <a:latin typeface="Times New Roman"/>
                <a:cs typeface="Times New Roman"/>
              </a:rPr>
              <a:t>Channels</a:t>
            </a:r>
            <a:endParaRPr sz="1600">
              <a:latin typeface="Times New Roman"/>
              <a:cs typeface="Times New Roman"/>
            </a:endParaRPr>
          </a:p>
          <a:p>
            <a:pPr marL="298450" indent="-285750">
              <a:lnSpc>
                <a:spcPct val="100000"/>
              </a:lnSpc>
              <a:buFont typeface="Arial"/>
              <a:buChar char="•"/>
              <a:tabLst>
                <a:tab pos="297815" algn="l"/>
                <a:tab pos="298450" algn="l"/>
              </a:tabLst>
            </a:pPr>
            <a:r>
              <a:rPr dirty="0" sz="1600" spc="-5">
                <a:solidFill>
                  <a:srgbClr val="C00000"/>
                </a:solidFill>
                <a:latin typeface="Times New Roman"/>
                <a:cs typeface="Times New Roman"/>
              </a:rPr>
              <a:t>Be Clear </a:t>
            </a:r>
            <a:r>
              <a:rPr dirty="0" sz="1600">
                <a:solidFill>
                  <a:srgbClr val="C00000"/>
                </a:solidFill>
                <a:latin typeface="Times New Roman"/>
                <a:cs typeface="Times New Roman"/>
              </a:rPr>
              <a:t>and</a:t>
            </a:r>
            <a:r>
              <a:rPr dirty="0" sz="1600" spc="-15">
                <a:solidFill>
                  <a:srgbClr val="C00000"/>
                </a:solidFill>
                <a:latin typeface="Times New Roman"/>
                <a:cs typeface="Times New Roman"/>
              </a:rPr>
              <a:t> </a:t>
            </a:r>
            <a:r>
              <a:rPr dirty="0" sz="1600" spc="-5">
                <a:solidFill>
                  <a:srgbClr val="C00000"/>
                </a:solidFill>
                <a:latin typeface="Times New Roman"/>
                <a:cs typeface="Times New Roman"/>
              </a:rPr>
              <a:t>Concise</a:t>
            </a:r>
            <a:endParaRPr sz="1600">
              <a:latin typeface="Times New Roman"/>
              <a:cs typeface="Times New Roman"/>
            </a:endParaRPr>
          </a:p>
          <a:p>
            <a:pPr marL="298450" indent="-285750">
              <a:lnSpc>
                <a:spcPct val="100000"/>
              </a:lnSpc>
              <a:buFont typeface="Arial"/>
              <a:buChar char="•"/>
              <a:tabLst>
                <a:tab pos="297815" algn="l"/>
                <a:tab pos="298450" algn="l"/>
              </a:tabLst>
            </a:pPr>
            <a:r>
              <a:rPr dirty="0" sz="1600" spc="-5">
                <a:solidFill>
                  <a:srgbClr val="C00000"/>
                </a:solidFill>
                <a:latin typeface="Times New Roman"/>
                <a:cs typeface="Times New Roman"/>
              </a:rPr>
              <a:t>Provide </a:t>
            </a:r>
            <a:r>
              <a:rPr dirty="0" sz="1600" spc="-10">
                <a:solidFill>
                  <a:srgbClr val="C00000"/>
                </a:solidFill>
                <a:latin typeface="Times New Roman"/>
                <a:cs typeface="Times New Roman"/>
              </a:rPr>
              <a:t>Training </a:t>
            </a:r>
            <a:r>
              <a:rPr dirty="0" sz="1600">
                <a:solidFill>
                  <a:srgbClr val="C00000"/>
                </a:solidFill>
                <a:latin typeface="Times New Roman"/>
                <a:cs typeface="Times New Roman"/>
              </a:rPr>
              <a:t>and</a:t>
            </a:r>
            <a:r>
              <a:rPr dirty="0" sz="1600" spc="-40">
                <a:solidFill>
                  <a:srgbClr val="C00000"/>
                </a:solidFill>
                <a:latin typeface="Times New Roman"/>
                <a:cs typeface="Times New Roman"/>
              </a:rPr>
              <a:t> </a:t>
            </a:r>
            <a:r>
              <a:rPr dirty="0" sz="1600">
                <a:solidFill>
                  <a:srgbClr val="C00000"/>
                </a:solidFill>
                <a:latin typeface="Times New Roman"/>
                <a:cs typeface="Times New Roman"/>
              </a:rPr>
              <a:t>Support</a:t>
            </a:r>
            <a:endParaRPr sz="1600">
              <a:latin typeface="Times New Roman"/>
              <a:cs typeface="Times New Roman"/>
            </a:endParaRPr>
          </a:p>
          <a:p>
            <a:pPr marL="298450" indent="-285750">
              <a:lnSpc>
                <a:spcPct val="100000"/>
              </a:lnSpc>
              <a:buFont typeface="Arial"/>
              <a:buChar char="•"/>
              <a:tabLst>
                <a:tab pos="297815" algn="l"/>
                <a:tab pos="298450" algn="l"/>
              </a:tabLst>
            </a:pPr>
            <a:r>
              <a:rPr dirty="0" sz="1600">
                <a:solidFill>
                  <a:srgbClr val="C00000"/>
                </a:solidFill>
                <a:latin typeface="Times New Roman"/>
                <a:cs typeface="Times New Roman"/>
              </a:rPr>
              <a:t>Encourage Feedback and</a:t>
            </a:r>
            <a:r>
              <a:rPr dirty="0" sz="1600" spc="-145">
                <a:solidFill>
                  <a:srgbClr val="C00000"/>
                </a:solidFill>
                <a:latin typeface="Times New Roman"/>
                <a:cs typeface="Times New Roman"/>
              </a:rPr>
              <a:t> </a:t>
            </a:r>
            <a:r>
              <a:rPr dirty="0" sz="1600" spc="-5">
                <a:solidFill>
                  <a:srgbClr val="C00000"/>
                </a:solidFill>
                <a:latin typeface="Times New Roman"/>
                <a:cs typeface="Times New Roman"/>
              </a:rPr>
              <a:t>Adaptation</a:t>
            </a:r>
            <a:endParaRPr sz="1600">
              <a:latin typeface="Times New Roman"/>
              <a:cs typeface="Times New Roman"/>
            </a:endParaRPr>
          </a:p>
          <a:p>
            <a:pPr marL="298450" indent="-285750">
              <a:lnSpc>
                <a:spcPct val="100000"/>
              </a:lnSpc>
              <a:buFont typeface="Arial"/>
              <a:buChar char="•"/>
              <a:tabLst>
                <a:tab pos="297815" algn="l"/>
                <a:tab pos="298450" algn="l"/>
              </a:tabLst>
            </a:pPr>
            <a:r>
              <a:rPr dirty="0" sz="1600" spc="-5">
                <a:solidFill>
                  <a:srgbClr val="C00000"/>
                </a:solidFill>
                <a:latin typeface="Times New Roman"/>
                <a:cs typeface="Times New Roman"/>
              </a:rPr>
              <a:t>Lead </a:t>
            </a:r>
            <a:r>
              <a:rPr dirty="0" sz="1600">
                <a:solidFill>
                  <a:srgbClr val="C00000"/>
                </a:solidFill>
                <a:latin typeface="Times New Roman"/>
                <a:cs typeface="Times New Roman"/>
              </a:rPr>
              <a:t>by</a:t>
            </a:r>
            <a:r>
              <a:rPr dirty="0" sz="1600" spc="-20">
                <a:solidFill>
                  <a:srgbClr val="C00000"/>
                </a:solidFill>
                <a:latin typeface="Times New Roman"/>
                <a:cs typeface="Times New Roman"/>
              </a:rPr>
              <a:t> </a:t>
            </a:r>
            <a:r>
              <a:rPr dirty="0" sz="1600" spc="-5">
                <a:solidFill>
                  <a:srgbClr val="C00000"/>
                </a:solidFill>
                <a:latin typeface="Times New Roman"/>
                <a:cs typeface="Times New Roman"/>
              </a:rPr>
              <a:t>Example</a:t>
            </a:r>
            <a:endParaRPr sz="1600">
              <a:latin typeface="Times New Roman"/>
              <a:cs typeface="Times New Roman"/>
            </a:endParaRPr>
          </a:p>
        </p:txBody>
      </p:sp>
      <p:sp>
        <p:nvSpPr>
          <p:cNvPr id="6" name="object 6"/>
          <p:cNvSpPr/>
          <p:nvPr/>
        </p:nvSpPr>
        <p:spPr>
          <a:xfrm>
            <a:off x="5023103" y="1417320"/>
            <a:ext cx="3902200" cy="3018281"/>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21</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2217237" y="2653499"/>
            <a:ext cx="4791075"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Millennial Gen </a:t>
            </a:r>
            <a:r>
              <a:rPr dirty="0" sz="2400" b="1">
                <a:solidFill>
                  <a:srgbClr val="C00000"/>
                </a:solidFill>
                <a:latin typeface="Arial"/>
                <a:cs typeface="Arial"/>
              </a:rPr>
              <a:t>Z </a:t>
            </a:r>
            <a:r>
              <a:rPr dirty="0" sz="2400" spc="-5" b="1">
                <a:solidFill>
                  <a:srgbClr val="C00000"/>
                </a:solidFill>
                <a:latin typeface="Arial"/>
                <a:cs typeface="Arial"/>
              </a:rPr>
              <a:t>in the</a:t>
            </a:r>
            <a:r>
              <a:rPr dirty="0" sz="2400" spc="-105" b="1">
                <a:solidFill>
                  <a:srgbClr val="C00000"/>
                </a:solidFill>
                <a:latin typeface="Arial"/>
                <a:cs typeface="Arial"/>
              </a:rPr>
              <a:t> </a:t>
            </a:r>
            <a:r>
              <a:rPr dirty="0" sz="2400" spc="-5" b="1">
                <a:solidFill>
                  <a:srgbClr val="C00000"/>
                </a:solidFill>
                <a:latin typeface="Arial"/>
                <a:cs typeface="Arial"/>
              </a:rPr>
              <a:t>workforce</a:t>
            </a:r>
            <a:endParaRPr sz="240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22</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1845945" cy="452755"/>
          </a:xfrm>
          <a:prstGeom prst="rect"/>
        </p:spPr>
        <p:txBody>
          <a:bodyPr wrap="square" lIns="0" tIns="12700" rIns="0" bIns="0" rtlCol="0" vert="horz">
            <a:spAutoFit/>
          </a:bodyPr>
          <a:lstStyle/>
          <a:p>
            <a:pPr marL="12700">
              <a:lnSpc>
                <a:spcPct val="100000"/>
              </a:lnSpc>
              <a:spcBef>
                <a:spcPts val="100"/>
              </a:spcBef>
            </a:pPr>
            <a:r>
              <a:rPr dirty="0" sz="2800" b="1">
                <a:latin typeface="Arial"/>
                <a:cs typeface="Arial"/>
              </a:rPr>
              <a:t>Mille</a:t>
            </a:r>
            <a:r>
              <a:rPr dirty="0" sz="2800" spc="-5" b="1">
                <a:latin typeface="Arial"/>
                <a:cs typeface="Arial"/>
              </a:rPr>
              <a:t>nn</a:t>
            </a:r>
            <a:r>
              <a:rPr dirty="0" sz="2800" b="1">
                <a:latin typeface="Arial"/>
                <a:cs typeface="Arial"/>
              </a:rPr>
              <a:t>ials</a:t>
            </a:r>
            <a:endParaRPr sz="2800">
              <a:latin typeface="Arial"/>
              <a:cs typeface="Arial"/>
            </a:endParaRPr>
          </a:p>
        </p:txBody>
      </p:sp>
      <p:sp>
        <p:nvSpPr>
          <p:cNvPr id="5" name="object 5"/>
          <p:cNvSpPr txBox="1"/>
          <p:nvPr/>
        </p:nvSpPr>
        <p:spPr>
          <a:xfrm>
            <a:off x="189360" y="1061521"/>
            <a:ext cx="2900680" cy="878840"/>
          </a:xfrm>
          <a:prstGeom prst="rect">
            <a:avLst/>
          </a:prstGeom>
        </p:spPr>
        <p:txBody>
          <a:bodyPr wrap="square" lIns="0" tIns="12065" rIns="0" bIns="0" rtlCol="0" vert="horz">
            <a:spAutoFit/>
          </a:bodyPr>
          <a:lstStyle/>
          <a:p>
            <a:pPr algn="ctr" marL="12700" marR="5080">
              <a:lnSpc>
                <a:spcPct val="100000"/>
              </a:lnSpc>
              <a:spcBef>
                <a:spcPts val="95"/>
              </a:spcBef>
            </a:pPr>
            <a:r>
              <a:rPr dirty="0" sz="1400" spc="-5">
                <a:solidFill>
                  <a:srgbClr val="065F7C"/>
                </a:solidFill>
                <a:latin typeface="Times New Roman"/>
                <a:cs typeface="Times New Roman"/>
              </a:rPr>
              <a:t>Comprising some 72 million individuals  in the United States, millennials  surpassed the baby boomers to become  the </a:t>
            </a:r>
            <a:r>
              <a:rPr dirty="0" sz="1400" spc="-10">
                <a:solidFill>
                  <a:srgbClr val="065F7C"/>
                </a:solidFill>
                <a:latin typeface="Times New Roman"/>
                <a:cs typeface="Times New Roman"/>
              </a:rPr>
              <a:t>largest </a:t>
            </a:r>
            <a:r>
              <a:rPr dirty="0" sz="1400" spc="-5">
                <a:solidFill>
                  <a:srgbClr val="065F7C"/>
                </a:solidFill>
                <a:latin typeface="Times New Roman"/>
                <a:cs typeface="Times New Roman"/>
              </a:rPr>
              <a:t>generation of adults in</a:t>
            </a:r>
            <a:r>
              <a:rPr dirty="0" sz="1400" spc="45">
                <a:solidFill>
                  <a:srgbClr val="065F7C"/>
                </a:solidFill>
                <a:latin typeface="Times New Roman"/>
                <a:cs typeface="Times New Roman"/>
              </a:rPr>
              <a:t> </a:t>
            </a:r>
            <a:r>
              <a:rPr dirty="0" sz="1400" spc="-5">
                <a:solidFill>
                  <a:srgbClr val="065F7C"/>
                </a:solidFill>
                <a:latin typeface="Times New Roman"/>
                <a:cs typeface="Times New Roman"/>
              </a:rPr>
              <a:t>2019.</a:t>
            </a:r>
            <a:endParaRPr sz="1400">
              <a:latin typeface="Times New Roman"/>
              <a:cs typeface="Times New Roman"/>
            </a:endParaRPr>
          </a:p>
        </p:txBody>
      </p:sp>
      <p:sp>
        <p:nvSpPr>
          <p:cNvPr id="6" name="object 6"/>
          <p:cNvSpPr txBox="1"/>
          <p:nvPr/>
        </p:nvSpPr>
        <p:spPr>
          <a:xfrm>
            <a:off x="3663758" y="1156508"/>
            <a:ext cx="4774565" cy="3308985"/>
          </a:xfrm>
          <a:prstGeom prst="rect">
            <a:avLst/>
          </a:prstGeom>
        </p:spPr>
        <p:txBody>
          <a:bodyPr wrap="square" lIns="0" tIns="36830" rIns="0" bIns="0" rtlCol="0" vert="horz">
            <a:spAutoFit/>
          </a:bodyPr>
          <a:lstStyle/>
          <a:p>
            <a:pPr marL="12700" marR="5080">
              <a:lnSpc>
                <a:spcPts val="1510"/>
              </a:lnSpc>
              <a:spcBef>
                <a:spcPts val="290"/>
              </a:spcBef>
            </a:pPr>
            <a:r>
              <a:rPr dirty="0" sz="1400" spc="-5" b="1">
                <a:solidFill>
                  <a:srgbClr val="C00000"/>
                </a:solidFill>
                <a:latin typeface="Times New Roman"/>
                <a:cs typeface="Times New Roman"/>
              </a:rPr>
              <a:t>Millennials, </a:t>
            </a:r>
            <a:r>
              <a:rPr dirty="0" sz="1400" spc="-5">
                <a:solidFill>
                  <a:srgbClr val="065F7C"/>
                </a:solidFill>
                <a:latin typeface="Times New Roman"/>
                <a:cs typeface="Times New Roman"/>
              </a:rPr>
              <a:t>also known as Generation </a:t>
            </a:r>
            <a:r>
              <a:rPr dirty="0" sz="1400" spc="-95">
                <a:solidFill>
                  <a:srgbClr val="065F7C"/>
                </a:solidFill>
                <a:latin typeface="Times New Roman"/>
                <a:cs typeface="Times New Roman"/>
              </a:rPr>
              <a:t>Y, </a:t>
            </a:r>
            <a:r>
              <a:rPr dirty="0" sz="1400" spc="-5">
                <a:solidFill>
                  <a:srgbClr val="065F7C"/>
                </a:solidFill>
                <a:latin typeface="Times New Roman"/>
                <a:cs typeface="Times New Roman"/>
              </a:rPr>
              <a:t>and the subsequent  Generation Z. Millennials, typically born between the early 1980s  and mid-1990s, and Gen Z, born in the late 1990s and early 2000s,  have indeed grown up in an era marked by rapid technological  advancement and widespread access to digital</a:t>
            </a:r>
            <a:r>
              <a:rPr dirty="0" sz="1400" spc="90">
                <a:solidFill>
                  <a:srgbClr val="065F7C"/>
                </a:solidFill>
                <a:latin typeface="Times New Roman"/>
                <a:cs typeface="Times New Roman"/>
              </a:rPr>
              <a:t> </a:t>
            </a:r>
            <a:r>
              <a:rPr dirty="0" sz="1400" spc="-5">
                <a:solidFill>
                  <a:srgbClr val="065F7C"/>
                </a:solidFill>
                <a:latin typeface="Times New Roman"/>
                <a:cs typeface="Times New Roman"/>
              </a:rPr>
              <a:t>devices.</a:t>
            </a:r>
            <a:endParaRPr sz="1400">
              <a:latin typeface="Times New Roman"/>
              <a:cs typeface="Times New Roman"/>
            </a:endParaRPr>
          </a:p>
          <a:p>
            <a:pPr marL="12700" marR="37465">
              <a:lnSpc>
                <a:spcPts val="1510"/>
              </a:lnSpc>
              <a:spcBef>
                <a:spcPts val="1015"/>
              </a:spcBef>
            </a:pPr>
            <a:r>
              <a:rPr dirty="0" sz="1400" spc="-5">
                <a:solidFill>
                  <a:srgbClr val="C00000"/>
                </a:solidFill>
                <a:latin typeface="Times New Roman"/>
                <a:cs typeface="Times New Roman"/>
              </a:rPr>
              <a:t>Constant exposure to technology </a:t>
            </a:r>
            <a:r>
              <a:rPr dirty="0" sz="1400" spc="-5">
                <a:solidFill>
                  <a:srgbClr val="065F7C"/>
                </a:solidFill>
                <a:latin typeface="Times New Roman"/>
                <a:cs typeface="Times New Roman"/>
              </a:rPr>
              <a:t>from a young age has shaped the  preferences, behaviors, and expectations of these generations,  particularly in the</a:t>
            </a:r>
            <a:r>
              <a:rPr dirty="0" sz="1400">
                <a:solidFill>
                  <a:srgbClr val="065F7C"/>
                </a:solidFill>
                <a:latin typeface="Times New Roman"/>
                <a:cs typeface="Times New Roman"/>
              </a:rPr>
              <a:t> </a:t>
            </a:r>
            <a:r>
              <a:rPr dirty="0" sz="1400" spc="-5">
                <a:solidFill>
                  <a:srgbClr val="065F7C"/>
                </a:solidFill>
                <a:latin typeface="Times New Roman"/>
                <a:cs typeface="Times New Roman"/>
              </a:rPr>
              <a:t>workplace.</a:t>
            </a:r>
            <a:endParaRPr sz="1400">
              <a:latin typeface="Times New Roman"/>
              <a:cs typeface="Times New Roman"/>
            </a:endParaRPr>
          </a:p>
          <a:p>
            <a:pPr algn="ctr" marL="176530" marR="53340">
              <a:lnSpc>
                <a:spcPts val="1510"/>
              </a:lnSpc>
              <a:spcBef>
                <a:spcPts val="1005"/>
              </a:spcBef>
            </a:pPr>
            <a:r>
              <a:rPr dirty="0" sz="1400" spc="-5" b="1">
                <a:solidFill>
                  <a:srgbClr val="C00000"/>
                </a:solidFill>
                <a:latin typeface="Times New Roman"/>
                <a:cs typeface="Times New Roman"/>
              </a:rPr>
              <a:t>Employers have had to adapt their hiring strategies and  workplace practices to accommodate the digital fluency and  tech-savviness of Millennials and Gen</a:t>
            </a:r>
            <a:r>
              <a:rPr dirty="0" sz="1400" b="1">
                <a:solidFill>
                  <a:srgbClr val="C00000"/>
                </a:solidFill>
                <a:latin typeface="Times New Roman"/>
                <a:cs typeface="Times New Roman"/>
              </a:rPr>
              <a:t> </a:t>
            </a:r>
            <a:r>
              <a:rPr dirty="0" sz="1400" spc="-5" b="1">
                <a:solidFill>
                  <a:srgbClr val="C00000"/>
                </a:solidFill>
                <a:latin typeface="Times New Roman"/>
                <a:cs typeface="Times New Roman"/>
              </a:rPr>
              <a:t>Z.</a:t>
            </a:r>
            <a:endParaRPr sz="1400">
              <a:latin typeface="Times New Roman"/>
              <a:cs typeface="Times New Roman"/>
            </a:endParaRPr>
          </a:p>
          <a:p>
            <a:pPr marL="12700" marR="12065">
              <a:lnSpc>
                <a:spcPts val="1510"/>
              </a:lnSpc>
              <a:spcBef>
                <a:spcPts val="1005"/>
              </a:spcBef>
            </a:pPr>
            <a:r>
              <a:rPr dirty="0" sz="1400" spc="-5">
                <a:solidFill>
                  <a:srgbClr val="065F7C"/>
                </a:solidFill>
                <a:latin typeface="Times New Roman"/>
                <a:cs typeface="Times New Roman"/>
              </a:rPr>
              <a:t>This includes updating recruitment methods to </a:t>
            </a:r>
            <a:r>
              <a:rPr dirty="0" sz="1400" spc="-5">
                <a:solidFill>
                  <a:srgbClr val="C00000"/>
                </a:solidFill>
                <a:latin typeface="Times New Roman"/>
                <a:cs typeface="Times New Roman"/>
              </a:rPr>
              <a:t>leverage online  platforms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social media, integrating digital tools and  technologies into everyday work </a:t>
            </a:r>
            <a:r>
              <a:rPr dirty="0" sz="1400" spc="-5">
                <a:solidFill>
                  <a:srgbClr val="065F7C"/>
                </a:solidFill>
                <a:latin typeface="Times New Roman"/>
                <a:cs typeface="Times New Roman"/>
              </a:rPr>
              <a:t>processes, and fostering a culture  of innovation and</a:t>
            </a:r>
            <a:r>
              <a:rPr dirty="0" sz="1400" spc="-15">
                <a:solidFill>
                  <a:srgbClr val="065F7C"/>
                </a:solidFill>
                <a:latin typeface="Times New Roman"/>
                <a:cs typeface="Times New Roman"/>
              </a:rPr>
              <a:t> </a:t>
            </a:r>
            <a:r>
              <a:rPr dirty="0" sz="1400" spc="-10">
                <a:solidFill>
                  <a:srgbClr val="065F7C"/>
                </a:solidFill>
                <a:latin typeface="Times New Roman"/>
                <a:cs typeface="Times New Roman"/>
              </a:rPr>
              <a:t>adaptability.</a:t>
            </a:r>
            <a:endParaRPr sz="1400">
              <a:latin typeface="Times New Roman"/>
              <a:cs typeface="Times New Roman"/>
            </a:endParaRPr>
          </a:p>
        </p:txBody>
      </p:sp>
      <p:sp>
        <p:nvSpPr>
          <p:cNvPr id="7" name="object 7"/>
          <p:cNvSpPr/>
          <p:nvPr/>
        </p:nvSpPr>
        <p:spPr>
          <a:xfrm>
            <a:off x="247650" y="1988820"/>
            <a:ext cx="2640329" cy="2993897"/>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23</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1845945" cy="452755"/>
          </a:xfrm>
          <a:prstGeom prst="rect"/>
        </p:spPr>
        <p:txBody>
          <a:bodyPr wrap="square" lIns="0" tIns="12700" rIns="0" bIns="0" rtlCol="0" vert="horz">
            <a:spAutoFit/>
          </a:bodyPr>
          <a:lstStyle/>
          <a:p>
            <a:pPr marL="12700">
              <a:lnSpc>
                <a:spcPct val="100000"/>
              </a:lnSpc>
              <a:spcBef>
                <a:spcPts val="100"/>
              </a:spcBef>
            </a:pPr>
            <a:r>
              <a:rPr dirty="0" sz="2800" b="1">
                <a:latin typeface="Arial"/>
                <a:cs typeface="Arial"/>
              </a:rPr>
              <a:t>Mille</a:t>
            </a:r>
            <a:r>
              <a:rPr dirty="0" sz="2800" spc="-5" b="1">
                <a:latin typeface="Arial"/>
                <a:cs typeface="Arial"/>
              </a:rPr>
              <a:t>nn</a:t>
            </a:r>
            <a:r>
              <a:rPr dirty="0" sz="2800" b="1">
                <a:latin typeface="Arial"/>
                <a:cs typeface="Arial"/>
              </a:rPr>
              <a:t>ials</a:t>
            </a:r>
            <a:endParaRPr sz="2800">
              <a:latin typeface="Arial"/>
              <a:cs typeface="Arial"/>
            </a:endParaRPr>
          </a:p>
        </p:txBody>
      </p:sp>
      <p:sp>
        <p:nvSpPr>
          <p:cNvPr id="5" name="object 5"/>
          <p:cNvSpPr txBox="1"/>
          <p:nvPr/>
        </p:nvSpPr>
        <p:spPr>
          <a:xfrm>
            <a:off x="3634740" y="575728"/>
            <a:ext cx="4833620" cy="4225290"/>
          </a:xfrm>
          <a:prstGeom prst="rect">
            <a:avLst/>
          </a:prstGeom>
        </p:spPr>
        <p:txBody>
          <a:bodyPr wrap="square" lIns="0" tIns="36830" rIns="0" bIns="0" rtlCol="0" vert="horz">
            <a:spAutoFit/>
          </a:bodyPr>
          <a:lstStyle/>
          <a:p>
            <a:pPr marL="12700" marR="45720">
              <a:lnSpc>
                <a:spcPts val="1510"/>
              </a:lnSpc>
              <a:spcBef>
                <a:spcPts val="290"/>
              </a:spcBef>
            </a:pPr>
            <a:r>
              <a:rPr dirty="0" sz="1400" spc="-5">
                <a:solidFill>
                  <a:srgbClr val="065F7C"/>
                </a:solidFill>
                <a:latin typeface="Times New Roman"/>
                <a:cs typeface="Times New Roman"/>
              </a:rPr>
              <a:t>Furthermore, Millennials are often characterized by their </a:t>
            </a:r>
            <a:r>
              <a:rPr dirty="0" sz="1400" spc="-5">
                <a:solidFill>
                  <a:srgbClr val="C00000"/>
                </a:solidFill>
                <a:latin typeface="Times New Roman"/>
                <a:cs typeface="Times New Roman"/>
              </a:rPr>
              <a:t>desire for  work-life balance</a:t>
            </a:r>
            <a:r>
              <a:rPr dirty="0" sz="1400" spc="-5">
                <a:solidFill>
                  <a:srgbClr val="065F7C"/>
                </a:solidFill>
                <a:latin typeface="Times New Roman"/>
                <a:cs typeface="Times New Roman"/>
              </a:rPr>
              <a:t>, </a:t>
            </a:r>
            <a:r>
              <a:rPr dirty="0" sz="1400" spc="-5">
                <a:solidFill>
                  <a:srgbClr val="C00000"/>
                </a:solidFill>
                <a:latin typeface="Times New Roman"/>
                <a:cs typeface="Times New Roman"/>
              </a:rPr>
              <a:t>meaningful work</a:t>
            </a:r>
            <a:r>
              <a:rPr dirty="0" sz="1400" spc="-5">
                <a:solidFill>
                  <a:srgbClr val="065F7C"/>
                </a:solidFill>
                <a:latin typeface="Times New Roman"/>
                <a:cs typeface="Times New Roman"/>
              </a:rPr>
              <a:t>, and </a:t>
            </a:r>
            <a:r>
              <a:rPr dirty="0" sz="1400" spc="-5">
                <a:solidFill>
                  <a:srgbClr val="C00000"/>
                </a:solidFill>
                <a:latin typeface="Times New Roman"/>
                <a:cs typeface="Times New Roman"/>
              </a:rPr>
              <a:t>opportunities for  professional growth and development. </a:t>
            </a:r>
            <a:r>
              <a:rPr dirty="0" sz="1400" spc="-5">
                <a:solidFill>
                  <a:srgbClr val="065F7C"/>
                </a:solidFill>
                <a:latin typeface="Times New Roman"/>
                <a:cs typeface="Times New Roman"/>
              </a:rPr>
              <a:t>They tend to prioritize  </a:t>
            </a:r>
            <a:r>
              <a:rPr dirty="0" sz="1400" spc="-10">
                <a:solidFill>
                  <a:srgbClr val="065F7C"/>
                </a:solidFill>
                <a:latin typeface="Times New Roman"/>
                <a:cs typeface="Times New Roman"/>
              </a:rPr>
              <a:t>flexibility, </a:t>
            </a:r>
            <a:r>
              <a:rPr dirty="0" sz="1400" spc="-5">
                <a:solidFill>
                  <a:srgbClr val="065F7C"/>
                </a:solidFill>
                <a:latin typeface="Times New Roman"/>
                <a:cs typeface="Times New Roman"/>
              </a:rPr>
              <a:t>collaboration, and purpose-driven work</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environments.</a:t>
            </a:r>
            <a:endParaRPr sz="1400">
              <a:latin typeface="Times New Roman"/>
              <a:cs typeface="Times New Roman"/>
            </a:endParaRPr>
          </a:p>
          <a:p>
            <a:pPr marL="12700" marR="5080">
              <a:lnSpc>
                <a:spcPts val="1510"/>
              </a:lnSpc>
              <a:spcBef>
                <a:spcPts val="1010"/>
              </a:spcBef>
            </a:pPr>
            <a:r>
              <a:rPr dirty="0" sz="1400" spc="-5">
                <a:solidFill>
                  <a:srgbClr val="065F7C"/>
                </a:solidFill>
                <a:latin typeface="Times New Roman"/>
                <a:cs typeface="Times New Roman"/>
              </a:rPr>
              <a:t>Employers who understand and cater to these preferences are better  positioned to attract, engage, and retain talent from these  generations.</a:t>
            </a:r>
            <a:endParaRPr sz="1400">
              <a:latin typeface="Times New Roman"/>
              <a:cs typeface="Times New Roman"/>
            </a:endParaRPr>
          </a:p>
          <a:p>
            <a:pPr marL="12700" marR="56515">
              <a:lnSpc>
                <a:spcPts val="1510"/>
              </a:lnSpc>
              <a:spcBef>
                <a:spcPts val="1010"/>
              </a:spcBef>
            </a:pPr>
            <a:r>
              <a:rPr dirty="0" sz="1400" spc="-5">
                <a:solidFill>
                  <a:srgbClr val="065F7C"/>
                </a:solidFill>
                <a:latin typeface="Times New Roman"/>
                <a:cs typeface="Times New Roman"/>
              </a:rPr>
              <a:t>Overall, recognizing the unique characteristics and preferences of  Millennials and Gen Z and adapting organizational practices  accordingly can help employers stay competitive in today's rapidly  evolving workforce</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landscape.</a:t>
            </a:r>
            <a:endParaRPr sz="1400">
              <a:latin typeface="Times New Roman"/>
              <a:cs typeface="Times New Roman"/>
            </a:endParaRPr>
          </a:p>
          <a:p>
            <a:pPr>
              <a:lnSpc>
                <a:spcPct val="100000"/>
              </a:lnSpc>
              <a:spcBef>
                <a:spcPts val="15"/>
              </a:spcBef>
            </a:pPr>
            <a:endParaRPr sz="215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065F7C"/>
                </a:solidFill>
                <a:latin typeface="Times New Roman"/>
                <a:cs typeface="Times New Roman"/>
              </a:rPr>
              <a:t>Send an average of </a:t>
            </a:r>
            <a:r>
              <a:rPr dirty="0" sz="1400" spc="-5" b="1">
                <a:solidFill>
                  <a:srgbClr val="C00000"/>
                </a:solidFill>
                <a:latin typeface="Times New Roman"/>
                <a:cs typeface="Times New Roman"/>
              </a:rPr>
              <a:t>20 </a:t>
            </a:r>
            <a:r>
              <a:rPr dirty="0" sz="1400" spc="-35" b="1">
                <a:solidFill>
                  <a:srgbClr val="C00000"/>
                </a:solidFill>
                <a:latin typeface="Times New Roman"/>
                <a:cs typeface="Times New Roman"/>
              </a:rPr>
              <a:t>Text </a:t>
            </a:r>
            <a:r>
              <a:rPr dirty="0" sz="1400" spc="-5" b="1">
                <a:solidFill>
                  <a:srgbClr val="C00000"/>
                </a:solidFill>
                <a:latin typeface="Times New Roman"/>
                <a:cs typeface="Times New Roman"/>
              </a:rPr>
              <a:t>per</a:t>
            </a:r>
            <a:r>
              <a:rPr dirty="0" sz="1400" b="1">
                <a:solidFill>
                  <a:srgbClr val="C00000"/>
                </a:solidFill>
                <a:latin typeface="Times New Roman"/>
                <a:cs typeface="Times New Roman"/>
              </a:rPr>
              <a:t> </a:t>
            </a:r>
            <a:r>
              <a:rPr dirty="0" sz="1400" spc="-5" b="1">
                <a:solidFill>
                  <a:srgbClr val="C00000"/>
                </a:solidFill>
                <a:latin typeface="Times New Roman"/>
                <a:cs typeface="Times New Roman"/>
              </a:rPr>
              <a:t>day</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50% </a:t>
            </a:r>
            <a:r>
              <a:rPr dirty="0" sz="1400" spc="-5" b="1">
                <a:solidFill>
                  <a:srgbClr val="065F7C"/>
                </a:solidFill>
                <a:latin typeface="Times New Roman"/>
                <a:cs typeface="Times New Roman"/>
              </a:rPr>
              <a:t>of the </a:t>
            </a:r>
            <a:r>
              <a:rPr dirty="0" sz="1400" spc="-10" b="1">
                <a:solidFill>
                  <a:srgbClr val="065F7C"/>
                </a:solidFill>
                <a:latin typeface="Times New Roman"/>
                <a:cs typeface="Times New Roman"/>
              </a:rPr>
              <a:t>workforce </a:t>
            </a:r>
            <a:r>
              <a:rPr dirty="0" sz="1400" spc="-5" b="1">
                <a:solidFill>
                  <a:srgbClr val="065F7C"/>
                </a:solidFill>
                <a:latin typeface="Times New Roman"/>
                <a:cs typeface="Times New Roman"/>
              </a:rPr>
              <a:t>by</a:t>
            </a:r>
            <a:r>
              <a:rPr dirty="0" sz="1400" spc="25" b="1">
                <a:solidFill>
                  <a:srgbClr val="065F7C"/>
                </a:solidFill>
                <a:latin typeface="Times New Roman"/>
                <a:cs typeface="Times New Roman"/>
              </a:rPr>
              <a:t> </a:t>
            </a:r>
            <a:r>
              <a:rPr dirty="0" sz="1400" spc="-5" b="1">
                <a:solidFill>
                  <a:srgbClr val="065F7C"/>
                </a:solidFill>
                <a:latin typeface="Times New Roman"/>
                <a:cs typeface="Times New Roman"/>
              </a:rPr>
              <a:t>2030</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80% </a:t>
            </a:r>
            <a:r>
              <a:rPr dirty="0" sz="1400" spc="-5" b="1">
                <a:solidFill>
                  <a:srgbClr val="065F7C"/>
                </a:solidFill>
                <a:latin typeface="Times New Roman"/>
                <a:cs typeface="Times New Roman"/>
              </a:rPr>
              <a:t>sleep with their phone next to their</a:t>
            </a:r>
            <a:r>
              <a:rPr dirty="0" sz="1400" spc="-35" b="1">
                <a:solidFill>
                  <a:srgbClr val="065F7C"/>
                </a:solidFill>
                <a:latin typeface="Times New Roman"/>
                <a:cs typeface="Times New Roman"/>
              </a:rPr>
              <a:t> </a:t>
            </a:r>
            <a:r>
              <a:rPr dirty="0" sz="1400" spc="-5" b="1">
                <a:solidFill>
                  <a:srgbClr val="065F7C"/>
                </a:solidFill>
                <a:latin typeface="Times New Roman"/>
                <a:cs typeface="Times New Roman"/>
              </a:rPr>
              <a:t>bed</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41% </a:t>
            </a:r>
            <a:r>
              <a:rPr dirty="0" sz="1400" spc="-5" b="1">
                <a:solidFill>
                  <a:srgbClr val="065F7C"/>
                </a:solidFill>
                <a:latin typeface="Times New Roman"/>
                <a:cs typeface="Times New Roman"/>
              </a:rPr>
              <a:t>have no telephone landline at</a:t>
            </a:r>
            <a:r>
              <a:rPr dirty="0" sz="1400" spc="-25" b="1">
                <a:solidFill>
                  <a:srgbClr val="065F7C"/>
                </a:solidFill>
                <a:latin typeface="Times New Roman"/>
                <a:cs typeface="Times New Roman"/>
              </a:rPr>
              <a:t> </a:t>
            </a:r>
            <a:r>
              <a:rPr dirty="0" sz="1400" spc="-5" b="1">
                <a:solidFill>
                  <a:srgbClr val="065F7C"/>
                </a:solidFill>
                <a:latin typeface="Times New Roman"/>
                <a:cs typeface="Times New Roman"/>
              </a:rPr>
              <a:t>home</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31% </a:t>
            </a:r>
            <a:r>
              <a:rPr dirty="0" sz="1400" spc="-5" b="1">
                <a:solidFill>
                  <a:srgbClr val="065F7C"/>
                </a:solidFill>
                <a:latin typeface="Times New Roman"/>
                <a:cs typeface="Times New Roman"/>
              </a:rPr>
              <a:t>earn enough money to live </a:t>
            </a:r>
            <a:r>
              <a:rPr dirty="0" sz="1400" spc="-5" b="1">
                <a:solidFill>
                  <a:srgbClr val="C00000"/>
                </a:solidFill>
                <a:latin typeface="Times New Roman"/>
                <a:cs typeface="Times New Roman"/>
              </a:rPr>
              <a:t>27% </a:t>
            </a:r>
            <a:r>
              <a:rPr dirty="0" sz="1400" spc="-15" b="1">
                <a:solidFill>
                  <a:srgbClr val="065F7C"/>
                </a:solidFill>
                <a:latin typeface="Times New Roman"/>
                <a:cs typeface="Times New Roman"/>
              </a:rPr>
              <a:t>are</a:t>
            </a:r>
            <a:r>
              <a:rPr dirty="0" sz="1400" spc="20" b="1">
                <a:solidFill>
                  <a:srgbClr val="065F7C"/>
                </a:solidFill>
                <a:latin typeface="Times New Roman"/>
                <a:cs typeface="Times New Roman"/>
              </a:rPr>
              <a:t> </a:t>
            </a:r>
            <a:r>
              <a:rPr dirty="0" sz="1400" spc="-5" b="1">
                <a:solidFill>
                  <a:srgbClr val="065F7C"/>
                </a:solidFill>
                <a:latin typeface="Times New Roman"/>
                <a:cs typeface="Times New Roman"/>
              </a:rPr>
              <a:t>self-employed</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14% </a:t>
            </a:r>
            <a:r>
              <a:rPr dirty="0" sz="1400" spc="-5" b="1">
                <a:solidFill>
                  <a:srgbClr val="065F7C"/>
                </a:solidFill>
                <a:latin typeface="Times New Roman"/>
                <a:cs typeface="Times New Roman"/>
              </a:rPr>
              <a:t>use</a:t>
            </a:r>
            <a:r>
              <a:rPr dirty="0" sz="1400" spc="-30" b="1">
                <a:solidFill>
                  <a:srgbClr val="065F7C"/>
                </a:solidFill>
                <a:latin typeface="Times New Roman"/>
                <a:cs typeface="Times New Roman"/>
              </a:rPr>
              <a:t> </a:t>
            </a:r>
            <a:r>
              <a:rPr dirty="0" sz="1400" spc="-20" b="1">
                <a:solidFill>
                  <a:srgbClr val="065F7C"/>
                </a:solidFill>
                <a:latin typeface="Times New Roman"/>
                <a:cs typeface="Times New Roman"/>
              </a:rPr>
              <a:t>Twitter</a:t>
            </a:r>
            <a:endParaRPr sz="1400">
              <a:latin typeface="Times New Roman"/>
              <a:cs typeface="Times New Roman"/>
            </a:endParaRPr>
          </a:p>
          <a:p>
            <a:pPr marL="241300" indent="-228600">
              <a:lnSpc>
                <a:spcPct val="100000"/>
              </a:lnSpc>
              <a:buFont typeface="Arial"/>
              <a:buChar char="•"/>
              <a:tabLst>
                <a:tab pos="240665" algn="l"/>
                <a:tab pos="241300" algn="l"/>
              </a:tabLst>
            </a:pPr>
            <a:r>
              <a:rPr dirty="0" sz="1400" spc="-5" b="1">
                <a:solidFill>
                  <a:srgbClr val="C00000"/>
                </a:solidFill>
                <a:latin typeface="Times New Roman"/>
                <a:cs typeface="Times New Roman"/>
              </a:rPr>
              <a:t>56% </a:t>
            </a:r>
            <a:r>
              <a:rPr dirty="0" sz="1400" spc="-5" b="1">
                <a:solidFill>
                  <a:srgbClr val="065F7C"/>
                </a:solidFill>
                <a:latin typeface="Times New Roman"/>
                <a:cs typeface="Times New Roman"/>
              </a:rPr>
              <a:t>think technology helps</a:t>
            </a:r>
            <a:r>
              <a:rPr dirty="0" sz="1400" spc="-30" b="1">
                <a:solidFill>
                  <a:srgbClr val="065F7C"/>
                </a:solidFill>
                <a:latin typeface="Times New Roman"/>
                <a:cs typeface="Times New Roman"/>
              </a:rPr>
              <a:t> </a:t>
            </a:r>
            <a:r>
              <a:rPr dirty="0" sz="1400" spc="-5" b="1">
                <a:solidFill>
                  <a:srgbClr val="065F7C"/>
                </a:solidFill>
                <a:latin typeface="Times New Roman"/>
                <a:cs typeface="Times New Roman"/>
              </a:rPr>
              <a:t>people</a:t>
            </a:r>
            <a:endParaRPr sz="1400">
              <a:latin typeface="Times New Roman"/>
              <a:cs typeface="Times New Roman"/>
            </a:endParaRPr>
          </a:p>
        </p:txBody>
      </p:sp>
      <p:sp>
        <p:nvSpPr>
          <p:cNvPr id="6" name="object 6"/>
          <p:cNvSpPr/>
          <p:nvPr/>
        </p:nvSpPr>
        <p:spPr>
          <a:xfrm>
            <a:off x="255270" y="1250441"/>
            <a:ext cx="2640329" cy="2993135"/>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24</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111188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GEN</a:t>
            </a:r>
            <a:r>
              <a:rPr dirty="0" sz="2800" spc="-90" b="1">
                <a:latin typeface="Arial"/>
                <a:cs typeface="Arial"/>
              </a:rPr>
              <a:t> </a:t>
            </a:r>
            <a:r>
              <a:rPr dirty="0" sz="2800" b="1">
                <a:latin typeface="Arial"/>
                <a:cs typeface="Arial"/>
              </a:rPr>
              <a:t>Z</a:t>
            </a:r>
            <a:endParaRPr sz="2800">
              <a:latin typeface="Arial"/>
              <a:cs typeface="Arial"/>
            </a:endParaRPr>
          </a:p>
        </p:txBody>
      </p:sp>
      <p:sp>
        <p:nvSpPr>
          <p:cNvPr id="5" name="object 5"/>
          <p:cNvSpPr txBox="1"/>
          <p:nvPr/>
        </p:nvSpPr>
        <p:spPr>
          <a:xfrm>
            <a:off x="194853" y="1177636"/>
            <a:ext cx="5408295" cy="3439795"/>
          </a:xfrm>
          <a:prstGeom prst="rect">
            <a:avLst/>
          </a:prstGeom>
        </p:spPr>
        <p:txBody>
          <a:bodyPr wrap="square" lIns="0" tIns="12065" rIns="0" bIns="0" rtlCol="0" vert="horz">
            <a:spAutoFit/>
          </a:bodyPr>
          <a:lstStyle/>
          <a:p>
            <a:pPr marL="12700" marR="69215">
              <a:lnSpc>
                <a:spcPct val="100000"/>
              </a:lnSpc>
              <a:spcBef>
                <a:spcPts val="95"/>
              </a:spcBef>
            </a:pPr>
            <a:r>
              <a:rPr dirty="0" sz="1400" spc="-5">
                <a:solidFill>
                  <a:srgbClr val="065F7C"/>
                </a:solidFill>
                <a:latin typeface="Times New Roman"/>
                <a:cs typeface="Times New Roman"/>
              </a:rPr>
              <a:t>Generation Z has been noted for its </a:t>
            </a:r>
            <a:r>
              <a:rPr dirty="0" sz="1400" spc="-5">
                <a:solidFill>
                  <a:srgbClr val="C00000"/>
                </a:solidFill>
                <a:latin typeface="Times New Roman"/>
                <a:cs typeface="Times New Roman"/>
              </a:rPr>
              <a:t>openness and willingness to discuss  mental health </a:t>
            </a:r>
            <a:r>
              <a:rPr dirty="0" sz="1400" spc="-5">
                <a:solidFill>
                  <a:srgbClr val="065F7C"/>
                </a:solidFill>
                <a:latin typeface="Times New Roman"/>
                <a:cs typeface="Times New Roman"/>
              </a:rPr>
              <a:t>issues more openly than previous generations. This shift in  attitude toward mental health is indeed significant and has implications for  how workplaces approach employee well-being and</a:t>
            </a:r>
            <a:r>
              <a:rPr dirty="0" sz="1400" spc="70">
                <a:solidFill>
                  <a:srgbClr val="065F7C"/>
                </a:solidFill>
                <a:latin typeface="Times New Roman"/>
                <a:cs typeface="Times New Roman"/>
              </a:rPr>
              <a:t> </a:t>
            </a:r>
            <a:r>
              <a:rPr dirty="0" sz="1400" spc="-5">
                <a:solidFill>
                  <a:srgbClr val="065F7C"/>
                </a:solidFill>
                <a:latin typeface="Times New Roman"/>
                <a:cs typeface="Times New Roman"/>
              </a:rPr>
              <a:t>support.</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marR="139065" indent="-635">
              <a:lnSpc>
                <a:spcPct val="100000"/>
              </a:lnSpc>
            </a:pPr>
            <a:r>
              <a:rPr dirty="0" sz="1400" spc="-5">
                <a:solidFill>
                  <a:srgbClr val="065F7C"/>
                </a:solidFill>
                <a:latin typeface="Times New Roman"/>
                <a:cs typeface="Times New Roman"/>
              </a:rPr>
              <a:t>Generation </a:t>
            </a:r>
            <a:r>
              <a:rPr dirty="0" sz="1400" spc="-10">
                <a:solidFill>
                  <a:srgbClr val="065F7C"/>
                </a:solidFill>
                <a:latin typeface="Times New Roman"/>
                <a:cs typeface="Times New Roman"/>
              </a:rPr>
              <a:t>Z's </a:t>
            </a:r>
            <a:r>
              <a:rPr dirty="0" sz="1400" spc="-5">
                <a:solidFill>
                  <a:srgbClr val="065F7C"/>
                </a:solidFill>
                <a:latin typeface="Times New Roman"/>
                <a:cs typeface="Times New Roman"/>
              </a:rPr>
              <a:t>emphasis on </a:t>
            </a:r>
            <a:r>
              <a:rPr dirty="0" sz="1400" spc="-5">
                <a:solidFill>
                  <a:srgbClr val="C00000"/>
                </a:solidFill>
                <a:latin typeface="Times New Roman"/>
                <a:cs typeface="Times New Roman"/>
              </a:rPr>
              <a:t>work-life balance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mental well-being  </a:t>
            </a:r>
            <a:r>
              <a:rPr dirty="0" sz="1400" spc="-5">
                <a:solidFill>
                  <a:srgbClr val="065F7C"/>
                </a:solidFill>
                <a:latin typeface="Times New Roman"/>
                <a:cs typeface="Times New Roman"/>
              </a:rPr>
              <a:t>reflects a broader societal trend toward prioritizing holistic health and  wellness. Rather than solely focusing on </a:t>
            </a:r>
            <a:r>
              <a:rPr dirty="0" sz="1400" spc="-5">
                <a:solidFill>
                  <a:srgbClr val="C00000"/>
                </a:solidFill>
                <a:latin typeface="Times New Roman"/>
                <a:cs typeface="Times New Roman"/>
              </a:rPr>
              <a:t>job stability </a:t>
            </a:r>
            <a:r>
              <a:rPr dirty="0" sz="1400" spc="-5">
                <a:solidFill>
                  <a:srgbClr val="065F7C"/>
                </a:solidFill>
                <a:latin typeface="Times New Roman"/>
                <a:cs typeface="Times New Roman"/>
              </a:rPr>
              <a:t>or financial success,  Gen Z values a more </a:t>
            </a:r>
            <a:r>
              <a:rPr dirty="0" sz="1400" spc="-5">
                <a:solidFill>
                  <a:srgbClr val="C00000"/>
                </a:solidFill>
                <a:latin typeface="Times New Roman"/>
                <a:cs typeface="Times New Roman"/>
              </a:rPr>
              <a:t>balanced approach that encompasses physical,  emotional, and mental</a:t>
            </a:r>
            <a:r>
              <a:rPr dirty="0" sz="1400" spc="30">
                <a:solidFill>
                  <a:srgbClr val="C00000"/>
                </a:solidFill>
                <a:latin typeface="Times New Roman"/>
                <a:cs typeface="Times New Roman"/>
              </a:rPr>
              <a:t> </a:t>
            </a:r>
            <a:r>
              <a:rPr dirty="0" sz="1400" spc="-5">
                <a:solidFill>
                  <a:srgbClr val="C00000"/>
                </a:solidFill>
                <a:latin typeface="Times New Roman"/>
                <a:cs typeface="Times New Roman"/>
              </a:rPr>
              <a:t>well-being.</a:t>
            </a:r>
            <a:endParaRPr sz="1400">
              <a:latin typeface="Times New Roman"/>
              <a:cs typeface="Times New Roman"/>
            </a:endParaRPr>
          </a:p>
          <a:p>
            <a:pPr>
              <a:lnSpc>
                <a:spcPct val="100000"/>
              </a:lnSpc>
              <a:spcBef>
                <a:spcPts val="10"/>
              </a:spcBef>
            </a:pPr>
            <a:endParaRPr sz="1450">
              <a:latin typeface="Times New Roman"/>
              <a:cs typeface="Times New Roman"/>
            </a:endParaRPr>
          </a:p>
          <a:p>
            <a:pPr marL="12700" marR="5080">
              <a:lnSpc>
                <a:spcPct val="100000"/>
              </a:lnSpc>
              <a:spcBef>
                <a:spcPts val="5"/>
              </a:spcBef>
            </a:pPr>
            <a:r>
              <a:rPr dirty="0" sz="1400" spc="-5">
                <a:solidFill>
                  <a:srgbClr val="065F7C"/>
                </a:solidFill>
                <a:latin typeface="Times New Roman"/>
                <a:cs typeface="Times New Roman"/>
              </a:rPr>
              <a:t>In response to these shifting priorities, many forward-thinking  organizations are implementing policies and initiatives aimed at supporting  employee mental health, such as offering mental health days, providing  access to counseling services, promoting work-life balance through flexible  scheduling, and fostering a culture of open communication and</a:t>
            </a:r>
            <a:r>
              <a:rPr dirty="0" sz="1400" spc="90">
                <a:solidFill>
                  <a:srgbClr val="065F7C"/>
                </a:solidFill>
                <a:latin typeface="Times New Roman"/>
                <a:cs typeface="Times New Roman"/>
              </a:rPr>
              <a:t> </a:t>
            </a:r>
            <a:r>
              <a:rPr dirty="0" sz="1400" spc="-5">
                <a:solidFill>
                  <a:srgbClr val="065F7C"/>
                </a:solidFill>
                <a:latin typeface="Times New Roman"/>
                <a:cs typeface="Times New Roman"/>
              </a:rPr>
              <a:t>support.</a:t>
            </a:r>
            <a:endParaRPr sz="1400">
              <a:latin typeface="Times New Roman"/>
              <a:cs typeface="Times New Roman"/>
            </a:endParaRPr>
          </a:p>
        </p:txBody>
      </p:sp>
      <p:sp>
        <p:nvSpPr>
          <p:cNvPr id="6" name="object 6"/>
          <p:cNvSpPr/>
          <p:nvPr/>
        </p:nvSpPr>
        <p:spPr>
          <a:xfrm>
            <a:off x="5973318" y="1150620"/>
            <a:ext cx="2843783" cy="3467861"/>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25</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223881" y="731446"/>
            <a:ext cx="5329555" cy="452120"/>
          </a:xfrm>
          <a:prstGeom prst="rect"/>
        </p:spPr>
        <p:txBody>
          <a:bodyPr wrap="square" lIns="0" tIns="12065" rIns="0" bIns="0" rtlCol="0" vert="horz">
            <a:spAutoFit/>
          </a:bodyPr>
          <a:lstStyle/>
          <a:p>
            <a:pPr marL="12700" marR="5080">
              <a:lnSpc>
                <a:spcPct val="100000"/>
              </a:lnSpc>
              <a:spcBef>
                <a:spcPts val="95"/>
              </a:spcBef>
            </a:pPr>
            <a:r>
              <a:rPr dirty="0" spc="-5"/>
              <a:t>Gen Z struggles more with </a:t>
            </a:r>
            <a:r>
              <a:rPr dirty="0" spc="-5">
                <a:solidFill>
                  <a:srgbClr val="C00000"/>
                </a:solidFill>
              </a:rPr>
              <a:t>focusing- </a:t>
            </a:r>
            <a:r>
              <a:rPr dirty="0" spc="-5"/>
              <a:t>Why? Simply because Gen Z has too  </a:t>
            </a:r>
            <a:r>
              <a:rPr dirty="0" spc="-5">
                <a:solidFill>
                  <a:srgbClr val="C00000"/>
                </a:solidFill>
              </a:rPr>
              <a:t>many distractions going</a:t>
            </a:r>
            <a:r>
              <a:rPr dirty="0" spc="5">
                <a:solidFill>
                  <a:srgbClr val="C00000"/>
                </a:solidFill>
              </a:rPr>
              <a:t> </a:t>
            </a:r>
            <a:r>
              <a:rPr dirty="0" spc="-5">
                <a:solidFill>
                  <a:srgbClr val="C00000"/>
                </a:solidFill>
              </a:rPr>
              <a:t>on.</a:t>
            </a:r>
          </a:p>
        </p:txBody>
      </p:sp>
      <p:sp>
        <p:nvSpPr>
          <p:cNvPr id="5" name="object 5"/>
          <p:cNvSpPr txBox="1"/>
          <p:nvPr/>
        </p:nvSpPr>
        <p:spPr>
          <a:xfrm>
            <a:off x="223881" y="1158166"/>
            <a:ext cx="5170805" cy="3012440"/>
          </a:xfrm>
          <a:prstGeom prst="rect">
            <a:avLst/>
          </a:prstGeom>
        </p:spPr>
        <p:txBody>
          <a:bodyPr wrap="square" lIns="0" tIns="12065" rIns="0" bIns="0" rtlCol="0" vert="horz">
            <a:spAutoFit/>
          </a:bodyPr>
          <a:lstStyle/>
          <a:p>
            <a:pPr marL="29845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7.6 </a:t>
            </a:r>
            <a:r>
              <a:rPr dirty="0" sz="1400" spc="-5">
                <a:solidFill>
                  <a:srgbClr val="065F7C"/>
                </a:solidFill>
                <a:latin typeface="Times New Roman"/>
                <a:cs typeface="Times New Roman"/>
              </a:rPr>
              <a:t>Hours of day</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socializing</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Multi-taskers ( </a:t>
            </a:r>
            <a:r>
              <a:rPr dirty="0" sz="1400" spc="-5">
                <a:solidFill>
                  <a:srgbClr val="C00000"/>
                </a:solidFill>
                <a:latin typeface="Times New Roman"/>
                <a:cs typeface="Times New Roman"/>
              </a:rPr>
              <a:t>5 screens at</a:t>
            </a:r>
            <a:r>
              <a:rPr dirty="0" sz="1400" spc="45">
                <a:solidFill>
                  <a:srgbClr val="C00000"/>
                </a:solidFill>
                <a:latin typeface="Times New Roman"/>
                <a:cs typeface="Times New Roman"/>
              </a:rPr>
              <a:t> </a:t>
            </a:r>
            <a:r>
              <a:rPr dirty="0" sz="1400" spc="-5">
                <a:solidFill>
                  <a:srgbClr val="C00000"/>
                </a:solidFill>
                <a:latin typeface="Times New Roman"/>
                <a:cs typeface="Times New Roman"/>
              </a:rPr>
              <a:t>once</a:t>
            </a:r>
            <a:r>
              <a:rPr dirty="0" sz="1400" spc="-5">
                <a:solidFill>
                  <a:srgbClr val="065F7C"/>
                </a:solidFill>
                <a:latin typeface="Times New Roman"/>
                <a:cs typeface="Times New Roman"/>
              </a:rPr>
              <a: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72% </a:t>
            </a:r>
            <a:r>
              <a:rPr dirty="0" sz="1400" spc="-5">
                <a:solidFill>
                  <a:srgbClr val="065F7C"/>
                </a:solidFill>
                <a:latin typeface="Times New Roman"/>
                <a:cs typeface="Times New Roman"/>
              </a:rPr>
              <a:t>want to start their</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business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1 </a:t>
            </a:r>
            <a:r>
              <a:rPr dirty="0" sz="1400" spc="-5">
                <a:solidFill>
                  <a:srgbClr val="065F7C"/>
                </a:solidFill>
                <a:latin typeface="Times New Roman"/>
                <a:cs typeface="Times New Roman"/>
              </a:rPr>
              <a:t>in 2 have a college</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education</a:t>
            </a:r>
            <a:endParaRPr sz="1400">
              <a:latin typeface="Times New Roman"/>
              <a:cs typeface="Times New Roman"/>
            </a:endParaRPr>
          </a:p>
          <a:p>
            <a:pPr marL="298450" marR="77470" indent="-285750">
              <a:lnSpc>
                <a:spcPct val="100000"/>
              </a:lnSpc>
              <a:buFont typeface="Arial"/>
              <a:buChar char="•"/>
              <a:tabLst>
                <a:tab pos="297815" algn="l"/>
                <a:tab pos="298450" algn="l"/>
              </a:tabLst>
            </a:pPr>
            <a:r>
              <a:rPr dirty="0" sz="1400" spc="-5">
                <a:solidFill>
                  <a:srgbClr val="C00000"/>
                </a:solidFill>
                <a:latin typeface="Times New Roman"/>
                <a:cs typeface="Times New Roman"/>
              </a:rPr>
              <a:t>93% </a:t>
            </a:r>
            <a:r>
              <a:rPr dirty="0" sz="1400" spc="-5">
                <a:solidFill>
                  <a:srgbClr val="065F7C"/>
                </a:solidFill>
                <a:latin typeface="Times New Roman"/>
                <a:cs typeface="Times New Roman"/>
              </a:rPr>
              <a:t>of an </a:t>
            </a:r>
            <a:r>
              <a:rPr dirty="0" sz="1400" spc="-10">
                <a:solidFill>
                  <a:srgbClr val="065F7C"/>
                </a:solidFill>
                <a:latin typeface="Times New Roman"/>
                <a:cs typeface="Times New Roman"/>
              </a:rPr>
              <a:t>organization’s </a:t>
            </a:r>
            <a:r>
              <a:rPr dirty="0" sz="1400" spc="-5">
                <a:solidFill>
                  <a:srgbClr val="065F7C"/>
                </a:solidFill>
                <a:latin typeface="Times New Roman"/>
                <a:cs typeface="Times New Roman"/>
              </a:rPr>
              <a:t>impact on society </a:t>
            </a:r>
            <a:r>
              <a:rPr dirty="0" sz="1400" spc="-10">
                <a:solidFill>
                  <a:srgbClr val="065F7C"/>
                </a:solidFill>
                <a:latin typeface="Times New Roman"/>
                <a:cs typeface="Times New Roman"/>
              </a:rPr>
              <a:t>affects </a:t>
            </a:r>
            <a:r>
              <a:rPr dirty="0" sz="1400" spc="-5">
                <a:solidFill>
                  <a:srgbClr val="065F7C"/>
                </a:solidFill>
                <a:latin typeface="Times New Roman"/>
                <a:cs typeface="Times New Roman"/>
              </a:rPr>
              <a:t>their decision to  work there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15.4 </a:t>
            </a:r>
            <a:r>
              <a:rPr dirty="0" sz="1400" spc="-5">
                <a:solidFill>
                  <a:srgbClr val="065F7C"/>
                </a:solidFill>
                <a:latin typeface="Times New Roman"/>
                <a:cs typeface="Times New Roman"/>
              </a:rPr>
              <a:t>Hrs. x week on</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smartphones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34% </a:t>
            </a:r>
            <a:r>
              <a:rPr dirty="0" sz="1400" spc="-5">
                <a:solidFill>
                  <a:srgbClr val="065F7C"/>
                </a:solidFill>
                <a:latin typeface="Times New Roman"/>
                <a:cs typeface="Times New Roman"/>
              </a:rPr>
              <a:t>want to boost their people</a:t>
            </a:r>
            <a:r>
              <a:rPr dirty="0" sz="1400" spc="15">
                <a:solidFill>
                  <a:srgbClr val="065F7C"/>
                </a:solidFill>
                <a:latin typeface="Times New Roman"/>
                <a:cs typeface="Times New Roman"/>
              </a:rPr>
              <a:t> </a:t>
            </a:r>
            <a:r>
              <a:rPr dirty="0" sz="1400" spc="-5">
                <a:solidFill>
                  <a:srgbClr val="065F7C"/>
                </a:solidFill>
                <a:latin typeface="Times New Roman"/>
                <a:cs typeface="Times New Roman"/>
              </a:rPr>
              <a:t>skills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66% </a:t>
            </a:r>
            <a:r>
              <a:rPr dirty="0" sz="1400" spc="-5">
                <a:solidFill>
                  <a:srgbClr val="065F7C"/>
                </a:solidFill>
                <a:latin typeface="Times New Roman"/>
                <a:cs typeface="Times New Roman"/>
              </a:rPr>
              <a:t>feel technology makes them feel anything is</a:t>
            </a:r>
            <a:r>
              <a:rPr dirty="0" sz="1400" spc="65">
                <a:solidFill>
                  <a:srgbClr val="065F7C"/>
                </a:solidFill>
                <a:latin typeface="Times New Roman"/>
                <a:cs typeface="Times New Roman"/>
              </a:rPr>
              <a:t> </a:t>
            </a:r>
            <a:r>
              <a:rPr dirty="0" sz="1400" spc="-5">
                <a:solidFill>
                  <a:srgbClr val="065F7C"/>
                </a:solidFill>
                <a:latin typeface="Times New Roman"/>
                <a:cs typeface="Times New Roman"/>
              </a:rPr>
              <a:t>possible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Attention span of </a:t>
            </a:r>
            <a:r>
              <a:rPr dirty="0" sz="1400" spc="-5">
                <a:solidFill>
                  <a:srgbClr val="C00000"/>
                </a:solidFill>
                <a:latin typeface="Times New Roman"/>
                <a:cs typeface="Times New Roman"/>
              </a:rPr>
              <a:t>8</a:t>
            </a:r>
            <a:r>
              <a:rPr dirty="0" sz="1400" spc="10">
                <a:solidFill>
                  <a:srgbClr val="C00000"/>
                </a:solidFill>
                <a:latin typeface="Times New Roman"/>
                <a:cs typeface="Times New Roman"/>
              </a:rPr>
              <a:t> </a:t>
            </a:r>
            <a:r>
              <a:rPr dirty="0" sz="1400" spc="-5">
                <a:solidFill>
                  <a:srgbClr val="C00000"/>
                </a:solidFill>
                <a:latin typeface="Times New Roman"/>
                <a:cs typeface="Times New Roman"/>
              </a:rPr>
              <a:t>seconds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57% </a:t>
            </a:r>
            <a:r>
              <a:rPr dirty="0" sz="1400" spc="-5">
                <a:solidFill>
                  <a:srgbClr val="065F7C"/>
                </a:solidFill>
                <a:latin typeface="Times New Roman"/>
                <a:cs typeface="Times New Roman"/>
              </a:rPr>
              <a:t>would rather save their money than spend</a:t>
            </a:r>
            <a:r>
              <a:rPr dirty="0" sz="1400" spc="50">
                <a:solidFill>
                  <a:srgbClr val="065F7C"/>
                </a:solidFill>
                <a:latin typeface="Times New Roman"/>
                <a:cs typeface="Times New Roman"/>
              </a:rPr>
              <a:t> </a:t>
            </a:r>
            <a:r>
              <a:rPr dirty="0" sz="1400" spc="-5">
                <a:solidFill>
                  <a:srgbClr val="065F7C"/>
                </a:solidFill>
                <a:latin typeface="Times New Roman"/>
                <a:cs typeface="Times New Roman"/>
              </a:rPr>
              <a:t>it</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marR="5080" indent="-635">
              <a:lnSpc>
                <a:spcPct val="100000"/>
              </a:lnSpc>
            </a:pPr>
            <a:r>
              <a:rPr dirty="0" sz="1400" spc="-5">
                <a:solidFill>
                  <a:srgbClr val="065F7C"/>
                </a:solidFill>
                <a:latin typeface="Times New Roman"/>
                <a:cs typeface="Times New Roman"/>
              </a:rPr>
              <a:t>Gen Z has never been without the </a:t>
            </a:r>
            <a:r>
              <a:rPr dirty="0" sz="1400" spc="-5">
                <a:solidFill>
                  <a:srgbClr val="C00000"/>
                </a:solidFill>
                <a:latin typeface="Times New Roman"/>
                <a:cs typeface="Times New Roman"/>
              </a:rPr>
              <a:t>Internet </a:t>
            </a:r>
            <a:r>
              <a:rPr dirty="0" sz="1400" spc="-5">
                <a:solidFill>
                  <a:srgbClr val="065F7C"/>
                </a:solidFill>
                <a:latin typeface="Times New Roman"/>
                <a:cs typeface="Times New Roman"/>
              </a:rPr>
              <a:t>and needs to know the “</a:t>
            </a:r>
            <a:r>
              <a:rPr dirty="0" sz="1400" spc="-5">
                <a:solidFill>
                  <a:srgbClr val="C00000"/>
                </a:solidFill>
                <a:latin typeface="Times New Roman"/>
                <a:cs typeface="Times New Roman"/>
              </a:rPr>
              <a:t>why</a:t>
            </a:r>
            <a:r>
              <a:rPr dirty="0" sz="1400" spc="-5">
                <a:solidFill>
                  <a:srgbClr val="065F7C"/>
                </a:solidFill>
                <a:latin typeface="Times New Roman"/>
                <a:cs typeface="Times New Roman"/>
              </a:rPr>
              <a:t>”  for everything. They want to be a part of something</a:t>
            </a:r>
            <a:r>
              <a:rPr dirty="0" sz="1400" spc="15">
                <a:solidFill>
                  <a:srgbClr val="065F7C"/>
                </a:solidFill>
                <a:latin typeface="Times New Roman"/>
                <a:cs typeface="Times New Roman"/>
              </a:rPr>
              <a:t> </a:t>
            </a:r>
            <a:r>
              <a:rPr dirty="0" sz="1400" spc="-15">
                <a:solidFill>
                  <a:srgbClr val="065F7C"/>
                </a:solidFill>
                <a:latin typeface="Times New Roman"/>
                <a:cs typeface="Times New Roman"/>
              </a:rPr>
              <a:t>bigger.</a:t>
            </a:r>
            <a:endParaRPr sz="1400">
              <a:latin typeface="Times New Roman"/>
              <a:cs typeface="Times New Roman"/>
            </a:endParaRPr>
          </a:p>
        </p:txBody>
      </p:sp>
      <p:sp>
        <p:nvSpPr>
          <p:cNvPr id="6" name="object 6"/>
          <p:cNvSpPr/>
          <p:nvPr/>
        </p:nvSpPr>
        <p:spPr>
          <a:xfrm>
            <a:off x="5995416" y="739901"/>
            <a:ext cx="2843021" cy="3468623"/>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26</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2749113" y="2653499"/>
            <a:ext cx="3728720"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Retaining new</a:t>
            </a:r>
            <a:r>
              <a:rPr dirty="0" sz="2400" spc="-80" b="1">
                <a:solidFill>
                  <a:srgbClr val="C00000"/>
                </a:solidFill>
                <a:latin typeface="Arial"/>
                <a:cs typeface="Arial"/>
              </a:rPr>
              <a:t> </a:t>
            </a:r>
            <a:r>
              <a:rPr dirty="0" sz="2400" spc="-5" b="1">
                <a:solidFill>
                  <a:srgbClr val="C00000"/>
                </a:solidFill>
                <a:latin typeface="Arial"/>
                <a:cs typeface="Arial"/>
              </a:rPr>
              <a:t>generation</a:t>
            </a:r>
            <a:endParaRPr sz="24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9"/>
          </a:xfrm>
          <a:prstGeom prst="rect">
            <a:avLst/>
          </a:prstGeom>
          <a:blipFill>
            <a:blip r:embed="rId2" cstate="print"/>
            <a:stretch>
              <a:fillRect/>
            </a:stretch>
          </a:blipFill>
        </p:spPr>
        <p:txBody>
          <a:bodyPr wrap="square" lIns="0" tIns="0" rIns="0" bIns="0" rtlCol="0"/>
          <a:lstStyle/>
          <a:p/>
        </p:txBody>
      </p:sp>
      <p:sp>
        <p:nvSpPr>
          <p:cNvPr id="3" name="object 3"/>
          <p:cNvSpPr/>
          <p:nvPr/>
        </p:nvSpPr>
        <p:spPr>
          <a:xfrm>
            <a:off x="0" y="62484"/>
            <a:ext cx="9144000" cy="299720"/>
          </a:xfrm>
          <a:custGeom>
            <a:avLst/>
            <a:gdLst/>
            <a:ahLst/>
            <a:cxnLst/>
            <a:rect l="l" t="t" r="r" b="b"/>
            <a:pathLst>
              <a:path w="9144000" h="299720">
                <a:moveTo>
                  <a:pt x="0" y="299465"/>
                </a:moveTo>
                <a:lnTo>
                  <a:pt x="9144000" y="299465"/>
                </a:lnTo>
                <a:lnTo>
                  <a:pt x="9144000" y="0"/>
                </a:lnTo>
                <a:lnTo>
                  <a:pt x="0" y="0"/>
                </a:lnTo>
                <a:lnTo>
                  <a:pt x="0" y="299465"/>
                </a:lnTo>
                <a:close/>
              </a:path>
            </a:pathLst>
          </a:custGeom>
          <a:solidFill>
            <a:srgbClr val="065F7C"/>
          </a:solidFill>
        </p:spPr>
        <p:txBody>
          <a:bodyPr wrap="square" lIns="0" tIns="0" rIns="0" bIns="0" rtlCol="0"/>
          <a:lstStyle/>
          <a:p/>
        </p:txBody>
      </p:sp>
      <p:sp>
        <p:nvSpPr>
          <p:cNvPr id="4" name="object 4"/>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27</a:t>
            </a:r>
            <a:endParaRPr sz="1200">
              <a:latin typeface="Arial"/>
              <a:cs typeface="Arial"/>
            </a:endParaRPr>
          </a:p>
        </p:txBody>
      </p:sp>
      <p:sp>
        <p:nvSpPr>
          <p:cNvPr id="5" name="object 5"/>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6" name="object 6"/>
          <p:cNvSpPr txBox="1">
            <a:spLocks noGrp="1"/>
          </p:cNvSpPr>
          <p:nvPr>
            <p:ph type="title"/>
          </p:nvPr>
        </p:nvSpPr>
        <p:spPr>
          <a:xfrm>
            <a:off x="78663" y="486121"/>
            <a:ext cx="257873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Current</a:t>
            </a:r>
            <a:r>
              <a:rPr dirty="0" sz="2800" spc="-65" b="1">
                <a:latin typeface="Arial"/>
                <a:cs typeface="Arial"/>
              </a:rPr>
              <a:t> </a:t>
            </a:r>
            <a:r>
              <a:rPr dirty="0" sz="2800" b="1">
                <a:latin typeface="Arial"/>
                <a:cs typeface="Arial"/>
              </a:rPr>
              <a:t>market</a:t>
            </a:r>
            <a:endParaRPr sz="2800">
              <a:latin typeface="Arial"/>
              <a:cs typeface="Arial"/>
            </a:endParaRPr>
          </a:p>
        </p:txBody>
      </p:sp>
      <p:sp>
        <p:nvSpPr>
          <p:cNvPr id="7" name="object 7"/>
          <p:cNvSpPr/>
          <p:nvPr/>
        </p:nvSpPr>
        <p:spPr>
          <a:xfrm>
            <a:off x="79248" y="976883"/>
            <a:ext cx="5023103" cy="162229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79248" y="2714244"/>
            <a:ext cx="5029199" cy="1805177"/>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5430012" y="976883"/>
            <a:ext cx="3282695" cy="3653027"/>
          </a:xfrm>
          <a:prstGeom prst="rect">
            <a:avLst/>
          </a:prstGeom>
          <a:blipFill>
            <a:blip r:embed="rId5" cstate="print"/>
            <a:stretch>
              <a:fillRect/>
            </a:stretch>
          </a:blipFill>
        </p:spPr>
        <p:txBody>
          <a:bodyPr wrap="square" lIns="0" tIns="0" rIns="0" bIns="0" rtlCol="0"/>
          <a:lstStyl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28</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257746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Positive</a:t>
            </a:r>
            <a:r>
              <a:rPr dirty="0" sz="2800" spc="-40" b="1">
                <a:latin typeface="Arial"/>
                <a:cs typeface="Arial"/>
              </a:rPr>
              <a:t> </a:t>
            </a:r>
            <a:r>
              <a:rPr dirty="0" sz="2800" spc="-5" b="1">
                <a:latin typeface="Arial"/>
                <a:cs typeface="Arial"/>
              </a:rPr>
              <a:t>trends</a:t>
            </a:r>
            <a:endParaRPr sz="2800">
              <a:latin typeface="Arial"/>
              <a:cs typeface="Arial"/>
            </a:endParaRPr>
          </a:p>
        </p:txBody>
      </p:sp>
      <p:sp>
        <p:nvSpPr>
          <p:cNvPr id="5" name="object 5"/>
          <p:cNvSpPr txBox="1"/>
          <p:nvPr/>
        </p:nvSpPr>
        <p:spPr>
          <a:xfrm>
            <a:off x="303711" y="1123059"/>
            <a:ext cx="4311015" cy="2494280"/>
          </a:xfrm>
          <a:prstGeom prst="rect">
            <a:avLst/>
          </a:prstGeom>
        </p:spPr>
        <p:txBody>
          <a:bodyPr wrap="square" lIns="0" tIns="12700" rIns="0" bIns="0" rtlCol="0" vert="horz">
            <a:spAutoFit/>
          </a:bodyPr>
          <a:lstStyle/>
          <a:p>
            <a:pPr marL="12700" marR="62230">
              <a:lnSpc>
                <a:spcPct val="100000"/>
              </a:lnSpc>
              <a:spcBef>
                <a:spcPts val="100"/>
              </a:spcBef>
            </a:pPr>
            <a:r>
              <a:rPr dirty="0" sz="1800" spc="-30">
                <a:solidFill>
                  <a:srgbClr val="065F7C"/>
                </a:solidFill>
                <a:latin typeface="Times New Roman"/>
                <a:cs typeface="Times New Roman"/>
              </a:rPr>
              <a:t>Would </a:t>
            </a:r>
            <a:r>
              <a:rPr dirty="0" sz="1800" spc="-5">
                <a:solidFill>
                  <a:srgbClr val="065F7C"/>
                </a:solidFill>
                <a:latin typeface="Times New Roman"/>
                <a:cs typeface="Times New Roman"/>
              </a:rPr>
              <a:t>consider </a:t>
            </a:r>
            <a:r>
              <a:rPr dirty="0" sz="1800" spc="-5" b="1">
                <a:solidFill>
                  <a:srgbClr val="0000FF"/>
                </a:solidFill>
                <a:latin typeface="Times New Roman"/>
                <a:cs typeface="Times New Roman"/>
              </a:rPr>
              <a:t>joining </a:t>
            </a:r>
            <a:r>
              <a:rPr dirty="0" sz="1800" b="1">
                <a:solidFill>
                  <a:srgbClr val="0000FF"/>
                </a:solidFill>
                <a:latin typeface="Times New Roman"/>
                <a:cs typeface="Times New Roman"/>
              </a:rPr>
              <a:t>the </a:t>
            </a:r>
            <a:r>
              <a:rPr dirty="0" sz="1800" spc="-5" b="1">
                <a:solidFill>
                  <a:srgbClr val="0000FF"/>
                </a:solidFill>
                <a:latin typeface="Times New Roman"/>
                <a:cs typeface="Times New Roman"/>
              </a:rPr>
              <a:t>workforce right  </a:t>
            </a:r>
            <a:r>
              <a:rPr dirty="0" sz="1800" b="1">
                <a:solidFill>
                  <a:srgbClr val="0000FF"/>
                </a:solidFill>
                <a:latin typeface="Times New Roman"/>
                <a:cs typeface="Times New Roman"/>
              </a:rPr>
              <a:t>out of </a:t>
            </a:r>
            <a:r>
              <a:rPr dirty="0" sz="1800" spc="-5" b="1">
                <a:solidFill>
                  <a:srgbClr val="0000FF"/>
                </a:solidFill>
                <a:latin typeface="Times New Roman"/>
                <a:cs typeface="Times New Roman"/>
              </a:rPr>
              <a:t>high school, </a:t>
            </a:r>
            <a:r>
              <a:rPr dirty="0" sz="1800" spc="-5">
                <a:solidFill>
                  <a:srgbClr val="065F7C"/>
                </a:solidFill>
                <a:latin typeface="Times New Roman"/>
                <a:cs typeface="Times New Roman"/>
              </a:rPr>
              <a:t>according to new research  </a:t>
            </a:r>
            <a:r>
              <a:rPr dirty="0" sz="1800">
                <a:solidFill>
                  <a:srgbClr val="065F7C"/>
                </a:solidFill>
                <a:latin typeface="Times New Roman"/>
                <a:cs typeface="Times New Roman"/>
              </a:rPr>
              <a:t>from</a:t>
            </a:r>
            <a:r>
              <a:rPr dirty="0" sz="1800" spc="-10">
                <a:solidFill>
                  <a:srgbClr val="065F7C"/>
                </a:solidFill>
                <a:latin typeface="Times New Roman"/>
                <a:cs typeface="Times New Roman"/>
              </a:rPr>
              <a:t> </a:t>
            </a:r>
            <a:r>
              <a:rPr dirty="0" sz="1800" spc="-5">
                <a:solidFill>
                  <a:srgbClr val="065F7C"/>
                </a:solidFill>
                <a:latin typeface="Times New Roman"/>
                <a:cs typeface="Times New Roman"/>
              </a:rPr>
              <a:t>Universum,</a:t>
            </a:r>
            <a:endParaRPr sz="1800">
              <a:latin typeface="Times New Roman"/>
              <a:cs typeface="Times New Roman"/>
            </a:endParaRPr>
          </a:p>
          <a:p>
            <a:pPr marL="12700" marR="5080">
              <a:lnSpc>
                <a:spcPct val="100000"/>
              </a:lnSpc>
            </a:pPr>
            <a:r>
              <a:rPr dirty="0" sz="1800" spc="-5">
                <a:solidFill>
                  <a:srgbClr val="065F7C"/>
                </a:solidFill>
                <a:latin typeface="Times New Roman"/>
                <a:cs typeface="Times New Roman"/>
              </a:rPr>
              <a:t>While only </a:t>
            </a:r>
            <a:r>
              <a:rPr dirty="0" sz="1800">
                <a:solidFill>
                  <a:srgbClr val="C00000"/>
                </a:solidFill>
                <a:latin typeface="Times New Roman"/>
                <a:cs typeface="Times New Roman"/>
              </a:rPr>
              <a:t>15% </a:t>
            </a:r>
            <a:r>
              <a:rPr dirty="0" sz="1800" spc="-5">
                <a:solidFill>
                  <a:srgbClr val="065F7C"/>
                </a:solidFill>
                <a:latin typeface="Times New Roman"/>
                <a:cs typeface="Times New Roman"/>
              </a:rPr>
              <a:t>said that they would welcome  the idea</a:t>
            </a:r>
            <a:r>
              <a:rPr dirty="0" sz="1800">
                <a:solidFill>
                  <a:srgbClr val="065F7C"/>
                </a:solidFill>
                <a:latin typeface="Times New Roman"/>
                <a:cs typeface="Times New Roman"/>
              </a:rPr>
              <a:t> </a:t>
            </a:r>
            <a:r>
              <a:rPr dirty="0" sz="1800" spc="-5">
                <a:solidFill>
                  <a:srgbClr val="065F7C"/>
                </a:solidFill>
                <a:latin typeface="Times New Roman"/>
                <a:cs typeface="Times New Roman"/>
              </a:rPr>
              <a:t>outright,</a:t>
            </a:r>
            <a:endParaRPr sz="1800">
              <a:latin typeface="Times New Roman"/>
              <a:cs typeface="Times New Roman"/>
            </a:endParaRPr>
          </a:p>
          <a:p>
            <a:pPr marL="12700">
              <a:lnSpc>
                <a:spcPct val="100000"/>
              </a:lnSpc>
            </a:pPr>
            <a:r>
              <a:rPr dirty="0" sz="1800">
                <a:solidFill>
                  <a:srgbClr val="0000FF"/>
                </a:solidFill>
                <a:latin typeface="Times New Roman"/>
                <a:cs typeface="Times New Roman"/>
              </a:rPr>
              <a:t>47% </a:t>
            </a:r>
            <a:r>
              <a:rPr dirty="0" sz="1800" spc="-5">
                <a:solidFill>
                  <a:srgbClr val="0000FF"/>
                </a:solidFill>
                <a:latin typeface="Times New Roman"/>
                <a:cs typeface="Times New Roman"/>
              </a:rPr>
              <a:t>said they would consider it</a:t>
            </a:r>
            <a:r>
              <a:rPr dirty="0" sz="1800" spc="-5">
                <a:solidFill>
                  <a:srgbClr val="065F7C"/>
                </a:solidFill>
                <a:latin typeface="Times New Roman"/>
                <a:cs typeface="Times New Roman"/>
              </a:rPr>
              <a:t>,</a:t>
            </a:r>
            <a:r>
              <a:rPr dirty="0" sz="1800" spc="20">
                <a:solidFill>
                  <a:srgbClr val="065F7C"/>
                </a:solidFill>
                <a:latin typeface="Times New Roman"/>
                <a:cs typeface="Times New Roman"/>
              </a:rPr>
              <a:t> </a:t>
            </a:r>
            <a:r>
              <a:rPr dirty="0" sz="1800" spc="-5">
                <a:solidFill>
                  <a:srgbClr val="065F7C"/>
                </a:solidFill>
                <a:latin typeface="Times New Roman"/>
                <a:cs typeface="Times New Roman"/>
              </a:rPr>
              <a:t>and</a:t>
            </a:r>
            <a:endParaRPr sz="1800">
              <a:latin typeface="Times New Roman"/>
              <a:cs typeface="Times New Roman"/>
            </a:endParaRPr>
          </a:p>
          <a:p>
            <a:pPr algn="just" marL="12700" marR="290830">
              <a:lnSpc>
                <a:spcPct val="100000"/>
              </a:lnSpc>
            </a:pPr>
            <a:r>
              <a:rPr dirty="0" sz="1800">
                <a:solidFill>
                  <a:srgbClr val="0000FF"/>
                </a:solidFill>
                <a:latin typeface="Times New Roman"/>
                <a:cs typeface="Times New Roman"/>
              </a:rPr>
              <a:t>60 % </a:t>
            </a:r>
            <a:r>
              <a:rPr dirty="0" sz="1800" spc="-5">
                <a:solidFill>
                  <a:srgbClr val="0000FF"/>
                </a:solidFill>
                <a:latin typeface="Times New Roman"/>
                <a:cs typeface="Times New Roman"/>
              </a:rPr>
              <a:t>said they would </a:t>
            </a:r>
            <a:r>
              <a:rPr dirty="0" sz="1800">
                <a:solidFill>
                  <a:srgbClr val="0000FF"/>
                </a:solidFill>
                <a:latin typeface="Times New Roman"/>
                <a:cs typeface="Times New Roman"/>
              </a:rPr>
              <a:t>be </a:t>
            </a:r>
            <a:r>
              <a:rPr dirty="0" sz="1800" spc="-5">
                <a:solidFill>
                  <a:srgbClr val="0000FF"/>
                </a:solidFill>
                <a:latin typeface="Times New Roman"/>
                <a:cs typeface="Times New Roman"/>
              </a:rPr>
              <a:t>open to employers  offering education in their field instead </a:t>
            </a:r>
            <a:r>
              <a:rPr dirty="0" sz="1800">
                <a:solidFill>
                  <a:srgbClr val="0000FF"/>
                </a:solidFill>
                <a:latin typeface="Times New Roman"/>
                <a:cs typeface="Times New Roman"/>
              </a:rPr>
              <a:t>of a  </a:t>
            </a:r>
            <a:r>
              <a:rPr dirty="0" sz="1800" spc="-5">
                <a:solidFill>
                  <a:srgbClr val="0000FF"/>
                </a:solidFill>
                <a:latin typeface="Times New Roman"/>
                <a:cs typeface="Times New Roman"/>
              </a:rPr>
              <a:t>college</a:t>
            </a:r>
            <a:r>
              <a:rPr dirty="0" sz="1800" spc="5">
                <a:solidFill>
                  <a:srgbClr val="0000FF"/>
                </a:solidFill>
                <a:latin typeface="Times New Roman"/>
                <a:cs typeface="Times New Roman"/>
              </a:rPr>
              <a:t> </a:t>
            </a:r>
            <a:r>
              <a:rPr dirty="0" sz="1800" spc="-5">
                <a:solidFill>
                  <a:srgbClr val="0000FF"/>
                </a:solidFill>
                <a:latin typeface="Times New Roman"/>
                <a:cs typeface="Times New Roman"/>
              </a:rPr>
              <a:t>degree.</a:t>
            </a:r>
            <a:endParaRPr sz="1800">
              <a:latin typeface="Times New Roman"/>
              <a:cs typeface="Times New Roman"/>
            </a:endParaRPr>
          </a:p>
        </p:txBody>
      </p:sp>
      <p:sp>
        <p:nvSpPr>
          <p:cNvPr id="6" name="object 6"/>
          <p:cNvSpPr txBox="1"/>
          <p:nvPr/>
        </p:nvSpPr>
        <p:spPr>
          <a:xfrm>
            <a:off x="5035368" y="2554221"/>
            <a:ext cx="3556000" cy="2219960"/>
          </a:xfrm>
          <a:prstGeom prst="rect">
            <a:avLst/>
          </a:prstGeom>
        </p:spPr>
        <p:txBody>
          <a:bodyPr wrap="square" lIns="0" tIns="12700" rIns="0" bIns="0" rtlCol="0" vert="horz">
            <a:spAutoFit/>
          </a:bodyPr>
          <a:lstStyle/>
          <a:p>
            <a:pPr marL="298450" marR="50165" indent="-285750">
              <a:lnSpc>
                <a:spcPct val="100000"/>
              </a:lnSpc>
              <a:spcBef>
                <a:spcPts val="100"/>
              </a:spcBef>
              <a:buFont typeface="Arial"/>
              <a:buChar char="•"/>
              <a:tabLst>
                <a:tab pos="297815" algn="l"/>
                <a:tab pos="298450" algn="l"/>
              </a:tabLst>
            </a:pPr>
            <a:r>
              <a:rPr dirty="0" sz="1800" spc="-5">
                <a:solidFill>
                  <a:srgbClr val="065F7C"/>
                </a:solidFill>
                <a:latin typeface="Times New Roman"/>
                <a:cs typeface="Times New Roman"/>
              </a:rPr>
              <a:t>Increase their engagement with the  organization</a:t>
            </a:r>
            <a:endParaRPr sz="1800">
              <a:latin typeface="Times New Roman"/>
              <a:cs typeface="Times New Roman"/>
            </a:endParaRPr>
          </a:p>
          <a:p>
            <a:pPr marL="298450" marR="805180" indent="-285750">
              <a:lnSpc>
                <a:spcPct val="100000"/>
              </a:lnSpc>
              <a:buFont typeface="Arial"/>
              <a:buChar char="•"/>
              <a:tabLst>
                <a:tab pos="297815" algn="l"/>
                <a:tab pos="298450" algn="l"/>
              </a:tabLst>
            </a:pPr>
            <a:r>
              <a:rPr dirty="0" sz="1800" spc="-5">
                <a:solidFill>
                  <a:srgbClr val="065F7C"/>
                </a:solidFill>
                <a:latin typeface="Times New Roman"/>
                <a:cs typeface="Times New Roman"/>
              </a:rPr>
              <a:t>Invest in their professional  development.</a:t>
            </a:r>
            <a:endParaRPr sz="1800">
              <a:latin typeface="Times New Roman"/>
              <a:cs typeface="Times New Roman"/>
            </a:endParaRPr>
          </a:p>
          <a:p>
            <a:pPr marL="298450" indent="-285750">
              <a:lnSpc>
                <a:spcPct val="100000"/>
              </a:lnSpc>
              <a:buFont typeface="Arial"/>
              <a:buChar char="•"/>
              <a:tabLst>
                <a:tab pos="297815" algn="l"/>
                <a:tab pos="298450" algn="l"/>
              </a:tabLst>
            </a:pPr>
            <a:r>
              <a:rPr dirty="0" sz="1800" spc="-5">
                <a:solidFill>
                  <a:srgbClr val="065F7C"/>
                </a:solidFill>
                <a:latin typeface="Times New Roman"/>
                <a:cs typeface="Times New Roman"/>
              </a:rPr>
              <a:t>Give them the right</a:t>
            </a:r>
            <a:r>
              <a:rPr dirty="0" sz="1800" spc="5">
                <a:solidFill>
                  <a:srgbClr val="065F7C"/>
                </a:solidFill>
                <a:latin typeface="Times New Roman"/>
                <a:cs typeface="Times New Roman"/>
              </a:rPr>
              <a:t> </a:t>
            </a:r>
            <a:r>
              <a:rPr dirty="0" sz="1800" spc="-5">
                <a:solidFill>
                  <a:srgbClr val="065F7C"/>
                </a:solidFill>
                <a:latin typeface="Times New Roman"/>
                <a:cs typeface="Times New Roman"/>
              </a:rPr>
              <a:t>tools.</a:t>
            </a:r>
            <a:endParaRPr sz="1800">
              <a:latin typeface="Times New Roman"/>
              <a:cs typeface="Times New Roman"/>
            </a:endParaRPr>
          </a:p>
          <a:p>
            <a:pPr marL="298450" marR="5080" indent="-285750">
              <a:lnSpc>
                <a:spcPct val="100000"/>
              </a:lnSpc>
              <a:buFont typeface="Arial"/>
              <a:buChar char="•"/>
              <a:tabLst>
                <a:tab pos="297815" algn="l"/>
                <a:tab pos="298450" algn="l"/>
              </a:tabLst>
            </a:pPr>
            <a:r>
              <a:rPr dirty="0" sz="1800" spc="-5">
                <a:solidFill>
                  <a:srgbClr val="065F7C"/>
                </a:solidFill>
                <a:latin typeface="Times New Roman"/>
                <a:cs typeface="Times New Roman"/>
              </a:rPr>
              <a:t>Get involved in the community and  </a:t>
            </a:r>
            <a:r>
              <a:rPr dirty="0" sz="1800">
                <a:solidFill>
                  <a:srgbClr val="065F7C"/>
                </a:solidFill>
                <a:latin typeface="Times New Roman"/>
                <a:cs typeface="Times New Roman"/>
              </a:rPr>
              <a:t>support</a:t>
            </a:r>
            <a:r>
              <a:rPr dirty="0" sz="1800" spc="-10">
                <a:solidFill>
                  <a:srgbClr val="065F7C"/>
                </a:solidFill>
                <a:latin typeface="Times New Roman"/>
                <a:cs typeface="Times New Roman"/>
              </a:rPr>
              <a:t> </a:t>
            </a:r>
            <a:r>
              <a:rPr dirty="0" sz="1800" spc="-15">
                <a:solidFill>
                  <a:srgbClr val="065F7C"/>
                </a:solidFill>
                <a:latin typeface="Times New Roman"/>
                <a:cs typeface="Times New Roman"/>
              </a:rPr>
              <a:t>diversity.</a:t>
            </a:r>
            <a:endParaRPr sz="1800">
              <a:latin typeface="Times New Roman"/>
              <a:cs typeface="Times New Roman"/>
            </a:endParaRPr>
          </a:p>
          <a:p>
            <a:pPr marL="298450" indent="-285750">
              <a:lnSpc>
                <a:spcPct val="100000"/>
              </a:lnSpc>
              <a:buFont typeface="Arial"/>
              <a:buChar char="•"/>
              <a:tabLst>
                <a:tab pos="297815" algn="l"/>
                <a:tab pos="298450" algn="l"/>
              </a:tabLst>
            </a:pPr>
            <a:r>
              <a:rPr dirty="0" sz="1800">
                <a:solidFill>
                  <a:srgbClr val="065F7C"/>
                </a:solidFill>
                <a:latin typeface="Times New Roman"/>
                <a:cs typeface="Times New Roman"/>
              </a:rPr>
              <a:t>Support </a:t>
            </a:r>
            <a:r>
              <a:rPr dirty="0" sz="1800" spc="-5">
                <a:solidFill>
                  <a:srgbClr val="065F7C"/>
                </a:solidFill>
                <a:latin typeface="Times New Roman"/>
                <a:cs typeface="Times New Roman"/>
              </a:rPr>
              <a:t>work-life</a:t>
            </a:r>
            <a:r>
              <a:rPr dirty="0" sz="1800" spc="-15">
                <a:solidFill>
                  <a:srgbClr val="065F7C"/>
                </a:solidFill>
                <a:latin typeface="Times New Roman"/>
                <a:cs typeface="Times New Roman"/>
              </a:rPr>
              <a:t> </a:t>
            </a:r>
            <a:r>
              <a:rPr dirty="0" sz="1800" spc="-5">
                <a:solidFill>
                  <a:srgbClr val="065F7C"/>
                </a:solidFill>
                <a:latin typeface="Times New Roman"/>
                <a:cs typeface="Times New Roman"/>
              </a:rPr>
              <a:t>balance.</a:t>
            </a:r>
            <a:endParaRPr sz="18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29</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3085885" y="2653499"/>
            <a:ext cx="3055620"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Why are they</a:t>
            </a:r>
            <a:r>
              <a:rPr dirty="0" sz="2400" spc="-65" b="1">
                <a:solidFill>
                  <a:srgbClr val="C00000"/>
                </a:solidFill>
                <a:latin typeface="Arial"/>
                <a:cs typeface="Arial"/>
              </a:rPr>
              <a:t> </a:t>
            </a:r>
            <a:r>
              <a:rPr dirty="0" sz="2400" spc="-5" b="1">
                <a:solidFill>
                  <a:srgbClr val="C00000"/>
                </a:solidFill>
                <a:latin typeface="Arial"/>
                <a:cs typeface="Arial"/>
              </a:rPr>
              <a:t>leaving</a:t>
            </a:r>
            <a:endParaRPr sz="24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30</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11427"/>
            <a:ext cx="8754110" cy="991235"/>
          </a:xfrm>
          <a:prstGeom prst="rect"/>
        </p:spPr>
        <p:txBody>
          <a:bodyPr wrap="square" lIns="0" tIns="87630" rIns="0" bIns="0" rtlCol="0" vert="horz">
            <a:spAutoFit/>
          </a:bodyPr>
          <a:lstStyle/>
          <a:p>
            <a:pPr marL="12700">
              <a:lnSpc>
                <a:spcPct val="100000"/>
              </a:lnSpc>
              <a:spcBef>
                <a:spcPts val="690"/>
              </a:spcBef>
            </a:pPr>
            <a:r>
              <a:rPr dirty="0" sz="2800" spc="-30" b="1">
                <a:latin typeface="Arial"/>
                <a:cs typeface="Arial"/>
              </a:rPr>
              <a:t>Trends</a:t>
            </a:r>
            <a:endParaRPr sz="2800">
              <a:latin typeface="Arial"/>
              <a:cs typeface="Arial"/>
            </a:endParaRPr>
          </a:p>
          <a:p>
            <a:pPr marL="92075" marR="5080">
              <a:lnSpc>
                <a:spcPct val="100000"/>
              </a:lnSpc>
              <a:spcBef>
                <a:spcPts val="290"/>
              </a:spcBef>
            </a:pPr>
            <a:r>
              <a:rPr dirty="0" spc="-5"/>
              <a:t>The high rates of voluntary resignations observed in recent years reflect significant shifts in the priorities and experiences  of the workforce, particularly among Millennials and Gen Z</a:t>
            </a:r>
            <a:r>
              <a:rPr dirty="0" spc="50"/>
              <a:t> </a:t>
            </a:r>
            <a:r>
              <a:rPr dirty="0" spc="-5"/>
              <a:t>individuals</a:t>
            </a:r>
          </a:p>
        </p:txBody>
      </p:sp>
      <p:sp>
        <p:nvSpPr>
          <p:cNvPr id="5" name="object 5"/>
          <p:cNvSpPr txBox="1"/>
          <p:nvPr/>
        </p:nvSpPr>
        <p:spPr>
          <a:xfrm>
            <a:off x="260168" y="1590545"/>
            <a:ext cx="3963035" cy="3439795"/>
          </a:xfrm>
          <a:prstGeom prst="rect">
            <a:avLst/>
          </a:prstGeom>
        </p:spPr>
        <p:txBody>
          <a:bodyPr wrap="square" lIns="0" tIns="12065" rIns="0" bIns="0" rtlCol="0" vert="horz">
            <a:spAutoFit/>
          </a:bodyPr>
          <a:lstStyle/>
          <a:p>
            <a:pPr marL="298450" marR="178435" indent="-286385">
              <a:lnSpc>
                <a:spcPct val="100000"/>
              </a:lnSpc>
              <a:spcBef>
                <a:spcPts val="95"/>
              </a:spcBef>
              <a:buFont typeface="Arial"/>
              <a:buChar char="•"/>
              <a:tabLst>
                <a:tab pos="297815" algn="l"/>
                <a:tab pos="298450" algn="l"/>
              </a:tabLst>
            </a:pPr>
            <a:r>
              <a:rPr dirty="0" sz="1400" spc="-5">
                <a:solidFill>
                  <a:srgbClr val="0000FF"/>
                </a:solidFill>
                <a:latin typeface="Times New Roman"/>
                <a:cs typeface="Times New Roman"/>
              </a:rPr>
              <a:t>Stress and </a:t>
            </a:r>
            <a:r>
              <a:rPr dirty="0" sz="1400" spc="-15">
                <a:solidFill>
                  <a:srgbClr val="0000FF"/>
                </a:solidFill>
                <a:latin typeface="Times New Roman"/>
                <a:cs typeface="Times New Roman"/>
              </a:rPr>
              <a:t>Well-being </a:t>
            </a:r>
            <a:r>
              <a:rPr dirty="0" sz="1400" spc="-5">
                <a:solidFill>
                  <a:srgbClr val="0000FF"/>
                </a:solidFill>
                <a:latin typeface="Times New Roman"/>
                <a:cs typeface="Times New Roman"/>
              </a:rPr>
              <a:t>Concerns</a:t>
            </a:r>
            <a:r>
              <a:rPr dirty="0" sz="1400" spc="-5">
                <a:solidFill>
                  <a:srgbClr val="065F7C"/>
                </a:solidFill>
                <a:latin typeface="Times New Roman"/>
                <a:cs typeface="Times New Roman"/>
              </a:rPr>
              <a:t>: Millennials and  Gen Zs report feeling stressed about various  aspects of their well-being, including financial,  physical, and mental health. The demands of  modern life, coupled with economic uncertainty  and societal pressures, contribute to feelings of  stress and burnout among these</a:t>
            </a:r>
            <a:r>
              <a:rPr dirty="0" sz="1400" spc="35">
                <a:solidFill>
                  <a:srgbClr val="065F7C"/>
                </a:solidFill>
                <a:latin typeface="Times New Roman"/>
                <a:cs typeface="Times New Roman"/>
              </a:rPr>
              <a:t> </a:t>
            </a:r>
            <a:r>
              <a:rPr dirty="0" sz="1400" spc="-5">
                <a:solidFill>
                  <a:srgbClr val="065F7C"/>
                </a:solidFill>
                <a:latin typeface="Times New Roman"/>
                <a:cs typeface="Times New Roman"/>
              </a:rPr>
              <a:t>generations.</a:t>
            </a:r>
            <a:endParaRPr sz="1400">
              <a:latin typeface="Times New Roman"/>
              <a:cs typeface="Times New Roman"/>
            </a:endParaRPr>
          </a:p>
          <a:p>
            <a:pPr>
              <a:lnSpc>
                <a:spcPct val="100000"/>
              </a:lnSpc>
              <a:spcBef>
                <a:spcPts val="15"/>
              </a:spcBef>
              <a:buChar char="•"/>
            </a:pPr>
            <a:endParaRPr sz="1450">
              <a:latin typeface="Times New Roman"/>
              <a:cs typeface="Times New Roman"/>
            </a:endParaRPr>
          </a:p>
          <a:p>
            <a:pPr marL="298450" marR="5080" indent="-285750">
              <a:lnSpc>
                <a:spcPct val="100000"/>
              </a:lnSpc>
              <a:buFont typeface="Arial"/>
              <a:buChar char="•"/>
              <a:tabLst>
                <a:tab pos="297815" algn="l"/>
                <a:tab pos="298450" algn="l"/>
              </a:tabLst>
            </a:pPr>
            <a:r>
              <a:rPr dirty="0" sz="1400" spc="-5">
                <a:solidFill>
                  <a:srgbClr val="C00000"/>
                </a:solidFill>
                <a:latin typeface="Times New Roman"/>
                <a:cs typeface="Times New Roman"/>
              </a:rPr>
              <a:t>Perks and Benefits: </a:t>
            </a:r>
            <a:r>
              <a:rPr dirty="0" sz="1400" spc="-5">
                <a:solidFill>
                  <a:srgbClr val="065F7C"/>
                </a:solidFill>
                <a:latin typeface="Times New Roman"/>
                <a:cs typeface="Times New Roman"/>
              </a:rPr>
              <a:t>A competitive perks and  benefits package is essential for attracting and  retaining top talent, especially among Millennials  and Gen Zs. Employees increasingly value benefits  such as flexible work arrangements,  comprehensive healthcare coverage, mental health  resources, and opportunities for professional  development.</a:t>
            </a:r>
            <a:endParaRPr sz="1400">
              <a:latin typeface="Times New Roman"/>
              <a:cs typeface="Times New Roman"/>
            </a:endParaRPr>
          </a:p>
        </p:txBody>
      </p:sp>
      <p:sp>
        <p:nvSpPr>
          <p:cNvPr id="6" name="object 6"/>
          <p:cNvSpPr txBox="1">
            <a:spLocks noGrp="1"/>
          </p:cNvSpPr>
          <p:nvPr>
            <p:ph idx="3" sz="half"/>
          </p:nvPr>
        </p:nvSpPr>
        <p:spPr>
          <a:prstGeom prst="rect"/>
        </p:spPr>
        <p:txBody>
          <a:bodyPr wrap="square" lIns="0" tIns="12065" rIns="0" bIns="0" rtlCol="0" vert="horz">
            <a:spAutoFit/>
          </a:bodyPr>
          <a:lstStyle/>
          <a:p>
            <a:pPr marL="298450" marR="38735" indent="-285750">
              <a:lnSpc>
                <a:spcPct val="100000"/>
              </a:lnSpc>
              <a:spcBef>
                <a:spcPts val="95"/>
              </a:spcBef>
              <a:buFont typeface="Arial"/>
              <a:buChar char="•"/>
              <a:tabLst>
                <a:tab pos="297815" algn="l"/>
                <a:tab pos="298450" algn="l"/>
              </a:tabLst>
            </a:pPr>
            <a:r>
              <a:rPr dirty="0" spc="-15">
                <a:solidFill>
                  <a:srgbClr val="0000FF"/>
                </a:solidFill>
              </a:rPr>
              <a:t>Work-Life </a:t>
            </a:r>
            <a:r>
              <a:rPr dirty="0" spc="-5">
                <a:solidFill>
                  <a:srgbClr val="0000FF"/>
                </a:solidFill>
              </a:rPr>
              <a:t>Balance: </a:t>
            </a:r>
            <a:r>
              <a:rPr dirty="0" spc="-5"/>
              <a:t>Many Millennials and Gen Zs  prioritize work-life balance and seek employers  who support their efforts to maintain a healthy  equilibrium between their professional and  personal lives. Feeling overworked or unsupported  can lead to dissatisfaction and ultimately  contribute to</a:t>
            </a:r>
            <a:r>
              <a:rPr dirty="0" spc="-10"/>
              <a:t> </a:t>
            </a:r>
            <a:r>
              <a:rPr dirty="0" spc="-15"/>
              <a:t>turnover.</a:t>
            </a:r>
          </a:p>
          <a:p>
            <a:pPr>
              <a:lnSpc>
                <a:spcPct val="100000"/>
              </a:lnSpc>
              <a:spcBef>
                <a:spcPts val="15"/>
              </a:spcBef>
              <a:buClr>
                <a:srgbClr val="0000FF"/>
              </a:buClr>
              <a:buFont typeface="Arial"/>
              <a:buChar char="•"/>
            </a:pPr>
            <a:endParaRPr sz="1450"/>
          </a:p>
          <a:p>
            <a:pPr marL="297815" marR="5080" indent="-285750">
              <a:lnSpc>
                <a:spcPct val="100000"/>
              </a:lnSpc>
              <a:buFont typeface="Arial"/>
              <a:buChar char="•"/>
              <a:tabLst>
                <a:tab pos="297815" algn="l"/>
                <a:tab pos="298450" algn="l"/>
              </a:tabLst>
            </a:pPr>
            <a:r>
              <a:rPr dirty="0" spc="-5">
                <a:solidFill>
                  <a:srgbClr val="0000FF"/>
                </a:solidFill>
              </a:rPr>
              <a:t>Limited Career Advancement: </a:t>
            </a:r>
            <a:r>
              <a:rPr dirty="0" spc="-5"/>
              <a:t>Millennials and Gen  Zs are eager for opportunities for career growth  and advancement. Employers that provide clear  pathways for development, mentorship programs,  and opportunities for skill-building and  advancement are more likely to retain younger  talent.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31</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prstGeom prst="rect"/>
        </p:spPr>
        <p:txBody>
          <a:bodyPr wrap="square" lIns="0" tIns="65019" rIns="0" bIns="0" rtlCol="0" vert="horz">
            <a:spAutoFit/>
          </a:bodyPr>
          <a:lstStyle/>
          <a:p>
            <a:pPr marL="40005" marR="5080">
              <a:lnSpc>
                <a:spcPct val="100000"/>
              </a:lnSpc>
              <a:spcBef>
                <a:spcPts val="95"/>
              </a:spcBef>
            </a:pPr>
            <a:r>
              <a:rPr dirty="0" spc="-55"/>
              <a:t>To </a:t>
            </a:r>
            <a:r>
              <a:rPr dirty="0" spc="-5"/>
              <a:t>address these challenges and retain valuable employees, employers should consider implementing the following  strategies:</a:t>
            </a:r>
          </a:p>
        </p:txBody>
      </p:sp>
      <p:sp>
        <p:nvSpPr>
          <p:cNvPr id="5" name="object 5"/>
          <p:cNvSpPr txBox="1"/>
          <p:nvPr/>
        </p:nvSpPr>
        <p:spPr>
          <a:xfrm>
            <a:off x="260168" y="1475089"/>
            <a:ext cx="8594725" cy="3012440"/>
          </a:xfrm>
          <a:prstGeom prst="rect">
            <a:avLst/>
          </a:prstGeom>
        </p:spPr>
        <p:txBody>
          <a:bodyPr wrap="square" lIns="0" tIns="12065" rIns="0" bIns="0" rtlCol="0" vert="horz">
            <a:spAutoFit/>
          </a:bodyPr>
          <a:lstStyle/>
          <a:p>
            <a:pPr marL="298450" marR="5080" indent="-286385">
              <a:lnSpc>
                <a:spcPct val="100000"/>
              </a:lnSpc>
              <a:spcBef>
                <a:spcPts val="95"/>
              </a:spcBef>
              <a:buFont typeface="Arial"/>
              <a:buChar char="•"/>
              <a:tabLst>
                <a:tab pos="297815" algn="l"/>
                <a:tab pos="298450" algn="l"/>
              </a:tabLst>
            </a:pPr>
            <a:r>
              <a:rPr dirty="0" sz="1400" spc="-5">
                <a:solidFill>
                  <a:srgbClr val="065F7C"/>
                </a:solidFill>
                <a:latin typeface="Times New Roman"/>
                <a:cs typeface="Times New Roman"/>
              </a:rPr>
              <a:t>Invest </a:t>
            </a:r>
            <a:r>
              <a:rPr dirty="0" sz="1400" spc="-5">
                <a:solidFill>
                  <a:srgbClr val="0000FF"/>
                </a:solidFill>
                <a:latin typeface="Times New Roman"/>
                <a:cs typeface="Times New Roman"/>
              </a:rPr>
              <a:t>in comprehensive perks and benefits packages </a:t>
            </a:r>
            <a:r>
              <a:rPr dirty="0" sz="1400" spc="-5">
                <a:solidFill>
                  <a:srgbClr val="065F7C"/>
                </a:solidFill>
                <a:latin typeface="Times New Roman"/>
                <a:cs typeface="Times New Roman"/>
              </a:rPr>
              <a:t>that prioritize employees' </a:t>
            </a:r>
            <a:r>
              <a:rPr dirty="0" sz="1400" spc="-5">
                <a:solidFill>
                  <a:srgbClr val="C00000"/>
                </a:solidFill>
                <a:latin typeface="Times New Roman"/>
                <a:cs typeface="Times New Roman"/>
              </a:rPr>
              <a:t>holistic well-being</a:t>
            </a:r>
            <a:r>
              <a:rPr dirty="0" sz="1400" spc="-5">
                <a:solidFill>
                  <a:srgbClr val="065F7C"/>
                </a:solidFill>
                <a:latin typeface="Times New Roman"/>
                <a:cs typeface="Times New Roman"/>
              </a:rPr>
              <a:t>, </a:t>
            </a:r>
            <a:r>
              <a:rPr dirty="0" sz="1400" spc="-5">
                <a:solidFill>
                  <a:srgbClr val="C00000"/>
                </a:solidFill>
                <a:latin typeface="Times New Roman"/>
                <a:cs typeface="Times New Roman"/>
              </a:rPr>
              <a:t>including mental  health support, wellness programs</a:t>
            </a:r>
            <a:r>
              <a:rPr dirty="0" sz="1400" spc="-5">
                <a:solidFill>
                  <a:srgbClr val="065F7C"/>
                </a:solidFill>
                <a:latin typeface="Times New Roman"/>
                <a:cs typeface="Times New Roman"/>
              </a:rPr>
              <a:t>, and </a:t>
            </a:r>
            <a:r>
              <a:rPr dirty="0" sz="1400" spc="-5">
                <a:solidFill>
                  <a:srgbClr val="C00000"/>
                </a:solidFill>
                <a:latin typeface="Times New Roman"/>
                <a:cs typeface="Times New Roman"/>
              </a:rPr>
              <a:t>financial wellness</a:t>
            </a:r>
            <a:r>
              <a:rPr dirty="0" sz="1400" spc="75">
                <a:solidFill>
                  <a:srgbClr val="C00000"/>
                </a:solidFill>
                <a:latin typeface="Times New Roman"/>
                <a:cs typeface="Times New Roman"/>
              </a:rPr>
              <a:t> </a:t>
            </a:r>
            <a:r>
              <a:rPr dirty="0" sz="1400" spc="-5">
                <a:solidFill>
                  <a:srgbClr val="C00000"/>
                </a:solidFill>
                <a:latin typeface="Times New Roman"/>
                <a:cs typeface="Times New Roman"/>
              </a:rPr>
              <a:t>initiatives.</a:t>
            </a:r>
            <a:endParaRPr sz="1400">
              <a:latin typeface="Times New Roman"/>
              <a:cs typeface="Times New Roman"/>
            </a:endParaRPr>
          </a:p>
          <a:p>
            <a:pPr>
              <a:lnSpc>
                <a:spcPct val="100000"/>
              </a:lnSpc>
              <a:spcBef>
                <a:spcPts val="15"/>
              </a:spcBef>
              <a:buChar char="•"/>
            </a:pPr>
            <a:endParaRPr sz="1450">
              <a:latin typeface="Times New Roman"/>
              <a:cs typeface="Times New Roman"/>
            </a:endParaRPr>
          </a:p>
          <a:p>
            <a:pPr marL="297815" marR="819785" indent="-285750">
              <a:lnSpc>
                <a:spcPct val="100000"/>
              </a:lnSpc>
              <a:buFont typeface="Arial"/>
              <a:buChar char="•"/>
              <a:tabLst>
                <a:tab pos="297815" algn="l"/>
                <a:tab pos="298450" algn="l"/>
              </a:tabLst>
            </a:pPr>
            <a:r>
              <a:rPr dirty="0" sz="1400" spc="-5">
                <a:solidFill>
                  <a:srgbClr val="065F7C"/>
                </a:solidFill>
                <a:latin typeface="Times New Roman"/>
                <a:cs typeface="Times New Roman"/>
              </a:rPr>
              <a:t>Foster a supportive and inclusive workplace culture </a:t>
            </a:r>
            <a:r>
              <a:rPr dirty="0" sz="1400" spc="-5">
                <a:solidFill>
                  <a:srgbClr val="0000FF"/>
                </a:solidFill>
                <a:latin typeface="Times New Roman"/>
                <a:cs typeface="Times New Roman"/>
              </a:rPr>
              <a:t>that values work-life balance, recognizes employees'  contributions,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provides opportunities for professional growth and</a:t>
            </a:r>
            <a:r>
              <a:rPr dirty="0" sz="1400" spc="5">
                <a:solidFill>
                  <a:srgbClr val="C00000"/>
                </a:solidFill>
                <a:latin typeface="Times New Roman"/>
                <a:cs typeface="Times New Roman"/>
              </a:rPr>
              <a:t> </a:t>
            </a:r>
            <a:r>
              <a:rPr dirty="0" sz="1400" spc="-5">
                <a:solidFill>
                  <a:srgbClr val="C00000"/>
                </a:solidFill>
                <a:latin typeface="Times New Roman"/>
                <a:cs typeface="Times New Roman"/>
              </a:rPr>
              <a:t>development</a:t>
            </a:r>
            <a:r>
              <a:rPr dirty="0" sz="1400" spc="-5">
                <a:solidFill>
                  <a:srgbClr val="065F7C"/>
                </a:solidFill>
                <a:latin typeface="Times New Roman"/>
                <a:cs typeface="Times New Roman"/>
              </a:rPr>
              <a:t>.</a:t>
            </a:r>
            <a:endParaRPr sz="1400">
              <a:latin typeface="Times New Roman"/>
              <a:cs typeface="Times New Roman"/>
            </a:endParaRPr>
          </a:p>
          <a:p>
            <a:pPr>
              <a:lnSpc>
                <a:spcPct val="100000"/>
              </a:lnSpc>
              <a:spcBef>
                <a:spcPts val="10"/>
              </a:spcBef>
              <a:buChar char="•"/>
            </a:pPr>
            <a:endParaRPr sz="1450">
              <a:latin typeface="Times New Roman"/>
              <a:cs typeface="Times New Roman"/>
            </a:endParaRPr>
          </a:p>
          <a:p>
            <a:pPr marL="297815" marR="589915" indent="-285750">
              <a:lnSpc>
                <a:spcPct val="100000"/>
              </a:lnSpc>
              <a:buFont typeface="Arial"/>
              <a:buChar char="•"/>
              <a:tabLst>
                <a:tab pos="297815" algn="l"/>
                <a:tab pos="298450" algn="l"/>
              </a:tabLst>
            </a:pPr>
            <a:r>
              <a:rPr dirty="0" sz="1400" spc="-10">
                <a:solidFill>
                  <a:srgbClr val="0000FF"/>
                </a:solidFill>
                <a:latin typeface="Times New Roman"/>
                <a:cs typeface="Times New Roman"/>
              </a:rPr>
              <a:t>Offer </a:t>
            </a:r>
            <a:r>
              <a:rPr dirty="0" sz="1400" spc="-5">
                <a:solidFill>
                  <a:srgbClr val="0000FF"/>
                </a:solidFill>
                <a:latin typeface="Times New Roman"/>
                <a:cs typeface="Times New Roman"/>
              </a:rPr>
              <a:t>flexibility </a:t>
            </a:r>
            <a:r>
              <a:rPr dirty="0" sz="1400" spc="-5">
                <a:solidFill>
                  <a:srgbClr val="065F7C"/>
                </a:solidFill>
                <a:latin typeface="Times New Roman"/>
                <a:cs typeface="Times New Roman"/>
              </a:rPr>
              <a:t>in work arrangements, such as remote work options or flexible scheduling, to accommodate  employees' diverse needs and</a:t>
            </a:r>
            <a:r>
              <a:rPr dirty="0" sz="1400" spc="50">
                <a:solidFill>
                  <a:srgbClr val="065F7C"/>
                </a:solidFill>
                <a:latin typeface="Times New Roman"/>
                <a:cs typeface="Times New Roman"/>
              </a:rPr>
              <a:t> </a:t>
            </a:r>
            <a:r>
              <a:rPr dirty="0" sz="1400" spc="-5">
                <a:solidFill>
                  <a:srgbClr val="065F7C"/>
                </a:solidFill>
                <a:latin typeface="Times New Roman"/>
                <a:cs typeface="Times New Roman"/>
              </a:rPr>
              <a:t>preferences.</a:t>
            </a:r>
            <a:endParaRPr sz="1400">
              <a:latin typeface="Times New Roman"/>
              <a:cs typeface="Times New Roman"/>
            </a:endParaRPr>
          </a:p>
          <a:p>
            <a:pPr>
              <a:lnSpc>
                <a:spcPct val="100000"/>
              </a:lnSpc>
              <a:spcBef>
                <a:spcPts val="15"/>
              </a:spcBef>
              <a:buChar char="•"/>
            </a:pPr>
            <a:endParaRPr sz="1450">
              <a:latin typeface="Times New Roman"/>
              <a:cs typeface="Times New Roman"/>
            </a:endParaRPr>
          </a:p>
          <a:p>
            <a:pPr marL="298450" marR="29845" indent="-285750">
              <a:lnSpc>
                <a:spcPct val="100000"/>
              </a:lnSpc>
              <a:buFont typeface="Arial"/>
              <a:buChar char="•"/>
              <a:tabLst>
                <a:tab pos="297815" algn="l"/>
                <a:tab pos="298450" algn="l"/>
              </a:tabLst>
            </a:pPr>
            <a:r>
              <a:rPr dirty="0" sz="1400" spc="-5">
                <a:solidFill>
                  <a:srgbClr val="065F7C"/>
                </a:solidFill>
                <a:latin typeface="Times New Roman"/>
                <a:cs typeface="Times New Roman"/>
              </a:rPr>
              <a:t>Provide resources and support for </a:t>
            </a:r>
            <a:r>
              <a:rPr dirty="0" sz="1400" spc="-5">
                <a:solidFill>
                  <a:srgbClr val="0000FF"/>
                </a:solidFill>
                <a:latin typeface="Times New Roman"/>
                <a:cs typeface="Times New Roman"/>
              </a:rPr>
              <a:t>managing stress and burnout, </a:t>
            </a:r>
            <a:r>
              <a:rPr dirty="0" sz="1400" spc="-5">
                <a:solidFill>
                  <a:srgbClr val="065F7C"/>
                </a:solidFill>
                <a:latin typeface="Times New Roman"/>
                <a:cs typeface="Times New Roman"/>
              </a:rPr>
              <a:t>including access to mental health services, wellness  programs, and stress management</a:t>
            </a:r>
            <a:r>
              <a:rPr dirty="0" sz="1400" spc="50">
                <a:solidFill>
                  <a:srgbClr val="065F7C"/>
                </a:solidFill>
                <a:latin typeface="Times New Roman"/>
                <a:cs typeface="Times New Roman"/>
              </a:rPr>
              <a:t> </a:t>
            </a:r>
            <a:r>
              <a:rPr dirty="0" sz="1400" spc="-5">
                <a:solidFill>
                  <a:srgbClr val="065F7C"/>
                </a:solidFill>
                <a:latin typeface="Times New Roman"/>
                <a:cs typeface="Times New Roman"/>
              </a:rPr>
              <a:t>workshops.</a:t>
            </a:r>
            <a:endParaRPr sz="1400">
              <a:latin typeface="Times New Roman"/>
              <a:cs typeface="Times New Roman"/>
            </a:endParaRPr>
          </a:p>
          <a:p>
            <a:pPr>
              <a:lnSpc>
                <a:spcPct val="100000"/>
              </a:lnSpc>
              <a:spcBef>
                <a:spcPts val="10"/>
              </a:spcBef>
              <a:buChar char="•"/>
            </a:pPr>
            <a:endParaRPr sz="1450">
              <a:latin typeface="Times New Roman"/>
              <a:cs typeface="Times New Roman"/>
            </a:endParaRPr>
          </a:p>
          <a:p>
            <a:pPr marL="298450" marR="36830" indent="-286385">
              <a:lnSpc>
                <a:spcPct val="100000"/>
              </a:lnSpc>
              <a:buFont typeface="Arial"/>
              <a:buChar char="•"/>
              <a:tabLst>
                <a:tab pos="297815" algn="l"/>
                <a:tab pos="298450" algn="l"/>
              </a:tabLst>
            </a:pPr>
            <a:r>
              <a:rPr dirty="0" sz="1400" spc="-5">
                <a:solidFill>
                  <a:srgbClr val="065F7C"/>
                </a:solidFill>
                <a:latin typeface="Times New Roman"/>
                <a:cs typeface="Times New Roman"/>
              </a:rPr>
              <a:t>Create </a:t>
            </a:r>
            <a:r>
              <a:rPr dirty="0" sz="1400" spc="-5">
                <a:solidFill>
                  <a:srgbClr val="C00000"/>
                </a:solidFill>
                <a:latin typeface="Times New Roman"/>
                <a:cs typeface="Times New Roman"/>
              </a:rPr>
              <a:t>clear pathways for career advancement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provide regular feedback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opportunities for skill-building </a:t>
            </a:r>
            <a:r>
              <a:rPr dirty="0" sz="1400" spc="-5">
                <a:solidFill>
                  <a:srgbClr val="065F7C"/>
                </a:solidFill>
                <a:latin typeface="Times New Roman"/>
                <a:cs typeface="Times New Roman"/>
              </a:rPr>
              <a:t>and  growth.</a:t>
            </a:r>
            <a:endParaRPr sz="1400">
              <a:latin typeface="Times New Roman"/>
              <a:cs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32</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176961" y="486121"/>
            <a:ext cx="542480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How </a:t>
            </a:r>
            <a:r>
              <a:rPr dirty="0" sz="2800" b="1">
                <a:latin typeface="Arial"/>
                <a:cs typeface="Arial"/>
              </a:rPr>
              <a:t>to </a:t>
            </a:r>
            <a:r>
              <a:rPr dirty="0" sz="2800" spc="-5" b="1">
                <a:latin typeface="Arial"/>
                <a:cs typeface="Arial"/>
              </a:rPr>
              <a:t>stops them from</a:t>
            </a:r>
            <a:r>
              <a:rPr dirty="0" sz="2800" spc="-25" b="1">
                <a:latin typeface="Arial"/>
                <a:cs typeface="Arial"/>
              </a:rPr>
              <a:t> </a:t>
            </a:r>
            <a:r>
              <a:rPr dirty="0" sz="2800" b="1">
                <a:latin typeface="Arial"/>
                <a:cs typeface="Arial"/>
              </a:rPr>
              <a:t>leaving</a:t>
            </a:r>
            <a:endParaRPr sz="2800">
              <a:latin typeface="Arial"/>
              <a:cs typeface="Arial"/>
            </a:endParaRPr>
          </a:p>
        </p:txBody>
      </p:sp>
      <p:sp>
        <p:nvSpPr>
          <p:cNvPr id="5" name="object 5"/>
          <p:cNvSpPr txBox="1"/>
          <p:nvPr/>
        </p:nvSpPr>
        <p:spPr>
          <a:xfrm>
            <a:off x="252910" y="1002715"/>
            <a:ext cx="7533640" cy="3652520"/>
          </a:xfrm>
          <a:prstGeom prst="rect">
            <a:avLst/>
          </a:prstGeom>
        </p:spPr>
        <p:txBody>
          <a:bodyPr wrap="square" lIns="0" tIns="12065" rIns="0" bIns="0" rtlCol="0" vert="horz">
            <a:spAutoFit/>
          </a:bodyPr>
          <a:lstStyle/>
          <a:p>
            <a:pPr marL="29845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Inadequate salary </a:t>
            </a:r>
            <a:r>
              <a:rPr dirty="0" sz="1400" spc="-5">
                <a:solidFill>
                  <a:srgbClr val="065F7C"/>
                </a:solidFill>
                <a:latin typeface="Times New Roman"/>
                <a:cs typeface="Times New Roman"/>
              </a:rPr>
              <a:t>(61% of workers said a salary boost is the main reason they are seeking a new</a:t>
            </a:r>
            <a:r>
              <a:rPr dirty="0" sz="1400" spc="265">
                <a:solidFill>
                  <a:srgbClr val="065F7C"/>
                </a:solidFill>
                <a:latin typeface="Times New Roman"/>
                <a:cs typeface="Times New Roman"/>
              </a:rPr>
              <a:t> </a:t>
            </a:r>
            <a:r>
              <a:rPr dirty="0" sz="1400" spc="-5">
                <a:solidFill>
                  <a:srgbClr val="065F7C"/>
                </a:solidFill>
                <a:latin typeface="Times New Roman"/>
                <a:cs typeface="Times New Roman"/>
              </a:rPr>
              <a:t>job.)</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A </a:t>
            </a:r>
            <a:r>
              <a:rPr dirty="0" sz="1400" spc="-5">
                <a:solidFill>
                  <a:srgbClr val="C00000"/>
                </a:solidFill>
                <a:latin typeface="Times New Roman"/>
                <a:cs typeface="Times New Roman"/>
              </a:rPr>
              <a:t>perks and benefits </a:t>
            </a:r>
            <a:r>
              <a:rPr dirty="0" sz="1400" spc="-5">
                <a:solidFill>
                  <a:srgbClr val="065F7C"/>
                </a:solidFill>
                <a:latin typeface="Times New Roman"/>
                <a:cs typeface="Times New Roman"/>
              </a:rPr>
              <a:t>package that </a:t>
            </a:r>
            <a:r>
              <a:rPr dirty="0" sz="1400" spc="-10">
                <a:solidFill>
                  <a:srgbClr val="C00000"/>
                </a:solidFill>
                <a:latin typeface="Times New Roman"/>
                <a:cs typeface="Times New Roman"/>
              </a:rPr>
              <a:t>isn’t</a:t>
            </a:r>
            <a:r>
              <a:rPr dirty="0" sz="1400" spc="-30">
                <a:solidFill>
                  <a:srgbClr val="C00000"/>
                </a:solidFill>
                <a:latin typeface="Times New Roman"/>
                <a:cs typeface="Times New Roman"/>
              </a:rPr>
              <a:t> </a:t>
            </a:r>
            <a:r>
              <a:rPr dirty="0" sz="1400" spc="-5">
                <a:solidFill>
                  <a:srgbClr val="C00000"/>
                </a:solidFill>
                <a:latin typeface="Times New Roman"/>
                <a:cs typeface="Times New Roman"/>
              </a:rPr>
              <a:t>competitive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Feeling </a:t>
            </a:r>
            <a:r>
              <a:rPr dirty="0" sz="1400" spc="-5">
                <a:solidFill>
                  <a:srgbClr val="C00000"/>
                </a:solidFill>
                <a:latin typeface="Times New Roman"/>
                <a:cs typeface="Times New Roman"/>
              </a:rPr>
              <a:t>overworked </a:t>
            </a:r>
            <a:r>
              <a:rPr dirty="0" sz="1400" spc="-5">
                <a:solidFill>
                  <a:srgbClr val="065F7C"/>
                </a:solidFill>
                <a:latin typeface="Times New Roman"/>
                <a:cs typeface="Times New Roman"/>
              </a:rPr>
              <a:t>and/or</a:t>
            </a:r>
            <a:r>
              <a:rPr dirty="0" sz="1400" spc="5">
                <a:solidFill>
                  <a:srgbClr val="065F7C"/>
                </a:solidFill>
                <a:latin typeface="Times New Roman"/>
                <a:cs typeface="Times New Roman"/>
              </a:rPr>
              <a:t> </a:t>
            </a:r>
            <a:r>
              <a:rPr dirty="0" sz="1400" spc="-5">
                <a:solidFill>
                  <a:srgbClr val="C00000"/>
                </a:solidFill>
                <a:latin typeface="Times New Roman"/>
                <a:cs typeface="Times New Roman"/>
              </a:rPr>
              <a:t>unsupported</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Limited career</a:t>
            </a:r>
            <a:r>
              <a:rPr dirty="0" sz="1400" spc="20">
                <a:solidFill>
                  <a:srgbClr val="C00000"/>
                </a:solidFill>
                <a:latin typeface="Times New Roman"/>
                <a:cs typeface="Times New Roman"/>
              </a:rPr>
              <a:t> </a:t>
            </a:r>
            <a:r>
              <a:rPr dirty="0" sz="1400" spc="-5">
                <a:solidFill>
                  <a:srgbClr val="C00000"/>
                </a:solidFill>
                <a:latin typeface="Times New Roman"/>
                <a:cs typeface="Times New Roman"/>
              </a:rPr>
              <a:t>advancement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A need for better </a:t>
            </a:r>
            <a:r>
              <a:rPr dirty="0" sz="1400" spc="-5">
                <a:solidFill>
                  <a:srgbClr val="C00000"/>
                </a:solidFill>
                <a:latin typeface="Times New Roman"/>
                <a:cs typeface="Times New Roman"/>
              </a:rPr>
              <a:t>work-life</a:t>
            </a:r>
            <a:r>
              <a:rPr dirty="0" sz="1400" spc="-85">
                <a:solidFill>
                  <a:srgbClr val="C00000"/>
                </a:solidFill>
                <a:latin typeface="Times New Roman"/>
                <a:cs typeface="Times New Roman"/>
              </a:rPr>
              <a:t> </a:t>
            </a:r>
            <a:r>
              <a:rPr dirty="0" sz="1400" spc="-5">
                <a:solidFill>
                  <a:srgbClr val="C00000"/>
                </a:solidFill>
                <a:latin typeface="Times New Roman"/>
                <a:cs typeface="Times New Roman"/>
              </a:rPr>
              <a:t>balance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Lack of</a:t>
            </a:r>
            <a:r>
              <a:rPr dirty="0" sz="1400" spc="5">
                <a:solidFill>
                  <a:srgbClr val="C00000"/>
                </a:solidFill>
                <a:latin typeface="Times New Roman"/>
                <a:cs typeface="Times New Roman"/>
              </a:rPr>
              <a:t> </a:t>
            </a:r>
            <a:r>
              <a:rPr dirty="0" sz="1400" spc="-5">
                <a:solidFill>
                  <a:srgbClr val="C00000"/>
                </a:solidFill>
                <a:latin typeface="Times New Roman"/>
                <a:cs typeface="Times New Roman"/>
              </a:rPr>
              <a:t>recognition</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Boredom</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Unhappiness with</a:t>
            </a:r>
            <a:r>
              <a:rPr dirty="0" sz="1400" spc="15">
                <a:solidFill>
                  <a:srgbClr val="C00000"/>
                </a:solidFill>
                <a:latin typeface="Times New Roman"/>
                <a:cs typeface="Times New Roman"/>
              </a:rPr>
              <a:t> </a:t>
            </a:r>
            <a:r>
              <a:rPr dirty="0" sz="1400" spc="-5">
                <a:solidFill>
                  <a:srgbClr val="C00000"/>
                </a:solidFill>
                <a:latin typeface="Times New Roman"/>
                <a:cs typeface="Times New Roman"/>
              </a:rPr>
              <a:t>management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Concerns about the </a:t>
            </a:r>
            <a:r>
              <a:rPr dirty="0" sz="1400" spc="-10">
                <a:solidFill>
                  <a:srgbClr val="065F7C"/>
                </a:solidFill>
                <a:latin typeface="Times New Roman"/>
                <a:cs typeface="Times New Roman"/>
              </a:rPr>
              <a:t>organization’s </a:t>
            </a:r>
            <a:r>
              <a:rPr dirty="0" sz="1400" spc="-5">
                <a:solidFill>
                  <a:srgbClr val="C00000"/>
                </a:solidFill>
                <a:latin typeface="Times New Roman"/>
                <a:cs typeface="Times New Roman"/>
              </a:rPr>
              <a:t>direction </a:t>
            </a:r>
            <a:r>
              <a:rPr dirty="0" sz="1400" spc="-5">
                <a:solidFill>
                  <a:srgbClr val="065F7C"/>
                </a:solidFill>
                <a:latin typeface="Times New Roman"/>
                <a:cs typeface="Times New Roman"/>
              </a:rPr>
              <a:t>or </a:t>
            </a:r>
            <a:r>
              <a:rPr dirty="0" sz="1400" spc="-5">
                <a:solidFill>
                  <a:srgbClr val="C00000"/>
                </a:solidFill>
                <a:latin typeface="Times New Roman"/>
                <a:cs typeface="Times New Roman"/>
              </a:rPr>
              <a:t>financial</a:t>
            </a:r>
            <a:r>
              <a:rPr dirty="0" sz="1400" spc="40">
                <a:solidFill>
                  <a:srgbClr val="C00000"/>
                </a:solidFill>
                <a:latin typeface="Times New Roman"/>
                <a:cs typeface="Times New Roman"/>
              </a:rPr>
              <a:t> </a:t>
            </a:r>
            <a:r>
              <a:rPr dirty="0" sz="1400" spc="-5">
                <a:solidFill>
                  <a:srgbClr val="C00000"/>
                </a:solidFill>
                <a:latin typeface="Times New Roman"/>
                <a:cs typeface="Times New Roman"/>
              </a:rPr>
              <a:t>health</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Dissatisfaction with the organization</a:t>
            </a:r>
            <a:r>
              <a:rPr dirty="0" sz="1400" spc="25">
                <a:solidFill>
                  <a:srgbClr val="C00000"/>
                </a:solidFill>
                <a:latin typeface="Times New Roman"/>
                <a:cs typeface="Times New Roman"/>
              </a:rPr>
              <a:t> </a:t>
            </a:r>
            <a:r>
              <a:rPr dirty="0" sz="1400" spc="-5">
                <a:solidFill>
                  <a:srgbClr val="C00000"/>
                </a:solidFill>
                <a:latin typeface="Times New Roman"/>
                <a:cs typeface="Times New Roman"/>
              </a:rPr>
              <a:t>culture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The desire to make a</a:t>
            </a:r>
            <a:r>
              <a:rPr dirty="0" sz="1400" spc="30">
                <a:solidFill>
                  <a:srgbClr val="C00000"/>
                </a:solidFill>
                <a:latin typeface="Times New Roman"/>
                <a:cs typeface="Times New Roman"/>
              </a:rPr>
              <a:t> </a:t>
            </a:r>
            <a:r>
              <a:rPr dirty="0" sz="1400" spc="-5">
                <a:solidFill>
                  <a:srgbClr val="C00000"/>
                </a:solidFill>
                <a:latin typeface="Times New Roman"/>
                <a:cs typeface="Times New Roman"/>
              </a:rPr>
              <a:t>change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More </a:t>
            </a:r>
            <a:r>
              <a:rPr dirty="0" sz="1400" spc="-5">
                <a:solidFill>
                  <a:srgbClr val="C00000"/>
                </a:solidFill>
                <a:latin typeface="Times New Roman"/>
                <a:cs typeface="Times New Roman"/>
              </a:rPr>
              <a:t>compelling job opportunities </a:t>
            </a:r>
            <a:r>
              <a:rPr dirty="0" sz="1400" spc="-5">
                <a:solidFill>
                  <a:srgbClr val="065F7C"/>
                </a:solidFill>
                <a:latin typeface="Times New Roman"/>
                <a:cs typeface="Times New Roman"/>
              </a:rPr>
              <a:t>at other</a:t>
            </a:r>
            <a:r>
              <a:rPr dirty="0" sz="1400" spc="20">
                <a:solidFill>
                  <a:srgbClr val="065F7C"/>
                </a:solidFill>
                <a:latin typeface="Times New Roman"/>
                <a:cs typeface="Times New Roman"/>
              </a:rPr>
              <a:t> </a:t>
            </a:r>
            <a:r>
              <a:rPr dirty="0" sz="1400" spc="-5">
                <a:solidFill>
                  <a:srgbClr val="065F7C"/>
                </a:solidFill>
                <a:latin typeface="Times New Roman"/>
                <a:cs typeface="Times New Roman"/>
              </a:rPr>
              <a:t>organizations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Organizational commitment and </a:t>
            </a:r>
            <a:r>
              <a:rPr dirty="0" sz="1400" spc="-5">
                <a:solidFill>
                  <a:srgbClr val="C00000"/>
                </a:solidFill>
                <a:latin typeface="Times New Roman"/>
                <a:cs typeface="Times New Roman"/>
              </a:rPr>
              <a:t>job</a:t>
            </a:r>
            <a:r>
              <a:rPr dirty="0" sz="1400" spc="10">
                <a:solidFill>
                  <a:srgbClr val="C00000"/>
                </a:solidFill>
                <a:latin typeface="Times New Roman"/>
                <a:cs typeface="Times New Roman"/>
              </a:rPr>
              <a:t> </a:t>
            </a:r>
            <a:r>
              <a:rPr dirty="0" sz="1400" spc="-5">
                <a:solidFill>
                  <a:srgbClr val="C00000"/>
                </a:solidFill>
                <a:latin typeface="Times New Roman"/>
                <a:cs typeface="Times New Roman"/>
              </a:rPr>
              <a:t>satisfaction.</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Quality of the </a:t>
            </a:r>
            <a:r>
              <a:rPr dirty="0" sz="1400" spc="-5">
                <a:solidFill>
                  <a:srgbClr val="C00000"/>
                </a:solidFill>
                <a:latin typeface="Times New Roman"/>
                <a:cs typeface="Times New Roman"/>
              </a:rPr>
              <a:t>employee-supervisor</a:t>
            </a:r>
            <a:r>
              <a:rPr dirty="0" sz="1400" spc="50">
                <a:solidFill>
                  <a:srgbClr val="C00000"/>
                </a:solidFill>
                <a:latin typeface="Times New Roman"/>
                <a:cs typeface="Times New Roman"/>
              </a:rPr>
              <a:t> </a:t>
            </a:r>
            <a:r>
              <a:rPr dirty="0" sz="1400" spc="-5">
                <a:solidFill>
                  <a:srgbClr val="C00000"/>
                </a:solidFill>
                <a:latin typeface="Times New Roman"/>
                <a:cs typeface="Times New Roman"/>
              </a:rPr>
              <a:t>relationship</a:t>
            </a:r>
            <a:r>
              <a:rPr dirty="0" sz="1400" spc="-5">
                <a:solidFill>
                  <a:srgbClr val="065F7C"/>
                </a:solidFill>
                <a:latin typeface="Times New Roman"/>
                <a:cs typeface="Times New Roman"/>
              </a:rPr>
              <a: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Role</a:t>
            </a:r>
            <a:r>
              <a:rPr dirty="0" sz="1400">
                <a:solidFill>
                  <a:srgbClr val="C00000"/>
                </a:solidFill>
                <a:latin typeface="Times New Roman"/>
                <a:cs typeface="Times New Roman"/>
              </a:rPr>
              <a:t> </a:t>
            </a:r>
            <a:r>
              <a:rPr dirty="0" sz="1400" spc="-15">
                <a:solidFill>
                  <a:srgbClr val="C00000"/>
                </a:solidFill>
                <a:latin typeface="Times New Roman"/>
                <a:cs typeface="Times New Roman"/>
              </a:rPr>
              <a:t>clarity.</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Job design.</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15">
                <a:solidFill>
                  <a:srgbClr val="C00000"/>
                </a:solidFill>
                <a:latin typeface="Times New Roman"/>
                <a:cs typeface="Times New Roman"/>
              </a:rPr>
              <a:t>Workgroup</a:t>
            </a:r>
            <a:r>
              <a:rPr dirty="0" sz="1400" spc="-20">
                <a:solidFill>
                  <a:srgbClr val="C00000"/>
                </a:solidFill>
                <a:latin typeface="Times New Roman"/>
                <a:cs typeface="Times New Roman"/>
              </a:rPr>
              <a:t> </a:t>
            </a:r>
            <a:r>
              <a:rPr dirty="0" sz="1400" spc="-5">
                <a:solidFill>
                  <a:srgbClr val="C00000"/>
                </a:solidFill>
                <a:latin typeface="Times New Roman"/>
                <a:cs typeface="Times New Roman"/>
              </a:rPr>
              <a:t>cohesion</a:t>
            </a:r>
            <a:r>
              <a:rPr dirty="0" sz="1400" spc="-5">
                <a:solidFill>
                  <a:srgbClr val="065F7C"/>
                </a:solidFill>
                <a:latin typeface="Times New Roman"/>
                <a:cs typeface="Times New Roman"/>
              </a:rPr>
              <a:t>.</a:t>
            </a:r>
            <a:endParaRPr sz="1400">
              <a:latin typeface="Times New Roman"/>
              <a:cs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33</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176961" y="486121"/>
            <a:ext cx="251904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Exit</a:t>
            </a:r>
            <a:r>
              <a:rPr dirty="0" sz="2800" spc="-75" b="1">
                <a:latin typeface="Arial"/>
                <a:cs typeface="Arial"/>
              </a:rPr>
              <a:t> </a:t>
            </a:r>
            <a:r>
              <a:rPr dirty="0" sz="2800" b="1">
                <a:latin typeface="Arial"/>
                <a:cs typeface="Arial"/>
              </a:rPr>
              <a:t>interviews</a:t>
            </a:r>
            <a:endParaRPr sz="2800">
              <a:latin typeface="Arial"/>
              <a:cs typeface="Arial"/>
            </a:endParaRPr>
          </a:p>
        </p:txBody>
      </p:sp>
      <p:sp>
        <p:nvSpPr>
          <p:cNvPr id="5" name="object 5"/>
          <p:cNvSpPr txBox="1">
            <a:spLocks noGrp="1"/>
          </p:cNvSpPr>
          <p:nvPr>
            <p:ph type="body" idx="1"/>
          </p:nvPr>
        </p:nvSpPr>
        <p:spPr>
          <a:prstGeom prst="rect"/>
        </p:spPr>
        <p:txBody>
          <a:bodyPr wrap="square" lIns="0" tIns="12065" rIns="0" bIns="0" rtlCol="0" vert="horz">
            <a:spAutoFit/>
          </a:bodyPr>
          <a:lstStyle/>
          <a:p>
            <a:pPr marL="12700" marR="5080">
              <a:lnSpc>
                <a:spcPct val="100000"/>
              </a:lnSpc>
              <a:spcBef>
                <a:spcPts val="95"/>
              </a:spcBef>
            </a:pPr>
            <a:r>
              <a:rPr dirty="0" spc="-15"/>
              <a:t>are </a:t>
            </a:r>
            <a:r>
              <a:rPr dirty="0" spc="-5"/>
              <a:t>a valuable tool for gaining insights into the employee experience and identifying </a:t>
            </a:r>
            <a:r>
              <a:rPr dirty="0" spc="-10"/>
              <a:t>areas </a:t>
            </a:r>
            <a:r>
              <a:rPr dirty="0" spc="-5"/>
              <a:t>for </a:t>
            </a:r>
            <a:r>
              <a:rPr dirty="0" spc="-10"/>
              <a:t>improvement </a:t>
            </a:r>
            <a:r>
              <a:rPr dirty="0" spc="-5"/>
              <a:t>in  </a:t>
            </a:r>
            <a:r>
              <a:rPr dirty="0" spc="-10"/>
              <a:t>retention </a:t>
            </a:r>
            <a:r>
              <a:rPr dirty="0" spc="-5"/>
              <a:t>strategies.</a:t>
            </a:r>
          </a:p>
          <a:p>
            <a:pPr marL="348615" marR="3861435" indent="-285750">
              <a:lnSpc>
                <a:spcPct val="100000"/>
              </a:lnSpc>
              <a:spcBef>
                <a:spcPts val="760"/>
              </a:spcBef>
              <a:buFont typeface="Arial"/>
              <a:buChar char="•"/>
              <a:tabLst>
                <a:tab pos="348615" algn="l"/>
                <a:tab pos="349250" algn="l"/>
              </a:tabLst>
            </a:pPr>
            <a:r>
              <a:rPr dirty="0" spc="-5" b="0">
                <a:solidFill>
                  <a:srgbClr val="C00000"/>
                </a:solidFill>
                <a:latin typeface="Times New Roman"/>
                <a:cs typeface="Times New Roman"/>
              </a:rPr>
              <a:t>Employee Experience: </a:t>
            </a:r>
            <a:r>
              <a:rPr dirty="0" spc="-5" b="0">
                <a:solidFill>
                  <a:srgbClr val="065F7C"/>
                </a:solidFill>
                <a:latin typeface="Times New Roman"/>
                <a:cs typeface="Times New Roman"/>
              </a:rPr>
              <a:t>Exit interviews allow departing  employees to provide candid feedback about their  experiences, including what they liked and disliked about  their roles, the company culture, and their interactions  with colleagues and management. This feedback </a:t>
            </a:r>
            <a:r>
              <a:rPr dirty="0" spc="-10" b="0">
                <a:solidFill>
                  <a:srgbClr val="065F7C"/>
                </a:solidFill>
                <a:latin typeface="Times New Roman"/>
                <a:cs typeface="Times New Roman"/>
              </a:rPr>
              <a:t>can  offer </a:t>
            </a:r>
            <a:r>
              <a:rPr dirty="0" spc="-5" b="0">
                <a:solidFill>
                  <a:srgbClr val="065F7C"/>
                </a:solidFill>
                <a:latin typeface="Times New Roman"/>
                <a:cs typeface="Times New Roman"/>
              </a:rPr>
              <a:t>valuable insights into the strengths and weaknesses  of the organization and help identify areas for  improvement.</a:t>
            </a:r>
          </a:p>
        </p:txBody>
      </p:sp>
      <p:sp>
        <p:nvSpPr>
          <p:cNvPr id="6" name="object 6"/>
          <p:cNvSpPr txBox="1"/>
          <p:nvPr/>
        </p:nvSpPr>
        <p:spPr>
          <a:xfrm>
            <a:off x="252911" y="3359486"/>
            <a:ext cx="4396740" cy="1518920"/>
          </a:xfrm>
          <a:prstGeom prst="rect">
            <a:avLst/>
          </a:prstGeom>
        </p:spPr>
        <p:txBody>
          <a:bodyPr wrap="square" lIns="0" tIns="12065" rIns="0" bIns="0" rtlCol="0" vert="horz">
            <a:spAutoFit/>
          </a:bodyPr>
          <a:lstStyle/>
          <a:p>
            <a:pPr marL="297815" marR="5080" indent="-285750">
              <a:lnSpc>
                <a:spcPct val="100000"/>
              </a:lnSpc>
              <a:spcBef>
                <a:spcPts val="95"/>
              </a:spcBef>
              <a:buFont typeface="Arial"/>
              <a:buChar char="•"/>
              <a:tabLst>
                <a:tab pos="297815" algn="l"/>
                <a:tab pos="298450" algn="l"/>
              </a:tabLst>
            </a:pPr>
            <a:r>
              <a:rPr dirty="0" sz="1400" spc="-5">
                <a:solidFill>
                  <a:srgbClr val="0000FF"/>
                </a:solidFill>
                <a:latin typeface="Times New Roman"/>
                <a:cs typeface="Times New Roman"/>
              </a:rPr>
              <a:t>Identifying Patterns and </a:t>
            </a:r>
            <a:r>
              <a:rPr dirty="0" sz="1400" spc="-10">
                <a:solidFill>
                  <a:srgbClr val="0000FF"/>
                </a:solidFill>
                <a:latin typeface="Times New Roman"/>
                <a:cs typeface="Times New Roman"/>
              </a:rPr>
              <a:t>Trends: </a:t>
            </a:r>
            <a:r>
              <a:rPr dirty="0" sz="1400" spc="-5">
                <a:solidFill>
                  <a:srgbClr val="065F7C"/>
                </a:solidFill>
                <a:latin typeface="Times New Roman"/>
                <a:cs typeface="Times New Roman"/>
              </a:rPr>
              <a:t>By conducting exit  interviews consistently and analyzing the feedback over  time, employers can identify patterns and trends in the  reasons for employee </a:t>
            </a:r>
            <a:r>
              <a:rPr dirty="0" sz="1400" spc="-15">
                <a:solidFill>
                  <a:srgbClr val="065F7C"/>
                </a:solidFill>
                <a:latin typeface="Times New Roman"/>
                <a:cs typeface="Times New Roman"/>
              </a:rPr>
              <a:t>turnover. </a:t>
            </a:r>
            <a:r>
              <a:rPr dirty="0" sz="1400" spc="-5">
                <a:solidFill>
                  <a:srgbClr val="065F7C"/>
                </a:solidFill>
                <a:latin typeface="Times New Roman"/>
                <a:cs typeface="Times New Roman"/>
              </a:rPr>
              <a:t>This information can help  pinpoint </a:t>
            </a:r>
            <a:r>
              <a:rPr dirty="0" sz="1400" spc="-10">
                <a:solidFill>
                  <a:srgbClr val="065F7C"/>
                </a:solidFill>
                <a:latin typeface="Times New Roman"/>
                <a:cs typeface="Times New Roman"/>
              </a:rPr>
              <a:t>common </a:t>
            </a:r>
            <a:r>
              <a:rPr dirty="0" sz="1400" spc="-5">
                <a:solidFill>
                  <a:srgbClr val="065F7C"/>
                </a:solidFill>
                <a:latin typeface="Times New Roman"/>
                <a:cs typeface="Times New Roman"/>
              </a:rPr>
              <a:t>issues or challenges that </a:t>
            </a:r>
            <a:r>
              <a:rPr dirty="0" sz="1400" spc="-10">
                <a:solidFill>
                  <a:srgbClr val="065F7C"/>
                </a:solidFill>
                <a:latin typeface="Times New Roman"/>
                <a:cs typeface="Times New Roman"/>
              </a:rPr>
              <a:t>may </a:t>
            </a:r>
            <a:r>
              <a:rPr dirty="0" sz="1400" spc="-5">
                <a:solidFill>
                  <a:srgbClr val="065F7C"/>
                </a:solidFill>
                <a:latin typeface="Times New Roman"/>
                <a:cs typeface="Times New Roman"/>
              </a:rPr>
              <a:t>be  contributing to turnover and inform </a:t>
            </a:r>
            <a:r>
              <a:rPr dirty="0" sz="1400" spc="-10">
                <a:solidFill>
                  <a:srgbClr val="065F7C"/>
                </a:solidFill>
                <a:latin typeface="Times New Roman"/>
                <a:cs typeface="Times New Roman"/>
              </a:rPr>
              <a:t>targeted </a:t>
            </a:r>
            <a:r>
              <a:rPr dirty="0" sz="1400" spc="-5">
                <a:solidFill>
                  <a:srgbClr val="065F7C"/>
                </a:solidFill>
                <a:latin typeface="Times New Roman"/>
                <a:cs typeface="Times New Roman"/>
              </a:rPr>
              <a:t>strategies  for</a:t>
            </a:r>
            <a:r>
              <a:rPr dirty="0" sz="1400" spc="-20">
                <a:solidFill>
                  <a:srgbClr val="065F7C"/>
                </a:solidFill>
                <a:latin typeface="Times New Roman"/>
                <a:cs typeface="Times New Roman"/>
              </a:rPr>
              <a:t> </a:t>
            </a:r>
            <a:r>
              <a:rPr dirty="0" sz="1400" spc="-5">
                <a:solidFill>
                  <a:srgbClr val="065F7C"/>
                </a:solidFill>
                <a:latin typeface="Times New Roman"/>
                <a:cs typeface="Times New Roman"/>
              </a:rPr>
              <a:t>improvement.</a:t>
            </a:r>
            <a:endParaRPr sz="1400">
              <a:latin typeface="Times New Roman"/>
              <a:cs typeface="Times New Roman"/>
            </a:endParaRPr>
          </a:p>
        </p:txBody>
      </p:sp>
      <p:sp>
        <p:nvSpPr>
          <p:cNvPr id="7" name="object 7"/>
          <p:cNvSpPr/>
          <p:nvPr/>
        </p:nvSpPr>
        <p:spPr>
          <a:xfrm>
            <a:off x="5427726" y="1591817"/>
            <a:ext cx="3194291" cy="1945385"/>
          </a:xfrm>
          <a:prstGeom prst="rect">
            <a:avLst/>
          </a:prstGeom>
          <a:blipFill>
            <a:blip r:embed="rId2" cstate="print"/>
            <a:stretch>
              <a:fillRect/>
            </a:stretch>
          </a:blipFill>
        </p:spPr>
        <p:txBody>
          <a:bodyPr wrap="square" lIns="0" tIns="0" rIns="0" bIns="0" rtlCol="0"/>
          <a:lstStyle/>
          <a:p/>
        </p:txBody>
      </p:sp>
      <p:sp>
        <p:nvSpPr>
          <p:cNvPr id="8" name="object 8"/>
          <p:cNvSpPr txBox="1"/>
          <p:nvPr/>
        </p:nvSpPr>
        <p:spPr>
          <a:xfrm>
            <a:off x="4824911" y="3743583"/>
            <a:ext cx="4026535" cy="1092200"/>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Improving Retention Strategies: </a:t>
            </a:r>
            <a:r>
              <a:rPr dirty="0" sz="1400" spc="-5">
                <a:solidFill>
                  <a:srgbClr val="065F7C"/>
                </a:solidFill>
                <a:latin typeface="Times New Roman"/>
                <a:cs typeface="Times New Roman"/>
              </a:rPr>
              <a:t>The insights gained  from exit interviews can inform the development of  </a:t>
            </a:r>
            <a:r>
              <a:rPr dirty="0" sz="1400" spc="-10">
                <a:solidFill>
                  <a:srgbClr val="065F7C"/>
                </a:solidFill>
                <a:latin typeface="Times New Roman"/>
                <a:cs typeface="Times New Roman"/>
              </a:rPr>
              <a:t>targeted </a:t>
            </a:r>
            <a:r>
              <a:rPr dirty="0" sz="1400" spc="-5">
                <a:solidFill>
                  <a:srgbClr val="065F7C"/>
                </a:solidFill>
                <a:latin typeface="Times New Roman"/>
                <a:cs typeface="Times New Roman"/>
              </a:rPr>
              <a:t>retention strategies aimed at addressing  specific concerns or areas of dissatisfaction among  employees.</a:t>
            </a:r>
            <a:endParaRPr sz="1400">
              <a:latin typeface="Times New Roman"/>
              <a:cs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3" name="object 3"/>
          <p:cNvSpPr txBox="1"/>
          <p:nvPr/>
        </p:nvSpPr>
        <p:spPr>
          <a:xfrm>
            <a:off x="151311" y="116516"/>
            <a:ext cx="8760460" cy="808990"/>
          </a:xfrm>
          <a:prstGeom prst="rect">
            <a:avLst/>
          </a:prstGeom>
        </p:spPr>
        <p:txBody>
          <a:bodyPr wrap="square" lIns="0" tIns="12700" rIns="0" bIns="0" rtlCol="0" vert="horz">
            <a:spAutoFit/>
          </a:bodyPr>
          <a:lstStyle/>
          <a:p>
            <a:pPr algn="r" marR="5080">
              <a:lnSpc>
                <a:spcPct val="100000"/>
              </a:lnSpc>
              <a:spcBef>
                <a:spcPts val="100"/>
              </a:spcBef>
            </a:pPr>
            <a:r>
              <a:rPr dirty="0" sz="1200" spc="-5" b="1">
                <a:solidFill>
                  <a:srgbClr val="F1F1F1"/>
                </a:solidFill>
                <a:latin typeface="Arial"/>
                <a:cs typeface="Arial"/>
              </a:rPr>
              <a:t>34</a:t>
            </a:r>
            <a:endParaRPr sz="1200">
              <a:latin typeface="Arial"/>
              <a:cs typeface="Arial"/>
            </a:endParaRPr>
          </a:p>
          <a:p>
            <a:pPr>
              <a:lnSpc>
                <a:spcPct val="100000"/>
              </a:lnSpc>
              <a:spcBef>
                <a:spcPts val="45"/>
              </a:spcBef>
            </a:pPr>
            <a:endParaRPr sz="1150">
              <a:latin typeface="Arial"/>
              <a:cs typeface="Arial"/>
            </a:endParaRPr>
          </a:p>
          <a:p>
            <a:pPr marL="12700" marR="334010">
              <a:lnSpc>
                <a:spcPct val="100000"/>
              </a:lnSpc>
            </a:pPr>
            <a:r>
              <a:rPr dirty="0" sz="1400" spc="-5">
                <a:solidFill>
                  <a:srgbClr val="C00000"/>
                </a:solidFill>
                <a:latin typeface="Times New Roman"/>
                <a:cs typeface="Times New Roman"/>
              </a:rPr>
              <a:t>Whether it's improving communication, enhancing career development opportunities, or addressing workplace culture  issues, exit interview feedback can guide efforts to enhance employee engagement and</a:t>
            </a:r>
            <a:r>
              <a:rPr dirty="0" sz="1400" spc="145">
                <a:solidFill>
                  <a:srgbClr val="C00000"/>
                </a:solidFill>
                <a:latin typeface="Times New Roman"/>
                <a:cs typeface="Times New Roman"/>
              </a:rPr>
              <a:t> </a:t>
            </a:r>
            <a:r>
              <a:rPr dirty="0" sz="1400" spc="-5">
                <a:solidFill>
                  <a:srgbClr val="C00000"/>
                </a:solidFill>
                <a:latin typeface="Times New Roman"/>
                <a:cs typeface="Times New Roman"/>
              </a:rPr>
              <a:t>retention</a:t>
            </a:r>
            <a:endParaRPr sz="1400">
              <a:latin typeface="Times New Roman"/>
              <a:cs typeface="Times New Roman"/>
            </a:endParaRPr>
          </a:p>
        </p:txBody>
      </p:sp>
      <p:sp>
        <p:nvSpPr>
          <p:cNvPr id="4" name="object 4"/>
          <p:cNvSpPr txBox="1"/>
          <p:nvPr/>
        </p:nvSpPr>
        <p:spPr>
          <a:xfrm>
            <a:off x="151310" y="1276769"/>
            <a:ext cx="3677920" cy="2159635"/>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Maintaining Positive Relationships</a:t>
            </a:r>
            <a:r>
              <a:rPr dirty="0" sz="1400" spc="-5">
                <a:solidFill>
                  <a:srgbClr val="065F7C"/>
                </a:solidFill>
                <a:latin typeface="Times New Roman"/>
                <a:cs typeface="Times New Roman"/>
              </a:rPr>
              <a:t>:  Conducting exit interviews in a </a:t>
            </a:r>
            <a:r>
              <a:rPr dirty="0" sz="1400" spc="-5">
                <a:solidFill>
                  <a:srgbClr val="C00000"/>
                </a:solidFill>
                <a:latin typeface="Times New Roman"/>
                <a:cs typeface="Times New Roman"/>
              </a:rPr>
              <a:t>respectful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 constructive manner </a:t>
            </a:r>
            <a:r>
              <a:rPr dirty="0" sz="1400" spc="-5">
                <a:solidFill>
                  <a:srgbClr val="065F7C"/>
                </a:solidFill>
                <a:latin typeface="Times New Roman"/>
                <a:cs typeface="Times New Roman"/>
              </a:rPr>
              <a:t>can help maintain positive  relationships with departing employees and  preserve their goodwill toward the  organization. </a:t>
            </a:r>
            <a:r>
              <a:rPr dirty="0" sz="1400" spc="-5">
                <a:solidFill>
                  <a:srgbClr val="C00000"/>
                </a:solidFill>
                <a:latin typeface="Times New Roman"/>
                <a:cs typeface="Times New Roman"/>
              </a:rPr>
              <a:t>This can be beneficial for future  recruitment efforts</a:t>
            </a:r>
            <a:r>
              <a:rPr dirty="0" sz="1400" spc="-5">
                <a:solidFill>
                  <a:srgbClr val="065F7C"/>
                </a:solidFill>
                <a:latin typeface="Times New Roman"/>
                <a:cs typeface="Times New Roman"/>
              </a:rPr>
              <a:t>, as satisfied former  employees </a:t>
            </a:r>
            <a:r>
              <a:rPr dirty="0" sz="1400" spc="-10">
                <a:solidFill>
                  <a:srgbClr val="065F7C"/>
                </a:solidFill>
                <a:latin typeface="Times New Roman"/>
                <a:cs typeface="Times New Roman"/>
              </a:rPr>
              <a:t>may </a:t>
            </a:r>
            <a:r>
              <a:rPr dirty="0" sz="1400" spc="-5">
                <a:solidFill>
                  <a:srgbClr val="065F7C"/>
                </a:solidFill>
                <a:latin typeface="Times New Roman"/>
                <a:cs typeface="Times New Roman"/>
              </a:rPr>
              <a:t>be more likely to speak  positively about their experiences and  recommend the company to</a:t>
            </a:r>
            <a:r>
              <a:rPr dirty="0" sz="1400" spc="35">
                <a:solidFill>
                  <a:srgbClr val="065F7C"/>
                </a:solidFill>
                <a:latin typeface="Times New Roman"/>
                <a:cs typeface="Times New Roman"/>
              </a:rPr>
              <a:t> </a:t>
            </a:r>
            <a:r>
              <a:rPr dirty="0" sz="1400" spc="-5">
                <a:solidFill>
                  <a:srgbClr val="065F7C"/>
                </a:solidFill>
                <a:latin typeface="Times New Roman"/>
                <a:cs typeface="Times New Roman"/>
              </a:rPr>
              <a:t>others.</a:t>
            </a:r>
            <a:endParaRPr sz="1400">
              <a:latin typeface="Times New Roman"/>
              <a:cs typeface="Times New Roman"/>
            </a:endParaRPr>
          </a:p>
        </p:txBody>
      </p:sp>
      <p:sp>
        <p:nvSpPr>
          <p:cNvPr id="5" name="object 5"/>
          <p:cNvSpPr txBox="1"/>
          <p:nvPr/>
        </p:nvSpPr>
        <p:spPr>
          <a:xfrm>
            <a:off x="151310" y="3623729"/>
            <a:ext cx="3695700" cy="452120"/>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5">
                <a:solidFill>
                  <a:srgbClr val="C00000"/>
                </a:solidFill>
                <a:latin typeface="Times New Roman"/>
                <a:cs typeface="Times New Roman"/>
              </a:rPr>
              <a:t>To </a:t>
            </a:r>
            <a:r>
              <a:rPr dirty="0" sz="1400" spc="-5">
                <a:solidFill>
                  <a:srgbClr val="C00000"/>
                </a:solidFill>
                <a:latin typeface="Times New Roman"/>
                <a:cs typeface="Times New Roman"/>
              </a:rPr>
              <a:t>make the most of exit interviews, employers  should:</a:t>
            </a:r>
            <a:endParaRPr sz="1400">
              <a:latin typeface="Times New Roman"/>
              <a:cs typeface="Times New Roman"/>
            </a:endParaRPr>
          </a:p>
        </p:txBody>
      </p:sp>
      <p:sp>
        <p:nvSpPr>
          <p:cNvPr id="6" name="object 6"/>
          <p:cNvSpPr txBox="1"/>
          <p:nvPr/>
        </p:nvSpPr>
        <p:spPr>
          <a:xfrm>
            <a:off x="4157252" y="1005434"/>
            <a:ext cx="4601845" cy="2799080"/>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
                <a:solidFill>
                  <a:srgbClr val="065F7C"/>
                </a:solidFill>
                <a:latin typeface="Times New Roman"/>
                <a:cs typeface="Times New Roman"/>
              </a:rPr>
              <a:t>Conduct interviews in a </a:t>
            </a:r>
            <a:r>
              <a:rPr dirty="0" sz="1400" spc="-5">
                <a:solidFill>
                  <a:srgbClr val="C00000"/>
                </a:solidFill>
                <a:latin typeface="Times New Roman"/>
                <a:cs typeface="Times New Roman"/>
              </a:rPr>
              <a:t>timely manner </a:t>
            </a:r>
            <a:r>
              <a:rPr dirty="0" sz="1400" spc="-5">
                <a:solidFill>
                  <a:srgbClr val="065F7C"/>
                </a:solidFill>
                <a:latin typeface="Times New Roman"/>
                <a:cs typeface="Times New Roman"/>
              </a:rPr>
              <a:t>before the  employee's departure to capture fresh insights and</a:t>
            </a:r>
            <a:r>
              <a:rPr dirty="0" sz="1400" spc="85">
                <a:solidFill>
                  <a:srgbClr val="065F7C"/>
                </a:solidFill>
                <a:latin typeface="Times New Roman"/>
                <a:cs typeface="Times New Roman"/>
              </a:rPr>
              <a:t> </a:t>
            </a:r>
            <a:r>
              <a:rPr dirty="0" sz="1400" spc="-5">
                <a:solidFill>
                  <a:srgbClr val="065F7C"/>
                </a:solidFill>
                <a:latin typeface="Times New Roman"/>
                <a:cs typeface="Times New Roman"/>
              </a:rPr>
              <a:t>feedback.</a:t>
            </a:r>
            <a:endParaRPr sz="1400">
              <a:latin typeface="Times New Roman"/>
              <a:cs typeface="Times New Roman"/>
            </a:endParaRPr>
          </a:p>
          <a:p>
            <a:pPr marL="298450" marR="146685" indent="-285750">
              <a:lnSpc>
                <a:spcPct val="100000"/>
              </a:lnSpc>
              <a:buFont typeface="Arial"/>
              <a:buChar char="•"/>
              <a:tabLst>
                <a:tab pos="297815" algn="l"/>
                <a:tab pos="298450" algn="l"/>
              </a:tabLst>
            </a:pPr>
            <a:r>
              <a:rPr dirty="0" sz="1400" spc="-5">
                <a:solidFill>
                  <a:srgbClr val="C00000"/>
                </a:solidFill>
                <a:latin typeface="Times New Roman"/>
                <a:cs typeface="Times New Roman"/>
              </a:rPr>
              <a:t>Ensure confidentiality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anonymity </a:t>
            </a:r>
            <a:r>
              <a:rPr dirty="0" sz="1400" spc="-5">
                <a:solidFill>
                  <a:srgbClr val="065F7C"/>
                </a:solidFill>
                <a:latin typeface="Times New Roman"/>
                <a:cs typeface="Times New Roman"/>
              </a:rPr>
              <a:t>to encourage honest  and candid responses from departing</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employees.</a:t>
            </a:r>
            <a:endParaRPr sz="1400">
              <a:latin typeface="Times New Roman"/>
              <a:cs typeface="Times New Roman"/>
            </a:endParaRPr>
          </a:p>
          <a:p>
            <a:pPr marL="298450" marR="218440" indent="-285750">
              <a:lnSpc>
                <a:spcPct val="100000"/>
              </a:lnSpc>
              <a:buFont typeface="Arial"/>
              <a:buChar char="•"/>
              <a:tabLst>
                <a:tab pos="297815" algn="l"/>
                <a:tab pos="298450" algn="l"/>
              </a:tabLst>
            </a:pPr>
            <a:r>
              <a:rPr dirty="0" sz="1400" spc="-5">
                <a:solidFill>
                  <a:srgbClr val="C00000"/>
                </a:solidFill>
                <a:latin typeface="Times New Roman"/>
                <a:cs typeface="Times New Roman"/>
              </a:rPr>
              <a:t>Ask open-ended questions </a:t>
            </a:r>
            <a:r>
              <a:rPr dirty="0" sz="1400" spc="-5">
                <a:solidFill>
                  <a:srgbClr val="065F7C"/>
                </a:solidFill>
                <a:latin typeface="Times New Roman"/>
                <a:cs typeface="Times New Roman"/>
              </a:rPr>
              <a:t>that encourage employees to  share their experiences, perspectives, and suggestions for  improvement.</a:t>
            </a:r>
            <a:endParaRPr sz="1400">
              <a:latin typeface="Times New Roman"/>
              <a:cs typeface="Times New Roman"/>
            </a:endParaRPr>
          </a:p>
          <a:p>
            <a:pPr marL="298450" marR="46990" indent="-285750">
              <a:lnSpc>
                <a:spcPct val="100000"/>
              </a:lnSpc>
              <a:buFont typeface="Arial"/>
              <a:buChar char="•"/>
              <a:tabLst>
                <a:tab pos="297815" algn="l"/>
                <a:tab pos="298450" algn="l"/>
              </a:tabLst>
            </a:pPr>
            <a:r>
              <a:rPr dirty="0" sz="1400" spc="-5">
                <a:solidFill>
                  <a:srgbClr val="065F7C"/>
                </a:solidFill>
                <a:latin typeface="Times New Roman"/>
                <a:cs typeface="Times New Roman"/>
              </a:rPr>
              <a:t>Act on feedback by analyzing trends, </a:t>
            </a:r>
            <a:r>
              <a:rPr dirty="0" sz="1400" spc="-5">
                <a:solidFill>
                  <a:srgbClr val="C00000"/>
                </a:solidFill>
                <a:latin typeface="Times New Roman"/>
                <a:cs typeface="Times New Roman"/>
              </a:rPr>
              <a:t>identifying actionable  insights</a:t>
            </a:r>
            <a:r>
              <a:rPr dirty="0" sz="1400" spc="-5">
                <a:solidFill>
                  <a:srgbClr val="065F7C"/>
                </a:solidFill>
                <a:latin typeface="Times New Roman"/>
                <a:cs typeface="Times New Roman"/>
              </a:rPr>
              <a:t>, and implementing </a:t>
            </a:r>
            <a:r>
              <a:rPr dirty="0" sz="1400" spc="-10">
                <a:solidFill>
                  <a:srgbClr val="065F7C"/>
                </a:solidFill>
                <a:latin typeface="Times New Roman"/>
                <a:cs typeface="Times New Roman"/>
              </a:rPr>
              <a:t>targeted </a:t>
            </a:r>
            <a:r>
              <a:rPr dirty="0" sz="1400" spc="-5">
                <a:solidFill>
                  <a:srgbClr val="065F7C"/>
                </a:solidFill>
                <a:latin typeface="Times New Roman"/>
                <a:cs typeface="Times New Roman"/>
              </a:rPr>
              <a:t>strategies for  improvement.</a:t>
            </a:r>
            <a:endParaRPr sz="1400">
              <a:latin typeface="Times New Roman"/>
              <a:cs typeface="Times New Roman"/>
            </a:endParaRPr>
          </a:p>
          <a:p>
            <a:pPr marL="297815" marR="133350" indent="-285750">
              <a:lnSpc>
                <a:spcPct val="100000"/>
              </a:lnSpc>
              <a:buFont typeface="Arial"/>
              <a:buChar char="•"/>
              <a:tabLst>
                <a:tab pos="297815" algn="l"/>
                <a:tab pos="298450" algn="l"/>
              </a:tabLst>
            </a:pPr>
            <a:r>
              <a:rPr dirty="0" sz="1400" spc="-5">
                <a:solidFill>
                  <a:srgbClr val="065F7C"/>
                </a:solidFill>
                <a:latin typeface="Times New Roman"/>
                <a:cs typeface="Times New Roman"/>
              </a:rPr>
              <a:t>Communicate the results of exit interviews to </a:t>
            </a:r>
            <a:r>
              <a:rPr dirty="0" sz="1400" spc="-5">
                <a:solidFill>
                  <a:srgbClr val="C00000"/>
                </a:solidFill>
                <a:latin typeface="Times New Roman"/>
                <a:cs typeface="Times New Roman"/>
              </a:rPr>
              <a:t>relevant  stakeholders </a:t>
            </a:r>
            <a:r>
              <a:rPr dirty="0" sz="1400" spc="-5">
                <a:solidFill>
                  <a:srgbClr val="065F7C"/>
                </a:solidFill>
                <a:latin typeface="Times New Roman"/>
                <a:cs typeface="Times New Roman"/>
              </a:rPr>
              <a:t>and demonstrate a commitment to addressing  employee</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feedback.</a:t>
            </a:r>
            <a:endParaRPr sz="1400">
              <a:latin typeface="Times New Roman"/>
              <a:cs typeface="Times New Roman"/>
            </a:endParaRPr>
          </a:p>
        </p:txBody>
      </p:sp>
      <p:sp>
        <p:nvSpPr>
          <p:cNvPr id="7" name="object 7"/>
          <p:cNvSpPr txBox="1"/>
          <p:nvPr/>
        </p:nvSpPr>
        <p:spPr>
          <a:xfrm>
            <a:off x="4196035" y="3992498"/>
            <a:ext cx="4553585" cy="1092200"/>
          </a:xfrm>
          <a:prstGeom prst="rect">
            <a:avLst/>
          </a:prstGeom>
        </p:spPr>
        <p:txBody>
          <a:bodyPr wrap="square" lIns="0" tIns="12065" rIns="0" bIns="0" rtlCol="0" vert="horz">
            <a:spAutoFit/>
          </a:bodyPr>
          <a:lstStyle/>
          <a:p>
            <a:pPr algn="ctr" marL="12700" marR="5080">
              <a:lnSpc>
                <a:spcPct val="100000"/>
              </a:lnSpc>
              <a:spcBef>
                <a:spcPts val="95"/>
              </a:spcBef>
            </a:pPr>
            <a:r>
              <a:rPr dirty="0" sz="1400" spc="-5" b="1">
                <a:solidFill>
                  <a:srgbClr val="0000FF"/>
                </a:solidFill>
                <a:latin typeface="Times New Roman"/>
                <a:cs typeface="Times New Roman"/>
              </a:rPr>
              <a:t>By leveraging exit interviews as a tool for gathering insights  and improving </a:t>
            </a:r>
            <a:r>
              <a:rPr dirty="0" sz="1400" spc="-10" b="1">
                <a:solidFill>
                  <a:srgbClr val="0000FF"/>
                </a:solidFill>
                <a:latin typeface="Times New Roman"/>
                <a:cs typeface="Times New Roman"/>
              </a:rPr>
              <a:t>retention </a:t>
            </a:r>
            <a:r>
              <a:rPr dirty="0" sz="1400" spc="-5" b="1">
                <a:solidFill>
                  <a:srgbClr val="0000FF"/>
                </a:solidFill>
                <a:latin typeface="Times New Roman"/>
                <a:cs typeface="Times New Roman"/>
              </a:rPr>
              <a:t>strategies, employers can better  understand the needs and concerns of their </a:t>
            </a:r>
            <a:r>
              <a:rPr dirty="0" sz="1400" spc="-10" b="1">
                <a:solidFill>
                  <a:srgbClr val="0000FF"/>
                </a:solidFill>
                <a:latin typeface="Times New Roman"/>
                <a:cs typeface="Times New Roman"/>
              </a:rPr>
              <a:t>workforce </a:t>
            </a:r>
            <a:r>
              <a:rPr dirty="0" sz="1400" spc="-5" b="1">
                <a:solidFill>
                  <a:srgbClr val="0000FF"/>
                </a:solidFill>
                <a:latin typeface="Times New Roman"/>
                <a:cs typeface="Times New Roman"/>
              </a:rPr>
              <a:t>and  take proactive steps to enhance employee engagement and  satisfaction.</a:t>
            </a:r>
            <a:endParaRPr sz="1400">
              <a:latin typeface="Times New Roman"/>
              <a:cs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3" name="object 3"/>
          <p:cNvSpPr txBox="1"/>
          <p:nvPr/>
        </p:nvSpPr>
        <p:spPr>
          <a:xfrm>
            <a:off x="151311" y="116516"/>
            <a:ext cx="8760460" cy="808990"/>
          </a:xfrm>
          <a:prstGeom prst="rect">
            <a:avLst/>
          </a:prstGeom>
        </p:spPr>
        <p:txBody>
          <a:bodyPr wrap="square" lIns="0" tIns="12700" rIns="0" bIns="0" rtlCol="0" vert="horz">
            <a:spAutoFit/>
          </a:bodyPr>
          <a:lstStyle/>
          <a:p>
            <a:pPr algn="r" marR="5080">
              <a:lnSpc>
                <a:spcPct val="100000"/>
              </a:lnSpc>
              <a:spcBef>
                <a:spcPts val="100"/>
              </a:spcBef>
            </a:pPr>
            <a:r>
              <a:rPr dirty="0" sz="1200" spc="-5" b="1">
                <a:solidFill>
                  <a:srgbClr val="F1F1F1"/>
                </a:solidFill>
                <a:latin typeface="Arial"/>
                <a:cs typeface="Arial"/>
              </a:rPr>
              <a:t>35</a:t>
            </a:r>
            <a:endParaRPr sz="1200">
              <a:latin typeface="Arial"/>
              <a:cs typeface="Arial"/>
            </a:endParaRPr>
          </a:p>
          <a:p>
            <a:pPr>
              <a:lnSpc>
                <a:spcPct val="100000"/>
              </a:lnSpc>
              <a:spcBef>
                <a:spcPts val="45"/>
              </a:spcBef>
            </a:pPr>
            <a:endParaRPr sz="1150">
              <a:latin typeface="Arial"/>
              <a:cs typeface="Arial"/>
            </a:endParaRPr>
          </a:p>
          <a:p>
            <a:pPr marL="12700" marR="582295">
              <a:lnSpc>
                <a:spcPct val="100000"/>
              </a:lnSpc>
            </a:pPr>
            <a:r>
              <a:rPr dirty="0" sz="1400" spc="-5">
                <a:solidFill>
                  <a:srgbClr val="C00000"/>
                </a:solidFill>
                <a:latin typeface="Times New Roman"/>
                <a:cs typeface="Times New Roman"/>
              </a:rPr>
              <a:t>In a competitive job market where candidates with in-demand skills have numerous opportunities, employers must  prioritize employee retention to retain top talent. Here are some strategies to</a:t>
            </a:r>
            <a:r>
              <a:rPr dirty="0" sz="1400" spc="110">
                <a:solidFill>
                  <a:srgbClr val="C00000"/>
                </a:solidFill>
                <a:latin typeface="Times New Roman"/>
                <a:cs typeface="Times New Roman"/>
              </a:rPr>
              <a:t> </a:t>
            </a:r>
            <a:r>
              <a:rPr dirty="0" sz="1400" spc="-5">
                <a:solidFill>
                  <a:srgbClr val="C00000"/>
                </a:solidFill>
                <a:latin typeface="Times New Roman"/>
                <a:cs typeface="Times New Roman"/>
              </a:rPr>
              <a:t>consider:</a:t>
            </a:r>
            <a:endParaRPr sz="1400">
              <a:latin typeface="Times New Roman"/>
              <a:cs typeface="Times New Roman"/>
            </a:endParaRPr>
          </a:p>
        </p:txBody>
      </p:sp>
      <p:sp>
        <p:nvSpPr>
          <p:cNvPr id="4" name="object 4"/>
          <p:cNvSpPr txBox="1"/>
          <p:nvPr/>
        </p:nvSpPr>
        <p:spPr>
          <a:xfrm>
            <a:off x="151310" y="996561"/>
            <a:ext cx="3691254" cy="4079240"/>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Regularly Assess Employee Engagement: </a:t>
            </a:r>
            <a:r>
              <a:rPr dirty="0" sz="1400" spc="-5">
                <a:solidFill>
                  <a:srgbClr val="065F7C"/>
                </a:solidFill>
                <a:latin typeface="Times New Roman"/>
                <a:cs typeface="Times New Roman"/>
              </a:rPr>
              <a:t> Monitor employee engagement and satisfaction  through surveys, feedback sessions, and one-  on-one meetings. Identify any signs of  disengagement or dissatisfaction early on and  take proactive steps to address</a:t>
            </a:r>
            <a:r>
              <a:rPr dirty="0" sz="1400" spc="45">
                <a:solidFill>
                  <a:srgbClr val="065F7C"/>
                </a:solidFill>
                <a:latin typeface="Times New Roman"/>
                <a:cs typeface="Times New Roman"/>
              </a:rPr>
              <a:t> </a:t>
            </a:r>
            <a:r>
              <a:rPr dirty="0" sz="1400" spc="-5">
                <a:solidFill>
                  <a:srgbClr val="065F7C"/>
                </a:solidFill>
                <a:latin typeface="Times New Roman"/>
                <a:cs typeface="Times New Roman"/>
              </a:rPr>
              <a:t>concerns.</a:t>
            </a:r>
            <a:endParaRPr sz="1400">
              <a:latin typeface="Times New Roman"/>
              <a:cs typeface="Times New Roman"/>
            </a:endParaRPr>
          </a:p>
          <a:p>
            <a:pPr marL="298450" marR="19050" indent="-285750">
              <a:lnSpc>
                <a:spcPct val="100000"/>
              </a:lnSpc>
              <a:buFont typeface="Arial"/>
              <a:buChar char="•"/>
              <a:tabLst>
                <a:tab pos="297815" algn="l"/>
                <a:tab pos="298450" algn="l"/>
              </a:tabLst>
            </a:pPr>
            <a:r>
              <a:rPr dirty="0" sz="1400" spc="-10">
                <a:solidFill>
                  <a:srgbClr val="C00000"/>
                </a:solidFill>
                <a:latin typeface="Times New Roman"/>
                <a:cs typeface="Times New Roman"/>
              </a:rPr>
              <a:t>Offer </a:t>
            </a:r>
            <a:r>
              <a:rPr dirty="0" sz="1400" spc="-5">
                <a:solidFill>
                  <a:srgbClr val="C00000"/>
                </a:solidFill>
                <a:latin typeface="Times New Roman"/>
                <a:cs typeface="Times New Roman"/>
              </a:rPr>
              <a:t>Competitive Compensation and Benefits: </a:t>
            </a:r>
            <a:r>
              <a:rPr dirty="0" sz="1400" spc="-5">
                <a:solidFill>
                  <a:srgbClr val="065F7C"/>
                </a:solidFill>
                <a:latin typeface="Times New Roman"/>
                <a:cs typeface="Times New Roman"/>
              </a:rPr>
              <a:t> Ensure that your compensation and benefits  packages are competitive within your industry  and</a:t>
            </a:r>
            <a:r>
              <a:rPr dirty="0" sz="1400">
                <a:solidFill>
                  <a:srgbClr val="065F7C"/>
                </a:solidFill>
                <a:latin typeface="Times New Roman"/>
                <a:cs typeface="Times New Roman"/>
              </a:rPr>
              <a:t> </a:t>
            </a:r>
            <a:r>
              <a:rPr dirty="0" sz="1400" spc="-5">
                <a:solidFill>
                  <a:srgbClr val="065F7C"/>
                </a:solidFill>
                <a:latin typeface="Times New Roman"/>
                <a:cs typeface="Times New Roman"/>
              </a:rPr>
              <a:t>region.</a:t>
            </a:r>
            <a:endParaRPr sz="1400">
              <a:latin typeface="Times New Roman"/>
              <a:cs typeface="Times New Roman"/>
            </a:endParaRPr>
          </a:p>
          <a:p>
            <a:pPr marL="298450" marR="20320" indent="-285750">
              <a:lnSpc>
                <a:spcPct val="100000"/>
              </a:lnSpc>
              <a:buFont typeface="Arial"/>
              <a:buChar char="•"/>
              <a:tabLst>
                <a:tab pos="297815" algn="l"/>
                <a:tab pos="298450" algn="l"/>
              </a:tabLst>
            </a:pPr>
            <a:r>
              <a:rPr dirty="0" sz="1400" spc="-5">
                <a:solidFill>
                  <a:srgbClr val="C00000"/>
                </a:solidFill>
                <a:latin typeface="Times New Roman"/>
                <a:cs typeface="Times New Roman"/>
              </a:rPr>
              <a:t>Provide Opportunities for Growth and  Development: </a:t>
            </a:r>
            <a:r>
              <a:rPr dirty="0" sz="1400" spc="-10">
                <a:solidFill>
                  <a:srgbClr val="065F7C"/>
                </a:solidFill>
                <a:latin typeface="Times New Roman"/>
                <a:cs typeface="Times New Roman"/>
              </a:rPr>
              <a:t>Offer </a:t>
            </a:r>
            <a:r>
              <a:rPr dirty="0" sz="1400" spc="-5">
                <a:solidFill>
                  <a:srgbClr val="065F7C"/>
                </a:solidFill>
                <a:latin typeface="Times New Roman"/>
                <a:cs typeface="Times New Roman"/>
              </a:rPr>
              <a:t>opportunities for career  advancement, professional development, and  skill-building to demonstrate your commitment  to employees' long-term growth and</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success.</a:t>
            </a:r>
            <a:endParaRPr sz="1400">
              <a:latin typeface="Times New Roman"/>
              <a:cs typeface="Times New Roman"/>
            </a:endParaRPr>
          </a:p>
          <a:p>
            <a:pPr marL="298450" marR="319405" indent="-285750">
              <a:lnSpc>
                <a:spcPct val="100000"/>
              </a:lnSpc>
              <a:buFont typeface="Arial"/>
              <a:buChar char="•"/>
              <a:tabLst>
                <a:tab pos="297815" algn="l"/>
                <a:tab pos="298450" algn="l"/>
              </a:tabLst>
            </a:pPr>
            <a:r>
              <a:rPr dirty="0" sz="1400" spc="-5">
                <a:solidFill>
                  <a:srgbClr val="C00000"/>
                </a:solidFill>
                <a:latin typeface="Times New Roman"/>
                <a:cs typeface="Times New Roman"/>
              </a:rPr>
              <a:t>Foster a Positive </a:t>
            </a:r>
            <a:r>
              <a:rPr dirty="0" sz="1400" spc="-30">
                <a:solidFill>
                  <a:srgbClr val="C00000"/>
                </a:solidFill>
                <a:latin typeface="Times New Roman"/>
                <a:cs typeface="Times New Roman"/>
              </a:rPr>
              <a:t>Work </a:t>
            </a:r>
            <a:r>
              <a:rPr dirty="0" sz="1400" spc="-5">
                <a:solidFill>
                  <a:srgbClr val="C00000"/>
                </a:solidFill>
                <a:latin typeface="Times New Roman"/>
                <a:cs typeface="Times New Roman"/>
              </a:rPr>
              <a:t>Culture: </a:t>
            </a:r>
            <a:r>
              <a:rPr dirty="0" sz="1400" spc="-5">
                <a:solidFill>
                  <a:srgbClr val="065F7C"/>
                </a:solidFill>
                <a:latin typeface="Times New Roman"/>
                <a:cs typeface="Times New Roman"/>
              </a:rPr>
              <a:t>Cultivate a  positive and inclusive work culture where  employees feel valued, respected, and  supported.</a:t>
            </a:r>
            <a:endParaRPr sz="1400">
              <a:latin typeface="Times New Roman"/>
              <a:cs typeface="Times New Roman"/>
            </a:endParaRPr>
          </a:p>
        </p:txBody>
      </p:sp>
      <p:sp>
        <p:nvSpPr>
          <p:cNvPr id="5" name="object 5"/>
          <p:cNvSpPr txBox="1"/>
          <p:nvPr/>
        </p:nvSpPr>
        <p:spPr>
          <a:xfrm>
            <a:off x="4157252" y="1128806"/>
            <a:ext cx="4602480" cy="3652520"/>
          </a:xfrm>
          <a:prstGeom prst="rect">
            <a:avLst/>
          </a:prstGeom>
        </p:spPr>
        <p:txBody>
          <a:bodyPr wrap="square" lIns="0" tIns="12065" rIns="0" bIns="0" rtlCol="0" vert="horz">
            <a:spAutoFit/>
          </a:bodyPr>
          <a:lstStyle/>
          <a:p>
            <a:pPr marL="298450" marR="94615" indent="-285750">
              <a:lnSpc>
                <a:spcPct val="100000"/>
              </a:lnSpc>
              <a:spcBef>
                <a:spcPts val="95"/>
              </a:spcBef>
              <a:buFont typeface="Arial"/>
              <a:buChar char="•"/>
              <a:tabLst>
                <a:tab pos="297815" algn="l"/>
                <a:tab pos="298450" algn="l"/>
              </a:tabLst>
            </a:pPr>
            <a:r>
              <a:rPr dirty="0" sz="1400" spc="-10">
                <a:solidFill>
                  <a:srgbClr val="C00000"/>
                </a:solidFill>
                <a:latin typeface="Times New Roman"/>
                <a:cs typeface="Times New Roman"/>
              </a:rPr>
              <a:t>Offer </a:t>
            </a:r>
            <a:r>
              <a:rPr dirty="0" sz="1400" spc="-5">
                <a:solidFill>
                  <a:srgbClr val="C00000"/>
                </a:solidFill>
                <a:latin typeface="Times New Roman"/>
                <a:cs typeface="Times New Roman"/>
              </a:rPr>
              <a:t>Flexibility and </a:t>
            </a:r>
            <a:r>
              <a:rPr dirty="0" sz="1400" spc="-15">
                <a:solidFill>
                  <a:srgbClr val="C00000"/>
                </a:solidFill>
                <a:latin typeface="Times New Roman"/>
                <a:cs typeface="Times New Roman"/>
              </a:rPr>
              <a:t>Work-Life </a:t>
            </a:r>
            <a:r>
              <a:rPr dirty="0" sz="1400" spc="-5">
                <a:solidFill>
                  <a:srgbClr val="C00000"/>
                </a:solidFill>
                <a:latin typeface="Times New Roman"/>
                <a:cs typeface="Times New Roman"/>
              </a:rPr>
              <a:t>Balance: </a:t>
            </a:r>
            <a:r>
              <a:rPr dirty="0" sz="1400" spc="-5">
                <a:solidFill>
                  <a:srgbClr val="065F7C"/>
                </a:solidFill>
                <a:latin typeface="Times New Roman"/>
                <a:cs typeface="Times New Roman"/>
              </a:rPr>
              <a:t>Recognize the  importance of work-life balance and </a:t>
            </a:r>
            <a:r>
              <a:rPr dirty="0" sz="1400" spc="-10">
                <a:solidFill>
                  <a:srgbClr val="065F7C"/>
                </a:solidFill>
                <a:latin typeface="Times New Roman"/>
                <a:cs typeface="Times New Roman"/>
              </a:rPr>
              <a:t>offer </a:t>
            </a:r>
            <a:r>
              <a:rPr dirty="0" sz="1400" spc="-5">
                <a:solidFill>
                  <a:srgbClr val="065F7C"/>
                </a:solidFill>
                <a:latin typeface="Times New Roman"/>
                <a:cs typeface="Times New Roman"/>
              </a:rPr>
              <a:t>flexible work  arrangements, such as remote work options, flexible hours,  and generous </a:t>
            </a:r>
            <a:r>
              <a:rPr dirty="0" sz="1400" spc="-10">
                <a:solidFill>
                  <a:srgbClr val="065F7C"/>
                </a:solidFill>
                <a:latin typeface="Times New Roman"/>
                <a:cs typeface="Times New Roman"/>
              </a:rPr>
              <a:t>time-off </a:t>
            </a:r>
            <a:r>
              <a:rPr dirty="0" sz="1400" spc="-5">
                <a:solidFill>
                  <a:srgbClr val="065F7C"/>
                </a:solidFill>
                <a:latin typeface="Times New Roman"/>
                <a:cs typeface="Times New Roman"/>
              </a:rPr>
              <a:t>policies. Empower employees to  manage their workloads and personal responsibilities  </a:t>
            </a:r>
            <a:r>
              <a:rPr dirty="0" sz="1400" spc="-15">
                <a:solidFill>
                  <a:srgbClr val="065F7C"/>
                </a:solidFill>
                <a:latin typeface="Times New Roman"/>
                <a:cs typeface="Times New Roman"/>
              </a:rPr>
              <a:t>effectively.</a:t>
            </a:r>
            <a:endParaRPr sz="1400">
              <a:latin typeface="Times New Roman"/>
              <a:cs typeface="Times New Roman"/>
            </a:endParaRPr>
          </a:p>
          <a:p>
            <a:pPr marL="297815" marR="5080" indent="-285750">
              <a:lnSpc>
                <a:spcPct val="100000"/>
              </a:lnSpc>
              <a:buFont typeface="Arial"/>
              <a:buChar char="•"/>
              <a:tabLst>
                <a:tab pos="297815" algn="l"/>
                <a:tab pos="298450" algn="l"/>
              </a:tabLst>
            </a:pPr>
            <a:r>
              <a:rPr dirty="0" sz="1400" spc="-5">
                <a:solidFill>
                  <a:srgbClr val="C00000"/>
                </a:solidFill>
                <a:latin typeface="Times New Roman"/>
                <a:cs typeface="Times New Roman"/>
              </a:rPr>
              <a:t>Provide Meaningful </a:t>
            </a:r>
            <a:r>
              <a:rPr dirty="0" sz="1400" spc="-30">
                <a:solidFill>
                  <a:srgbClr val="C00000"/>
                </a:solidFill>
                <a:latin typeface="Times New Roman"/>
                <a:cs typeface="Times New Roman"/>
              </a:rPr>
              <a:t>Work </a:t>
            </a:r>
            <a:r>
              <a:rPr dirty="0" sz="1400" spc="-5">
                <a:solidFill>
                  <a:srgbClr val="C00000"/>
                </a:solidFill>
                <a:latin typeface="Times New Roman"/>
                <a:cs typeface="Times New Roman"/>
              </a:rPr>
              <a:t>and Purpose: </a:t>
            </a:r>
            <a:r>
              <a:rPr dirty="0" sz="1400" spc="-5">
                <a:solidFill>
                  <a:srgbClr val="065F7C"/>
                </a:solidFill>
                <a:latin typeface="Times New Roman"/>
                <a:cs typeface="Times New Roman"/>
              </a:rPr>
              <a:t>Help employees  connect with the mission and values of your organization by  providing meaningful work that aligns with their interests  and values. Foster a sense of purpose and pride in the work  that employees do and recognize the impact of their  contributions.</a:t>
            </a:r>
            <a:endParaRPr sz="1400">
              <a:latin typeface="Times New Roman"/>
              <a:cs typeface="Times New Roman"/>
            </a:endParaRPr>
          </a:p>
          <a:p>
            <a:pPr algn="just" marL="297815" marR="165735" indent="-285750">
              <a:lnSpc>
                <a:spcPct val="100000"/>
              </a:lnSpc>
              <a:buFont typeface="Arial"/>
              <a:buChar char="•"/>
              <a:tabLst>
                <a:tab pos="298450" algn="l"/>
              </a:tabLst>
            </a:pPr>
            <a:r>
              <a:rPr dirty="0" sz="1400" spc="-5">
                <a:solidFill>
                  <a:srgbClr val="C00000"/>
                </a:solidFill>
                <a:latin typeface="Times New Roman"/>
                <a:cs typeface="Times New Roman"/>
              </a:rPr>
              <a:t>Invest in Employee </a:t>
            </a:r>
            <a:r>
              <a:rPr dirty="0" sz="1400" spc="-15">
                <a:solidFill>
                  <a:srgbClr val="C00000"/>
                </a:solidFill>
                <a:latin typeface="Times New Roman"/>
                <a:cs typeface="Times New Roman"/>
              </a:rPr>
              <a:t>Well-being: </a:t>
            </a:r>
            <a:r>
              <a:rPr dirty="0" sz="1400" spc="-5">
                <a:solidFill>
                  <a:srgbClr val="065F7C"/>
                </a:solidFill>
                <a:latin typeface="Times New Roman"/>
                <a:cs typeface="Times New Roman"/>
              </a:rPr>
              <a:t>Prioritize employee well-  being by offering resources and support for mental health,  physical health, and overall well-being. Provide access to  wellness programs, counseling services, and resources for  managing stress and</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burnout.</a:t>
            </a:r>
            <a:endParaRPr sz="1400">
              <a:latin typeface="Times New Roman"/>
              <a:cs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36</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2908371" y="2653499"/>
            <a:ext cx="3410585" cy="391160"/>
          </a:xfrm>
          <a:prstGeom prst="rect"/>
        </p:spPr>
        <p:txBody>
          <a:bodyPr wrap="square" lIns="0" tIns="12700" rIns="0" bIns="0" rtlCol="0" vert="horz">
            <a:spAutoFit/>
          </a:bodyPr>
          <a:lstStyle/>
          <a:p>
            <a:pPr marL="12700">
              <a:lnSpc>
                <a:spcPct val="100000"/>
              </a:lnSpc>
              <a:spcBef>
                <a:spcPts val="100"/>
              </a:spcBef>
            </a:pPr>
            <a:r>
              <a:rPr dirty="0" sz="2400" spc="-5" b="1">
                <a:solidFill>
                  <a:srgbClr val="C00000"/>
                </a:solidFill>
                <a:latin typeface="Arial"/>
                <a:cs typeface="Arial"/>
              </a:rPr>
              <a:t>How to make them</a:t>
            </a:r>
            <a:r>
              <a:rPr dirty="0" sz="2400" spc="-60" b="1">
                <a:solidFill>
                  <a:srgbClr val="C00000"/>
                </a:solidFill>
                <a:latin typeface="Arial"/>
                <a:cs typeface="Arial"/>
              </a:rPr>
              <a:t> </a:t>
            </a:r>
            <a:r>
              <a:rPr dirty="0" sz="2400" spc="-5" b="1">
                <a:solidFill>
                  <a:srgbClr val="C00000"/>
                </a:solidFill>
                <a:latin typeface="Arial"/>
                <a:cs typeface="Arial"/>
              </a:rPr>
              <a:t>stay</a:t>
            </a:r>
            <a:endParaRPr sz="2400">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37</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176961" y="486121"/>
            <a:ext cx="398208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How </a:t>
            </a:r>
            <a:r>
              <a:rPr dirty="0" sz="2800" b="1">
                <a:latin typeface="Arial"/>
                <a:cs typeface="Arial"/>
              </a:rPr>
              <a:t>to make </a:t>
            </a:r>
            <a:r>
              <a:rPr dirty="0" sz="2800" spc="-5" b="1">
                <a:latin typeface="Arial"/>
                <a:cs typeface="Arial"/>
              </a:rPr>
              <a:t>them</a:t>
            </a:r>
            <a:r>
              <a:rPr dirty="0" sz="2800" spc="-75" b="1">
                <a:latin typeface="Arial"/>
                <a:cs typeface="Arial"/>
              </a:rPr>
              <a:t> </a:t>
            </a:r>
            <a:r>
              <a:rPr dirty="0" sz="2800" b="1">
                <a:latin typeface="Arial"/>
                <a:cs typeface="Arial"/>
              </a:rPr>
              <a:t>stay</a:t>
            </a:r>
            <a:endParaRPr sz="2800">
              <a:latin typeface="Arial"/>
              <a:cs typeface="Arial"/>
            </a:endParaRPr>
          </a:p>
        </p:txBody>
      </p:sp>
      <p:sp>
        <p:nvSpPr>
          <p:cNvPr id="5" name="object 5"/>
          <p:cNvSpPr txBox="1"/>
          <p:nvPr/>
        </p:nvSpPr>
        <p:spPr>
          <a:xfrm>
            <a:off x="252910" y="1002715"/>
            <a:ext cx="8137525" cy="3439160"/>
          </a:xfrm>
          <a:prstGeom prst="rect">
            <a:avLst/>
          </a:prstGeom>
        </p:spPr>
        <p:txBody>
          <a:bodyPr wrap="square" lIns="0" tIns="12065" rIns="0" bIns="0" rtlCol="0" vert="horz">
            <a:spAutoFit/>
          </a:bodyPr>
          <a:lstStyle/>
          <a:p>
            <a:pPr marL="12700" marR="33020">
              <a:lnSpc>
                <a:spcPct val="100000"/>
              </a:lnSpc>
              <a:spcBef>
                <a:spcPts val="95"/>
              </a:spcBef>
            </a:pPr>
            <a:r>
              <a:rPr dirty="0" sz="1400" spc="-5">
                <a:solidFill>
                  <a:srgbClr val="065F7C"/>
                </a:solidFill>
                <a:latin typeface="Times New Roman"/>
                <a:cs typeface="Times New Roman"/>
              </a:rPr>
              <a:t>Investing in </a:t>
            </a:r>
            <a:r>
              <a:rPr dirty="0" sz="1400" spc="-5">
                <a:solidFill>
                  <a:srgbClr val="C00000"/>
                </a:solidFill>
                <a:latin typeface="Times New Roman"/>
                <a:cs typeface="Times New Roman"/>
              </a:rPr>
              <a:t>onboarding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mentorship programs</a:t>
            </a:r>
            <a:r>
              <a:rPr dirty="0" sz="1400" spc="-5">
                <a:solidFill>
                  <a:srgbClr val="065F7C"/>
                </a:solidFill>
                <a:latin typeface="Times New Roman"/>
                <a:cs typeface="Times New Roman"/>
              </a:rPr>
              <a:t>, organizations demonstrate their commitment to supporting the  success and development of their employees, ultimately driving higher levels of engagement, retention, and  performance.</a:t>
            </a:r>
            <a:endParaRPr sz="1400">
              <a:latin typeface="Times New Roman"/>
              <a:cs typeface="Times New Roman"/>
            </a:endParaRPr>
          </a:p>
          <a:p>
            <a:pPr>
              <a:lnSpc>
                <a:spcPct val="100000"/>
              </a:lnSpc>
              <a:spcBef>
                <a:spcPts val="15"/>
              </a:spcBef>
            </a:pPr>
            <a:endParaRPr sz="145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Setting Expectations and</a:t>
            </a:r>
            <a:r>
              <a:rPr dirty="0" sz="1400" spc="5">
                <a:solidFill>
                  <a:srgbClr val="C00000"/>
                </a:solidFill>
                <a:latin typeface="Times New Roman"/>
                <a:cs typeface="Times New Roman"/>
              </a:rPr>
              <a:t> </a:t>
            </a:r>
            <a:r>
              <a:rPr dirty="0" sz="1400" spc="-5">
                <a:solidFill>
                  <a:srgbClr val="C00000"/>
                </a:solidFill>
                <a:latin typeface="Times New Roman"/>
                <a:cs typeface="Times New Roman"/>
              </a:rPr>
              <a:t>Culture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Building Connections and</a:t>
            </a:r>
            <a:r>
              <a:rPr dirty="0" sz="1400" spc="20">
                <a:solidFill>
                  <a:srgbClr val="C00000"/>
                </a:solidFill>
                <a:latin typeface="Times New Roman"/>
                <a:cs typeface="Times New Roman"/>
              </a:rPr>
              <a:t> </a:t>
            </a:r>
            <a:r>
              <a:rPr dirty="0" sz="1400" spc="-5">
                <a:solidFill>
                  <a:srgbClr val="C00000"/>
                </a:solidFill>
                <a:latin typeface="Times New Roman"/>
                <a:cs typeface="Times New Roman"/>
              </a:rPr>
              <a:t>Relationships</a:t>
            </a:r>
            <a:endParaRPr sz="1400">
              <a:latin typeface="Times New Roman"/>
              <a:cs typeface="Times New Roman"/>
            </a:endParaRPr>
          </a:p>
          <a:p>
            <a:pPr marL="298450" marR="5080" indent="-285750">
              <a:lnSpc>
                <a:spcPct val="100000"/>
              </a:lnSpc>
              <a:buFont typeface="Arial"/>
              <a:buChar char="•"/>
              <a:tabLst>
                <a:tab pos="297815" algn="l"/>
                <a:tab pos="298450" algn="l"/>
              </a:tabLst>
            </a:pPr>
            <a:r>
              <a:rPr dirty="0" sz="1400" spc="-5">
                <a:solidFill>
                  <a:srgbClr val="C00000"/>
                </a:solidFill>
                <a:latin typeface="Times New Roman"/>
                <a:cs typeface="Times New Roman"/>
              </a:rPr>
              <a:t>Onboarding provides an opportunity for new employees to connect with their colleagues, managers, and other  stakeholders.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Accelerating Productivity and</a:t>
            </a:r>
            <a:r>
              <a:rPr dirty="0" sz="1400" spc="10">
                <a:solidFill>
                  <a:srgbClr val="C00000"/>
                </a:solidFill>
                <a:latin typeface="Times New Roman"/>
                <a:cs typeface="Times New Roman"/>
              </a:rPr>
              <a:t> </a:t>
            </a:r>
            <a:r>
              <a:rPr dirty="0" sz="1400" spc="-5">
                <a:solidFill>
                  <a:srgbClr val="C00000"/>
                </a:solidFill>
                <a:latin typeface="Times New Roman"/>
                <a:cs typeface="Times New Roman"/>
              </a:rPr>
              <a:t>Integration</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Mentorship and</a:t>
            </a:r>
            <a:r>
              <a:rPr dirty="0" sz="1400" spc="5">
                <a:solidFill>
                  <a:srgbClr val="C00000"/>
                </a:solidFill>
                <a:latin typeface="Times New Roman"/>
                <a:cs typeface="Times New Roman"/>
              </a:rPr>
              <a:t> </a:t>
            </a:r>
            <a:r>
              <a:rPr dirty="0" sz="1400" spc="-5">
                <a:solidFill>
                  <a:srgbClr val="C00000"/>
                </a:solidFill>
                <a:latin typeface="Times New Roman"/>
                <a:cs typeface="Times New Roman"/>
              </a:rPr>
              <a:t>Support.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Promoting Knowledge Sharing and Innovation</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Continuous feedback on</a:t>
            </a:r>
            <a:r>
              <a:rPr dirty="0" sz="1400" spc="10">
                <a:solidFill>
                  <a:srgbClr val="C00000"/>
                </a:solidFill>
                <a:latin typeface="Times New Roman"/>
                <a:cs typeface="Times New Roman"/>
              </a:rPr>
              <a:t> </a:t>
            </a:r>
            <a:r>
              <a:rPr dirty="0" sz="1400" spc="-5">
                <a:solidFill>
                  <a:srgbClr val="C00000"/>
                </a:solidFill>
                <a:latin typeface="Times New Roman"/>
                <a:cs typeface="Times New Roman"/>
              </a:rPr>
              <a:t>performance</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Recognition and rewards</a:t>
            </a:r>
            <a:r>
              <a:rPr dirty="0" sz="1400" spc="25">
                <a:solidFill>
                  <a:srgbClr val="C00000"/>
                </a:solidFill>
                <a:latin typeface="Times New Roman"/>
                <a:cs typeface="Times New Roman"/>
              </a:rPr>
              <a:t> </a:t>
            </a:r>
            <a:r>
              <a:rPr dirty="0" sz="1400" spc="-5">
                <a:solidFill>
                  <a:srgbClr val="C00000"/>
                </a:solidFill>
                <a:latin typeface="Times New Roman"/>
                <a:cs typeface="Times New Roman"/>
              </a:rPr>
              <a:t>systems</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10">
                <a:solidFill>
                  <a:srgbClr val="C00000"/>
                </a:solidFill>
                <a:latin typeface="Times New Roman"/>
                <a:cs typeface="Times New Roman"/>
              </a:rPr>
              <a:t>Effective </a:t>
            </a:r>
            <a:r>
              <a:rPr dirty="0" sz="1400" spc="-5">
                <a:solidFill>
                  <a:srgbClr val="C00000"/>
                </a:solidFill>
                <a:latin typeface="Times New Roman"/>
                <a:cs typeface="Times New Roman"/>
              </a:rPr>
              <a:t>change</a:t>
            </a:r>
            <a:r>
              <a:rPr dirty="0" sz="1400" spc="10">
                <a:solidFill>
                  <a:srgbClr val="C00000"/>
                </a:solidFill>
                <a:latin typeface="Times New Roman"/>
                <a:cs typeface="Times New Roman"/>
              </a:rPr>
              <a:t> </a:t>
            </a:r>
            <a:r>
              <a:rPr dirty="0" sz="1400" spc="-5">
                <a:solidFill>
                  <a:srgbClr val="C00000"/>
                </a:solidFill>
                <a:latin typeface="Times New Roman"/>
                <a:cs typeface="Times New Roman"/>
              </a:rPr>
              <a:t>management</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An emphasis on</a:t>
            </a:r>
            <a:r>
              <a:rPr dirty="0" sz="1400" spc="30">
                <a:solidFill>
                  <a:srgbClr val="C00000"/>
                </a:solidFill>
                <a:latin typeface="Times New Roman"/>
                <a:cs typeface="Times New Roman"/>
              </a:rPr>
              <a:t> </a:t>
            </a:r>
            <a:r>
              <a:rPr dirty="0" sz="1400" spc="-5">
                <a:solidFill>
                  <a:srgbClr val="C00000"/>
                </a:solidFill>
                <a:latin typeface="Times New Roman"/>
                <a:cs typeface="Times New Roman"/>
              </a:rPr>
              <a:t>teamwork</a:t>
            </a:r>
            <a:endParaRPr sz="1400">
              <a:latin typeface="Times New Roman"/>
              <a:cs typeface="Times New Roman"/>
            </a:endParaRPr>
          </a:p>
          <a:p>
            <a:pPr marL="298450" indent="-285750">
              <a:lnSpc>
                <a:spcPct val="100000"/>
              </a:lnSpc>
              <a:buFont typeface="Arial"/>
              <a:buChar char="•"/>
              <a:tabLst>
                <a:tab pos="297815" algn="l"/>
                <a:tab pos="298450" algn="l"/>
              </a:tabLst>
            </a:pPr>
            <a:r>
              <a:rPr dirty="0" sz="1400" spc="-5">
                <a:solidFill>
                  <a:srgbClr val="C00000"/>
                </a:solidFill>
                <a:latin typeface="Times New Roman"/>
                <a:cs typeface="Times New Roman"/>
              </a:rPr>
              <a:t>Acknowledgement of milestones, big and</a:t>
            </a:r>
            <a:r>
              <a:rPr dirty="0" sz="1400" spc="55">
                <a:solidFill>
                  <a:srgbClr val="C00000"/>
                </a:solidFill>
                <a:latin typeface="Times New Roman"/>
                <a:cs typeface="Times New Roman"/>
              </a:rPr>
              <a:t> </a:t>
            </a:r>
            <a:r>
              <a:rPr dirty="0" sz="1400" spc="-5">
                <a:solidFill>
                  <a:srgbClr val="C00000"/>
                </a:solidFill>
                <a:latin typeface="Times New Roman"/>
                <a:cs typeface="Times New Roman"/>
              </a:rPr>
              <a:t>small</a:t>
            </a:r>
            <a:endParaRPr sz="1400">
              <a:latin typeface="Times New Roman"/>
              <a:cs typeface="Times New Roman"/>
            </a:endParaRPr>
          </a:p>
        </p:txBody>
      </p:sp>
      <p:sp>
        <p:nvSpPr>
          <p:cNvPr id="6" name="object 6"/>
          <p:cNvSpPr/>
          <p:nvPr/>
        </p:nvSpPr>
        <p:spPr>
          <a:xfrm>
            <a:off x="5431535" y="2838450"/>
            <a:ext cx="3195827" cy="1676399"/>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38</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176961" y="478864"/>
            <a:ext cx="1925320"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Leadership</a:t>
            </a:r>
            <a:endParaRPr sz="2800">
              <a:latin typeface="Arial"/>
              <a:cs typeface="Arial"/>
            </a:endParaRPr>
          </a:p>
        </p:txBody>
      </p:sp>
      <p:sp>
        <p:nvSpPr>
          <p:cNvPr id="5" name="object 5"/>
          <p:cNvSpPr txBox="1"/>
          <p:nvPr/>
        </p:nvSpPr>
        <p:spPr>
          <a:xfrm>
            <a:off x="252910" y="1002715"/>
            <a:ext cx="8744585" cy="3749040"/>
          </a:xfrm>
          <a:prstGeom prst="rect">
            <a:avLst/>
          </a:prstGeom>
        </p:spPr>
        <p:txBody>
          <a:bodyPr wrap="square" lIns="0" tIns="12065" rIns="0" bIns="0" rtlCol="0" vert="horz">
            <a:spAutoFit/>
          </a:bodyPr>
          <a:lstStyle/>
          <a:p>
            <a:pPr marL="12700" marR="439420">
              <a:lnSpc>
                <a:spcPct val="100000"/>
              </a:lnSpc>
              <a:spcBef>
                <a:spcPts val="95"/>
              </a:spcBef>
            </a:pPr>
            <a:r>
              <a:rPr dirty="0" sz="1400" spc="-10" b="1">
                <a:solidFill>
                  <a:srgbClr val="0000FF"/>
                </a:solidFill>
                <a:latin typeface="Times New Roman"/>
                <a:cs typeface="Times New Roman"/>
              </a:rPr>
              <a:t>Promoting </a:t>
            </a:r>
            <a:r>
              <a:rPr dirty="0" sz="1400" spc="-5" b="1">
                <a:solidFill>
                  <a:srgbClr val="0000FF"/>
                </a:solidFill>
                <a:latin typeface="Times New Roman"/>
                <a:cs typeface="Times New Roman"/>
              </a:rPr>
              <a:t>and training the best leaders </a:t>
            </a:r>
            <a:r>
              <a:rPr dirty="0" sz="1400" spc="-5">
                <a:solidFill>
                  <a:srgbClr val="065F7C"/>
                </a:solidFill>
                <a:latin typeface="Times New Roman"/>
                <a:cs typeface="Times New Roman"/>
              </a:rPr>
              <a:t>is indeed essential for creating a positive work environment and fostering  employee</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engagement</a:t>
            </a:r>
            <a:endParaRPr sz="1400">
              <a:latin typeface="Times New Roman"/>
              <a:cs typeface="Times New Roman"/>
            </a:endParaRPr>
          </a:p>
          <a:p>
            <a:pPr marL="297815" marR="216535" indent="-285750">
              <a:lnSpc>
                <a:spcPct val="100000"/>
              </a:lnSpc>
              <a:spcBef>
                <a:spcPts val="760"/>
              </a:spcBef>
              <a:buFont typeface="Arial"/>
              <a:buChar char="•"/>
              <a:tabLst>
                <a:tab pos="297815" algn="l"/>
                <a:tab pos="298450" algn="l"/>
              </a:tabLst>
            </a:pPr>
            <a:r>
              <a:rPr dirty="0" sz="1400" spc="-5">
                <a:solidFill>
                  <a:srgbClr val="C00000"/>
                </a:solidFill>
                <a:latin typeface="Times New Roman"/>
                <a:cs typeface="Times New Roman"/>
              </a:rPr>
              <a:t>Impact on Employee Engagement: </a:t>
            </a:r>
            <a:r>
              <a:rPr dirty="0" sz="1400" spc="-5">
                <a:solidFill>
                  <a:srgbClr val="065F7C"/>
                </a:solidFill>
                <a:latin typeface="Times New Roman"/>
                <a:cs typeface="Times New Roman"/>
              </a:rPr>
              <a:t>Leaders play a </a:t>
            </a:r>
            <a:r>
              <a:rPr dirty="0" sz="1400" spc="-5">
                <a:solidFill>
                  <a:srgbClr val="C00000"/>
                </a:solidFill>
                <a:latin typeface="Times New Roman"/>
                <a:cs typeface="Times New Roman"/>
              </a:rPr>
              <a:t>significant role in shaping the culture, morale, </a:t>
            </a:r>
            <a:r>
              <a:rPr dirty="0" sz="1400" spc="-5">
                <a:solidFill>
                  <a:srgbClr val="065F7C"/>
                </a:solidFill>
                <a:latin typeface="Times New Roman"/>
                <a:cs typeface="Times New Roman"/>
              </a:rPr>
              <a:t>and engagement </a:t>
            </a:r>
            <a:r>
              <a:rPr dirty="0" sz="1400" spc="-5">
                <a:solidFill>
                  <a:srgbClr val="C00000"/>
                </a:solidFill>
                <a:latin typeface="Times New Roman"/>
                <a:cs typeface="Times New Roman"/>
              </a:rPr>
              <a:t> levels within an organization</a:t>
            </a:r>
            <a:r>
              <a:rPr dirty="0" sz="1400" spc="-5">
                <a:solidFill>
                  <a:srgbClr val="065F7C"/>
                </a:solidFill>
                <a:latin typeface="Times New Roman"/>
                <a:cs typeface="Times New Roman"/>
              </a:rPr>
              <a:t>. </a:t>
            </a:r>
            <a:r>
              <a:rPr dirty="0" sz="1400" spc="-10">
                <a:solidFill>
                  <a:srgbClr val="065F7C"/>
                </a:solidFill>
                <a:latin typeface="Times New Roman"/>
                <a:cs typeface="Times New Roman"/>
              </a:rPr>
              <a:t>Effective </a:t>
            </a:r>
            <a:r>
              <a:rPr dirty="0" sz="1400" spc="-5">
                <a:solidFill>
                  <a:srgbClr val="065F7C"/>
                </a:solidFill>
                <a:latin typeface="Times New Roman"/>
                <a:cs typeface="Times New Roman"/>
              </a:rPr>
              <a:t>leaders inspire and motivate their teams, provide direction and support, and  foster a sense of trust and </a:t>
            </a:r>
            <a:r>
              <a:rPr dirty="0" sz="1400" spc="-10">
                <a:solidFill>
                  <a:srgbClr val="065F7C"/>
                </a:solidFill>
                <a:latin typeface="Times New Roman"/>
                <a:cs typeface="Times New Roman"/>
              </a:rPr>
              <a:t>accountability. </a:t>
            </a:r>
            <a:r>
              <a:rPr dirty="0" sz="1400" spc="-15">
                <a:solidFill>
                  <a:srgbClr val="065F7C"/>
                </a:solidFill>
                <a:latin typeface="Times New Roman"/>
                <a:cs typeface="Times New Roman"/>
              </a:rPr>
              <a:t>Conversely, </a:t>
            </a:r>
            <a:r>
              <a:rPr dirty="0" sz="1400" spc="-5">
                <a:solidFill>
                  <a:srgbClr val="065F7C"/>
                </a:solidFill>
                <a:latin typeface="Times New Roman"/>
                <a:cs typeface="Times New Roman"/>
              </a:rPr>
              <a:t>ineffective leaders can contribute to disengagement, </a:t>
            </a:r>
            <a:r>
              <a:rPr dirty="0" sz="1400" spc="-10">
                <a:solidFill>
                  <a:srgbClr val="065F7C"/>
                </a:solidFill>
                <a:latin typeface="Times New Roman"/>
                <a:cs typeface="Times New Roman"/>
              </a:rPr>
              <a:t>turnover,  </a:t>
            </a:r>
            <a:r>
              <a:rPr dirty="0" sz="1400" spc="-5">
                <a:solidFill>
                  <a:srgbClr val="065F7C"/>
                </a:solidFill>
                <a:latin typeface="Times New Roman"/>
                <a:cs typeface="Times New Roman"/>
              </a:rPr>
              <a:t>and low morale among</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employees.</a:t>
            </a:r>
            <a:endParaRPr sz="1400">
              <a:latin typeface="Times New Roman"/>
              <a:cs typeface="Times New Roman"/>
            </a:endParaRPr>
          </a:p>
          <a:p>
            <a:pPr>
              <a:lnSpc>
                <a:spcPct val="100000"/>
              </a:lnSpc>
              <a:spcBef>
                <a:spcPts val="15"/>
              </a:spcBef>
              <a:buChar char="•"/>
            </a:pPr>
            <a:endParaRPr sz="1450">
              <a:latin typeface="Times New Roman"/>
              <a:cs typeface="Times New Roman"/>
            </a:endParaRPr>
          </a:p>
          <a:p>
            <a:pPr marL="297815" marR="106045" indent="-285750">
              <a:lnSpc>
                <a:spcPct val="100000"/>
              </a:lnSpc>
              <a:buFont typeface="Arial"/>
              <a:buChar char="•"/>
              <a:tabLst>
                <a:tab pos="297815" algn="l"/>
                <a:tab pos="298450" algn="l"/>
              </a:tabLst>
            </a:pPr>
            <a:r>
              <a:rPr dirty="0" sz="1400" spc="-5">
                <a:solidFill>
                  <a:srgbClr val="0000FF"/>
                </a:solidFill>
                <a:latin typeface="Times New Roman"/>
                <a:cs typeface="Times New Roman"/>
              </a:rPr>
              <a:t>Leadership </a:t>
            </a:r>
            <a:r>
              <a:rPr dirty="0" sz="1400" spc="-10">
                <a:solidFill>
                  <a:srgbClr val="0000FF"/>
                </a:solidFill>
                <a:latin typeface="Times New Roman"/>
                <a:cs typeface="Times New Roman"/>
              </a:rPr>
              <a:t>Training </a:t>
            </a:r>
            <a:r>
              <a:rPr dirty="0" sz="1400" spc="-5">
                <a:solidFill>
                  <a:srgbClr val="0000FF"/>
                </a:solidFill>
                <a:latin typeface="Times New Roman"/>
                <a:cs typeface="Times New Roman"/>
              </a:rPr>
              <a:t>and Development: </a:t>
            </a:r>
            <a:r>
              <a:rPr dirty="0" sz="1400" spc="-5">
                <a:solidFill>
                  <a:srgbClr val="065F7C"/>
                </a:solidFill>
                <a:latin typeface="Times New Roman"/>
                <a:cs typeface="Times New Roman"/>
              </a:rPr>
              <a:t>Many leaders are </a:t>
            </a:r>
            <a:r>
              <a:rPr dirty="0" sz="1400" spc="-5">
                <a:solidFill>
                  <a:srgbClr val="C00000"/>
                </a:solidFill>
                <a:latin typeface="Times New Roman"/>
                <a:cs typeface="Times New Roman"/>
              </a:rPr>
              <a:t>promoted into their roles based on technical skills </a:t>
            </a:r>
            <a:r>
              <a:rPr dirty="0" sz="1400" spc="-5">
                <a:solidFill>
                  <a:srgbClr val="065F7C"/>
                </a:solidFill>
                <a:latin typeface="Times New Roman"/>
                <a:cs typeface="Times New Roman"/>
              </a:rPr>
              <a:t>or </a:t>
            </a:r>
            <a:r>
              <a:rPr dirty="0" sz="1400" spc="-5">
                <a:solidFill>
                  <a:srgbClr val="C00000"/>
                </a:solidFill>
                <a:latin typeface="Times New Roman"/>
                <a:cs typeface="Times New Roman"/>
              </a:rPr>
              <a:t>tenure  without receiving adequate leadership training. </a:t>
            </a:r>
            <a:r>
              <a:rPr dirty="0" sz="1400" spc="-5">
                <a:solidFill>
                  <a:srgbClr val="065F7C"/>
                </a:solidFill>
                <a:latin typeface="Times New Roman"/>
                <a:cs typeface="Times New Roman"/>
              </a:rPr>
              <a:t>This can result in a lack of essential leadership skills, such as  communication, coaching, conflict resolution, and team building. Providing leadership training and development  opportunities helps equip leaders with the knowledge, skills, and tools they need to succeed in their roles and  effectively engage and motivate their</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teams.</a:t>
            </a:r>
            <a:endParaRPr sz="1400">
              <a:latin typeface="Times New Roman"/>
              <a:cs typeface="Times New Roman"/>
            </a:endParaRPr>
          </a:p>
          <a:p>
            <a:pPr>
              <a:lnSpc>
                <a:spcPct val="100000"/>
              </a:lnSpc>
              <a:spcBef>
                <a:spcPts val="10"/>
              </a:spcBef>
              <a:buChar char="•"/>
            </a:pPr>
            <a:endParaRPr sz="1450">
              <a:latin typeface="Times New Roman"/>
              <a:cs typeface="Times New Roman"/>
            </a:endParaRPr>
          </a:p>
          <a:p>
            <a:pPr marL="297815" marR="5080" indent="-285750">
              <a:lnSpc>
                <a:spcPct val="100000"/>
              </a:lnSpc>
              <a:buFont typeface="Arial"/>
              <a:buChar char="•"/>
              <a:tabLst>
                <a:tab pos="297815" algn="l"/>
                <a:tab pos="298450" algn="l"/>
              </a:tabLst>
            </a:pPr>
            <a:r>
              <a:rPr dirty="0" sz="1400" spc="-5">
                <a:solidFill>
                  <a:srgbClr val="C00000"/>
                </a:solidFill>
                <a:latin typeface="Times New Roman"/>
                <a:cs typeface="Times New Roman"/>
              </a:rPr>
              <a:t>Driving Employee Engagement: </a:t>
            </a:r>
            <a:r>
              <a:rPr dirty="0" sz="1400" spc="-5">
                <a:solidFill>
                  <a:srgbClr val="065F7C"/>
                </a:solidFill>
                <a:latin typeface="Times New Roman"/>
                <a:cs typeface="Times New Roman"/>
              </a:rPr>
              <a:t>Engaged leaders are more likely to inspire and empower their teams, create a positive  work environment, and drive employee engagement and performance. By investing in leadership development and  promoting </a:t>
            </a:r>
            <a:r>
              <a:rPr dirty="0" sz="1400" spc="-10">
                <a:solidFill>
                  <a:srgbClr val="065F7C"/>
                </a:solidFill>
                <a:latin typeface="Times New Roman"/>
                <a:cs typeface="Times New Roman"/>
              </a:rPr>
              <a:t>effective </a:t>
            </a:r>
            <a:r>
              <a:rPr dirty="0" sz="1400" spc="-5">
                <a:solidFill>
                  <a:srgbClr val="065F7C"/>
                </a:solidFill>
                <a:latin typeface="Times New Roman"/>
                <a:cs typeface="Times New Roman"/>
              </a:rPr>
              <a:t>leadership practices, organizations can create a culture where employees feel valued, supported,  and motivated to contribute their best</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work.</a:t>
            </a:r>
            <a:endParaRPr sz="1400">
              <a:latin typeface="Times New Roman"/>
              <a:cs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39</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p:nvPr/>
        </p:nvSpPr>
        <p:spPr>
          <a:xfrm>
            <a:off x="1085124" y="1546039"/>
            <a:ext cx="7089140" cy="2219960"/>
          </a:xfrm>
          <a:prstGeom prst="rect">
            <a:avLst/>
          </a:prstGeom>
        </p:spPr>
        <p:txBody>
          <a:bodyPr wrap="square" lIns="0" tIns="12700" rIns="0" bIns="0" rtlCol="0" vert="horz">
            <a:spAutoFit/>
          </a:bodyPr>
          <a:lstStyle/>
          <a:p>
            <a:pPr algn="ctr" marL="12700" marR="5080" indent="4445">
              <a:lnSpc>
                <a:spcPct val="100000"/>
              </a:lnSpc>
              <a:spcBef>
                <a:spcPts val="100"/>
              </a:spcBef>
            </a:pPr>
            <a:r>
              <a:rPr dirty="0" sz="2400" b="1">
                <a:solidFill>
                  <a:srgbClr val="0000FF"/>
                </a:solidFill>
                <a:latin typeface="Times New Roman"/>
                <a:cs typeface="Times New Roman"/>
              </a:rPr>
              <a:t>In </a:t>
            </a:r>
            <a:r>
              <a:rPr dirty="0" sz="2400" spc="-20" b="1">
                <a:solidFill>
                  <a:srgbClr val="0000FF"/>
                </a:solidFill>
                <a:latin typeface="Times New Roman"/>
                <a:cs typeface="Times New Roman"/>
              </a:rPr>
              <a:t>summary, </a:t>
            </a:r>
            <a:r>
              <a:rPr dirty="0" sz="2400" spc="-5" b="1">
                <a:solidFill>
                  <a:srgbClr val="0000FF"/>
                </a:solidFill>
                <a:latin typeface="Times New Roman"/>
                <a:cs typeface="Times New Roman"/>
              </a:rPr>
              <a:t>effective leadership is essential for  driving employee engagement and </a:t>
            </a:r>
            <a:r>
              <a:rPr dirty="0" sz="2400" spc="-10" b="1">
                <a:solidFill>
                  <a:srgbClr val="0000FF"/>
                </a:solidFill>
                <a:latin typeface="Times New Roman"/>
                <a:cs typeface="Times New Roman"/>
              </a:rPr>
              <a:t>retention. </a:t>
            </a:r>
            <a:r>
              <a:rPr dirty="0" sz="2400" b="1">
                <a:solidFill>
                  <a:srgbClr val="0000FF"/>
                </a:solidFill>
                <a:latin typeface="Times New Roman"/>
                <a:cs typeface="Times New Roman"/>
              </a:rPr>
              <a:t>By  </a:t>
            </a:r>
            <a:r>
              <a:rPr dirty="0" sz="2400" spc="-10" b="1">
                <a:solidFill>
                  <a:srgbClr val="0000FF"/>
                </a:solidFill>
                <a:latin typeface="Times New Roman"/>
                <a:cs typeface="Times New Roman"/>
              </a:rPr>
              <a:t>promoting </a:t>
            </a:r>
            <a:r>
              <a:rPr dirty="0" sz="2400" spc="-5" b="1">
                <a:solidFill>
                  <a:srgbClr val="0000FF"/>
                </a:solidFill>
                <a:latin typeface="Times New Roman"/>
                <a:cs typeface="Times New Roman"/>
              </a:rPr>
              <a:t>and training the best leaders, organizations  </a:t>
            </a:r>
            <a:r>
              <a:rPr dirty="0" sz="2400" b="1">
                <a:solidFill>
                  <a:srgbClr val="0000FF"/>
                </a:solidFill>
                <a:latin typeface="Times New Roman"/>
                <a:cs typeface="Times New Roman"/>
              </a:rPr>
              <a:t>can </a:t>
            </a:r>
            <a:r>
              <a:rPr dirty="0" sz="2400" spc="-10" b="1">
                <a:solidFill>
                  <a:srgbClr val="0000FF"/>
                </a:solidFill>
                <a:latin typeface="Times New Roman"/>
                <a:cs typeface="Times New Roman"/>
              </a:rPr>
              <a:t>create </a:t>
            </a:r>
            <a:r>
              <a:rPr dirty="0" sz="2400" b="1">
                <a:solidFill>
                  <a:srgbClr val="0000FF"/>
                </a:solidFill>
                <a:latin typeface="Times New Roman"/>
                <a:cs typeface="Times New Roman"/>
              </a:rPr>
              <a:t>a </a:t>
            </a:r>
            <a:r>
              <a:rPr dirty="0" sz="2400" spc="-5" b="1">
                <a:solidFill>
                  <a:srgbClr val="0000FF"/>
                </a:solidFill>
                <a:latin typeface="Times New Roman"/>
                <a:cs typeface="Times New Roman"/>
              </a:rPr>
              <a:t>positive and empowering work  </a:t>
            </a:r>
            <a:r>
              <a:rPr dirty="0" sz="2400" spc="-10" b="1">
                <a:solidFill>
                  <a:srgbClr val="0000FF"/>
                </a:solidFill>
                <a:latin typeface="Times New Roman"/>
                <a:cs typeface="Times New Roman"/>
              </a:rPr>
              <a:t>environment where </a:t>
            </a:r>
            <a:r>
              <a:rPr dirty="0" sz="2400" spc="-5" b="1">
                <a:solidFill>
                  <a:srgbClr val="0000FF"/>
                </a:solidFill>
                <a:latin typeface="Times New Roman"/>
                <a:cs typeface="Times New Roman"/>
              </a:rPr>
              <a:t>employees feel motivated,  supported, and</a:t>
            </a:r>
            <a:r>
              <a:rPr dirty="0" sz="2400" spc="15" b="1">
                <a:solidFill>
                  <a:srgbClr val="0000FF"/>
                </a:solidFill>
                <a:latin typeface="Times New Roman"/>
                <a:cs typeface="Times New Roman"/>
              </a:rPr>
              <a:t> </a:t>
            </a:r>
            <a:r>
              <a:rPr dirty="0" sz="2400" spc="-5" b="1">
                <a:solidFill>
                  <a:srgbClr val="0000FF"/>
                </a:solidFill>
                <a:latin typeface="Times New Roman"/>
                <a:cs typeface="Times New Roman"/>
              </a:rPr>
              <a:t>engaged.</a:t>
            </a:r>
            <a:endParaRPr sz="2400">
              <a:latin typeface="Times New Roman"/>
              <a:cs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40</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392239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Public </a:t>
            </a:r>
            <a:r>
              <a:rPr dirty="0" sz="2800" b="1">
                <a:latin typeface="Arial"/>
                <a:cs typeface="Arial"/>
              </a:rPr>
              <a:t>service</a:t>
            </a:r>
            <a:r>
              <a:rPr dirty="0" sz="2800" spc="-50" b="1">
                <a:latin typeface="Arial"/>
                <a:cs typeface="Arial"/>
              </a:rPr>
              <a:t> </a:t>
            </a:r>
            <a:r>
              <a:rPr dirty="0" sz="2800" spc="-5" b="1">
                <a:latin typeface="Arial"/>
                <a:cs typeface="Arial"/>
              </a:rPr>
              <a:t>problem</a:t>
            </a:r>
            <a:endParaRPr sz="2800">
              <a:latin typeface="Arial"/>
              <a:cs typeface="Arial"/>
            </a:endParaRPr>
          </a:p>
        </p:txBody>
      </p:sp>
      <p:sp>
        <p:nvSpPr>
          <p:cNvPr id="5" name="object 5"/>
          <p:cNvSpPr txBox="1"/>
          <p:nvPr/>
        </p:nvSpPr>
        <p:spPr>
          <a:xfrm>
            <a:off x="158567" y="1046965"/>
            <a:ext cx="3755390" cy="3865879"/>
          </a:xfrm>
          <a:prstGeom prst="rect">
            <a:avLst/>
          </a:prstGeom>
        </p:spPr>
        <p:txBody>
          <a:bodyPr wrap="square" lIns="0" tIns="12065" rIns="0" bIns="0" rtlCol="0" vert="horz">
            <a:spAutoFit/>
          </a:bodyPr>
          <a:lstStyle/>
          <a:p>
            <a:pPr marL="12700" marR="92710">
              <a:lnSpc>
                <a:spcPct val="100000"/>
              </a:lnSpc>
              <a:spcBef>
                <a:spcPts val="95"/>
              </a:spcBef>
            </a:pPr>
            <a:r>
              <a:rPr dirty="0" sz="1400" spc="-5">
                <a:solidFill>
                  <a:srgbClr val="065F7C"/>
                </a:solidFill>
                <a:latin typeface="Times New Roman"/>
                <a:cs typeface="Times New Roman"/>
              </a:rPr>
              <a:t>A critical issue within the public service sector is  the </a:t>
            </a:r>
            <a:r>
              <a:rPr dirty="0" sz="1400" spc="-5">
                <a:solidFill>
                  <a:srgbClr val="C00000"/>
                </a:solidFill>
                <a:latin typeface="Times New Roman"/>
                <a:cs typeface="Times New Roman"/>
              </a:rPr>
              <a:t>lack of leadership training </a:t>
            </a:r>
            <a:r>
              <a:rPr dirty="0" sz="1400" spc="-5">
                <a:solidFill>
                  <a:srgbClr val="065F7C"/>
                </a:solidFill>
                <a:latin typeface="Times New Roman"/>
                <a:cs typeface="Times New Roman"/>
              </a:rPr>
              <a:t>and </a:t>
            </a:r>
            <a:r>
              <a:rPr dirty="0" sz="1400" spc="-5">
                <a:solidFill>
                  <a:srgbClr val="C00000"/>
                </a:solidFill>
                <a:latin typeface="Times New Roman"/>
                <a:cs typeface="Times New Roman"/>
              </a:rPr>
              <a:t>development for  managers </a:t>
            </a:r>
            <a:r>
              <a:rPr dirty="0" sz="1400" spc="-5">
                <a:solidFill>
                  <a:srgbClr val="065F7C"/>
                </a:solidFill>
                <a:latin typeface="Times New Roman"/>
                <a:cs typeface="Times New Roman"/>
              </a:rPr>
              <a:t>and</a:t>
            </a:r>
            <a:r>
              <a:rPr dirty="0" sz="1400" spc="25">
                <a:solidFill>
                  <a:srgbClr val="065F7C"/>
                </a:solidFill>
                <a:latin typeface="Times New Roman"/>
                <a:cs typeface="Times New Roman"/>
              </a:rPr>
              <a:t> </a:t>
            </a:r>
            <a:r>
              <a:rPr dirty="0" sz="1400" spc="-5">
                <a:solidFill>
                  <a:srgbClr val="C00000"/>
                </a:solidFill>
                <a:latin typeface="Times New Roman"/>
                <a:cs typeface="Times New Roman"/>
              </a:rPr>
              <a:t>leaders.</a:t>
            </a:r>
            <a:endParaRPr sz="1400">
              <a:latin typeface="Times New Roman"/>
              <a:cs typeface="Times New Roman"/>
            </a:endParaRPr>
          </a:p>
          <a:p>
            <a:pPr marL="298450" marR="636270" indent="-285750">
              <a:lnSpc>
                <a:spcPct val="100000"/>
              </a:lnSpc>
              <a:buFont typeface="Arial"/>
              <a:buChar char="•"/>
              <a:tabLst>
                <a:tab pos="297815" algn="l"/>
                <a:tab pos="298450" algn="l"/>
              </a:tabLst>
            </a:pPr>
            <a:r>
              <a:rPr dirty="0" sz="1400" spc="-5">
                <a:solidFill>
                  <a:srgbClr val="065F7C"/>
                </a:solidFill>
                <a:latin typeface="Times New Roman"/>
                <a:cs typeface="Times New Roman"/>
              </a:rPr>
              <a:t>This deficiency can have significant  implications for employee engagement,  </a:t>
            </a:r>
            <a:r>
              <a:rPr dirty="0" sz="1400" spc="-10">
                <a:solidFill>
                  <a:srgbClr val="065F7C"/>
                </a:solidFill>
                <a:latin typeface="Times New Roman"/>
                <a:cs typeface="Times New Roman"/>
              </a:rPr>
              <a:t>productivity, </a:t>
            </a:r>
            <a:r>
              <a:rPr dirty="0" sz="1400" spc="-5">
                <a:solidFill>
                  <a:srgbClr val="065F7C"/>
                </a:solidFill>
                <a:latin typeface="Times New Roman"/>
                <a:cs typeface="Times New Roman"/>
              </a:rPr>
              <a:t>and overall organizational  effectiveness.</a:t>
            </a:r>
            <a:endParaRPr sz="1400">
              <a:latin typeface="Times New Roman"/>
              <a:cs typeface="Times New Roman"/>
            </a:endParaRPr>
          </a:p>
          <a:p>
            <a:pPr>
              <a:lnSpc>
                <a:spcPct val="100000"/>
              </a:lnSpc>
              <a:spcBef>
                <a:spcPts val="15"/>
              </a:spcBef>
              <a:buChar char="•"/>
            </a:pPr>
            <a:endParaRPr sz="1450">
              <a:latin typeface="Times New Roman"/>
              <a:cs typeface="Times New Roman"/>
            </a:endParaRPr>
          </a:p>
          <a:p>
            <a:pPr algn="just" marL="12700">
              <a:lnSpc>
                <a:spcPct val="100000"/>
              </a:lnSpc>
            </a:pPr>
            <a:r>
              <a:rPr dirty="0" sz="1400" spc="-5">
                <a:solidFill>
                  <a:srgbClr val="065F7C"/>
                </a:solidFill>
                <a:latin typeface="Times New Roman"/>
                <a:cs typeface="Times New Roman"/>
              </a:rPr>
              <a:t>Promote and </a:t>
            </a:r>
            <a:r>
              <a:rPr dirty="0" sz="1400" spc="-15">
                <a:solidFill>
                  <a:srgbClr val="065F7C"/>
                </a:solidFill>
                <a:latin typeface="Times New Roman"/>
                <a:cs typeface="Times New Roman"/>
              </a:rPr>
              <a:t>Train </a:t>
            </a:r>
            <a:r>
              <a:rPr dirty="0" sz="1400" spc="-5">
                <a:solidFill>
                  <a:srgbClr val="065F7C"/>
                </a:solidFill>
                <a:latin typeface="Times New Roman"/>
                <a:cs typeface="Times New Roman"/>
              </a:rPr>
              <a:t>the Best</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Leaders</a:t>
            </a:r>
            <a:endParaRPr sz="1400">
              <a:latin typeface="Times New Roman"/>
              <a:cs typeface="Times New Roman"/>
            </a:endParaRPr>
          </a:p>
          <a:p>
            <a:pPr algn="just" marL="298450" marR="193675" indent="-285750">
              <a:lnSpc>
                <a:spcPct val="100000"/>
              </a:lnSpc>
              <a:buFont typeface="Arial"/>
              <a:buChar char="•"/>
              <a:tabLst>
                <a:tab pos="298450" algn="l"/>
              </a:tabLst>
            </a:pPr>
            <a:r>
              <a:rPr dirty="0" sz="1400" spc="-5">
                <a:solidFill>
                  <a:srgbClr val="C00000"/>
                </a:solidFill>
                <a:latin typeface="Times New Roman"/>
                <a:cs typeface="Times New Roman"/>
              </a:rPr>
              <a:t>60% </a:t>
            </a:r>
            <a:r>
              <a:rPr dirty="0" sz="1400" spc="-5">
                <a:solidFill>
                  <a:srgbClr val="065F7C"/>
                </a:solidFill>
                <a:latin typeface="Times New Roman"/>
                <a:cs typeface="Times New Roman"/>
              </a:rPr>
              <a:t>[of leaders] said they never received any  training when they transitioned into their first  leadership</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role</a:t>
            </a:r>
            <a:endParaRPr sz="1400">
              <a:latin typeface="Times New Roman"/>
              <a:cs typeface="Times New Roman"/>
            </a:endParaRPr>
          </a:p>
          <a:p>
            <a:pPr algn="just" marL="298450" marR="167640" indent="-285750">
              <a:lnSpc>
                <a:spcPct val="100000"/>
              </a:lnSpc>
              <a:buFont typeface="Arial"/>
              <a:buChar char="•"/>
              <a:tabLst>
                <a:tab pos="298450" algn="l"/>
              </a:tabLst>
            </a:pPr>
            <a:r>
              <a:rPr dirty="0" sz="1400" spc="-5">
                <a:solidFill>
                  <a:srgbClr val="C00000"/>
                </a:solidFill>
                <a:latin typeface="Times New Roman"/>
                <a:cs typeface="Times New Roman"/>
              </a:rPr>
              <a:t>50% </a:t>
            </a:r>
            <a:r>
              <a:rPr dirty="0" sz="1400" spc="-5">
                <a:solidFill>
                  <a:srgbClr val="065F7C"/>
                </a:solidFill>
                <a:latin typeface="Times New Roman"/>
                <a:cs typeface="Times New Roman"/>
              </a:rPr>
              <a:t>of managers in organizations are rated as  ineffective</a:t>
            </a:r>
            <a:endParaRPr sz="1400">
              <a:latin typeface="Times New Roman"/>
              <a:cs typeface="Times New Roman"/>
            </a:endParaRPr>
          </a:p>
          <a:p>
            <a:pPr marL="297815" marR="5080" indent="-285750">
              <a:lnSpc>
                <a:spcPct val="100000"/>
              </a:lnSpc>
              <a:buFont typeface="Arial"/>
              <a:buChar char="•"/>
              <a:tabLst>
                <a:tab pos="297815" algn="l"/>
                <a:tab pos="298450" algn="l"/>
              </a:tabLst>
            </a:pPr>
            <a:r>
              <a:rPr dirty="0" sz="1400" spc="-5">
                <a:solidFill>
                  <a:srgbClr val="065F7C"/>
                </a:solidFill>
                <a:latin typeface="Times New Roman"/>
                <a:cs typeface="Times New Roman"/>
              </a:rPr>
              <a:t>Most of our Public Service leaders/ manager </a:t>
            </a:r>
            <a:r>
              <a:rPr dirty="0" sz="1400" spc="-5">
                <a:solidFill>
                  <a:srgbClr val="C00000"/>
                </a:solidFill>
                <a:latin typeface="Times New Roman"/>
                <a:cs typeface="Times New Roman"/>
              </a:rPr>
              <a:t>did  not receive leadership training once they were  promoted, </a:t>
            </a:r>
            <a:r>
              <a:rPr dirty="0" sz="1400" spc="-5">
                <a:solidFill>
                  <a:srgbClr val="065F7C"/>
                </a:solidFill>
                <a:latin typeface="Times New Roman"/>
                <a:cs typeface="Times New Roman"/>
              </a:rPr>
              <a:t>but they are the main reason our  employees are engaged or disengaged at</a:t>
            </a:r>
            <a:r>
              <a:rPr dirty="0" sz="1400" spc="60">
                <a:solidFill>
                  <a:srgbClr val="065F7C"/>
                </a:solidFill>
                <a:latin typeface="Times New Roman"/>
                <a:cs typeface="Times New Roman"/>
              </a:rPr>
              <a:t> </a:t>
            </a:r>
            <a:r>
              <a:rPr dirty="0" sz="1400" spc="-5">
                <a:solidFill>
                  <a:srgbClr val="065F7C"/>
                </a:solidFill>
                <a:latin typeface="Times New Roman"/>
                <a:cs typeface="Times New Roman"/>
              </a:rPr>
              <a:t>work.</a:t>
            </a:r>
            <a:endParaRPr sz="1400">
              <a:latin typeface="Times New Roman"/>
              <a:cs typeface="Times New Roman"/>
            </a:endParaRPr>
          </a:p>
        </p:txBody>
      </p:sp>
      <p:sp>
        <p:nvSpPr>
          <p:cNvPr id="6" name="object 6"/>
          <p:cNvSpPr txBox="1"/>
          <p:nvPr/>
        </p:nvSpPr>
        <p:spPr>
          <a:xfrm>
            <a:off x="4549180" y="1435619"/>
            <a:ext cx="4410075" cy="3012440"/>
          </a:xfrm>
          <a:prstGeom prst="rect">
            <a:avLst/>
          </a:prstGeom>
        </p:spPr>
        <p:txBody>
          <a:bodyPr wrap="square" lIns="0" tIns="12065" rIns="0" bIns="0" rtlCol="0" vert="horz">
            <a:spAutoFit/>
          </a:bodyPr>
          <a:lstStyle/>
          <a:p>
            <a:pPr marL="12700" marR="22225">
              <a:lnSpc>
                <a:spcPct val="100000"/>
              </a:lnSpc>
              <a:spcBef>
                <a:spcPts val="95"/>
              </a:spcBef>
            </a:pPr>
            <a:r>
              <a:rPr dirty="0" sz="1400" spc="-55">
                <a:solidFill>
                  <a:srgbClr val="065F7C"/>
                </a:solidFill>
                <a:latin typeface="Times New Roman"/>
                <a:cs typeface="Times New Roman"/>
              </a:rPr>
              <a:t>To </a:t>
            </a:r>
            <a:r>
              <a:rPr dirty="0" sz="1400" spc="-5">
                <a:solidFill>
                  <a:srgbClr val="065F7C"/>
                </a:solidFill>
                <a:latin typeface="Times New Roman"/>
                <a:cs typeface="Times New Roman"/>
              </a:rPr>
              <a:t>address the problem of ineffective leadership in the public  service </a:t>
            </a:r>
            <a:r>
              <a:rPr dirty="0" sz="1400" spc="-10">
                <a:solidFill>
                  <a:srgbClr val="065F7C"/>
                </a:solidFill>
                <a:latin typeface="Times New Roman"/>
                <a:cs typeface="Times New Roman"/>
              </a:rPr>
              <a:t>sector, </a:t>
            </a:r>
            <a:r>
              <a:rPr dirty="0" sz="1400" spc="-5">
                <a:solidFill>
                  <a:srgbClr val="065F7C"/>
                </a:solidFill>
                <a:latin typeface="Times New Roman"/>
                <a:cs typeface="Times New Roman"/>
              </a:rPr>
              <a:t>organizations should prioritize </a:t>
            </a:r>
            <a:r>
              <a:rPr dirty="0" sz="1400" spc="-5" b="1">
                <a:solidFill>
                  <a:srgbClr val="0000FF"/>
                </a:solidFill>
                <a:latin typeface="Times New Roman"/>
                <a:cs typeface="Times New Roman"/>
              </a:rPr>
              <a:t>leadership  training and development initiatives. </a:t>
            </a:r>
            <a:r>
              <a:rPr dirty="0" sz="1400" spc="-5">
                <a:solidFill>
                  <a:srgbClr val="065F7C"/>
                </a:solidFill>
                <a:latin typeface="Times New Roman"/>
                <a:cs typeface="Times New Roman"/>
              </a:rPr>
              <a:t>By investing in the  development of managers and leaders, organizations can  improve employee engagement, enhance organizational  effectiveness, and create a positive and empowering work  environment for all</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employees.</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marR="5080">
              <a:lnSpc>
                <a:spcPct val="100000"/>
              </a:lnSpc>
            </a:pPr>
            <a:r>
              <a:rPr dirty="0" sz="1400" spc="-5" b="1">
                <a:solidFill>
                  <a:srgbClr val="0000FF"/>
                </a:solidFill>
                <a:latin typeface="Times New Roman"/>
                <a:cs typeface="Times New Roman"/>
              </a:rPr>
              <a:t>Just because a candidate has seniority or a graduate  </a:t>
            </a:r>
            <a:r>
              <a:rPr dirty="0" sz="1400" spc="-10" b="1">
                <a:solidFill>
                  <a:srgbClr val="0000FF"/>
                </a:solidFill>
                <a:latin typeface="Times New Roman"/>
                <a:cs typeface="Times New Roman"/>
              </a:rPr>
              <a:t>degree </a:t>
            </a:r>
            <a:r>
              <a:rPr dirty="0" sz="1400" spc="-5" b="1">
                <a:solidFill>
                  <a:srgbClr val="0000FF"/>
                </a:solidFill>
                <a:latin typeface="Times New Roman"/>
                <a:cs typeface="Times New Roman"/>
              </a:rPr>
              <a:t>does not mean you </a:t>
            </a:r>
            <a:r>
              <a:rPr dirty="0" sz="1400" spc="-15" b="1">
                <a:solidFill>
                  <a:srgbClr val="0000FF"/>
                </a:solidFill>
                <a:latin typeface="Times New Roman"/>
                <a:cs typeface="Times New Roman"/>
              </a:rPr>
              <a:t>are </a:t>
            </a:r>
            <a:r>
              <a:rPr dirty="0" sz="1400" spc="-5" b="1">
                <a:solidFill>
                  <a:srgbClr val="0000FF"/>
                </a:solidFill>
                <a:latin typeface="Times New Roman"/>
                <a:cs typeface="Times New Roman"/>
              </a:rPr>
              <a:t>promoting the right</a:t>
            </a:r>
            <a:r>
              <a:rPr dirty="0" sz="1400" spc="40" b="1">
                <a:solidFill>
                  <a:srgbClr val="0000FF"/>
                </a:solidFill>
                <a:latin typeface="Times New Roman"/>
                <a:cs typeface="Times New Roman"/>
              </a:rPr>
              <a:t> </a:t>
            </a:r>
            <a:r>
              <a:rPr dirty="0" sz="1400" spc="-5" b="1">
                <a:solidFill>
                  <a:srgbClr val="0000FF"/>
                </a:solidFill>
                <a:latin typeface="Times New Roman"/>
                <a:cs typeface="Times New Roman"/>
              </a:rPr>
              <a:t>person.</a:t>
            </a:r>
            <a:endParaRPr sz="1400">
              <a:latin typeface="Times New Roman"/>
              <a:cs typeface="Times New Roman"/>
            </a:endParaRPr>
          </a:p>
          <a:p>
            <a:pPr>
              <a:lnSpc>
                <a:spcPct val="100000"/>
              </a:lnSpc>
              <a:spcBef>
                <a:spcPts val="10"/>
              </a:spcBef>
            </a:pPr>
            <a:endParaRPr sz="1450">
              <a:latin typeface="Times New Roman"/>
              <a:cs typeface="Times New Roman"/>
            </a:endParaRPr>
          </a:p>
          <a:p>
            <a:pPr marL="12700" marR="250190">
              <a:lnSpc>
                <a:spcPct val="100000"/>
              </a:lnSpc>
              <a:spcBef>
                <a:spcPts val="5"/>
              </a:spcBef>
            </a:pPr>
            <a:r>
              <a:rPr dirty="0" sz="1400" spc="-40">
                <a:solidFill>
                  <a:srgbClr val="065F7C"/>
                </a:solidFill>
                <a:latin typeface="Times New Roman"/>
                <a:cs typeface="Times New Roman"/>
              </a:rPr>
              <a:t>Yes, </a:t>
            </a:r>
            <a:r>
              <a:rPr dirty="0" sz="1400" spc="-5">
                <a:solidFill>
                  <a:srgbClr val="065F7C"/>
                </a:solidFill>
                <a:latin typeface="Times New Roman"/>
                <a:cs typeface="Times New Roman"/>
              </a:rPr>
              <a:t>they </a:t>
            </a:r>
            <a:r>
              <a:rPr dirty="0" sz="1400" spc="-10">
                <a:solidFill>
                  <a:srgbClr val="065F7C"/>
                </a:solidFill>
                <a:latin typeface="Times New Roman"/>
                <a:cs typeface="Times New Roman"/>
              </a:rPr>
              <a:t>may </a:t>
            </a:r>
            <a:r>
              <a:rPr dirty="0" sz="1400" spc="-5">
                <a:solidFill>
                  <a:srgbClr val="065F7C"/>
                </a:solidFill>
                <a:latin typeface="Times New Roman"/>
                <a:cs typeface="Times New Roman"/>
              </a:rPr>
              <a:t>have stuck around, and pursuing a graduate  degree is rigorous while working full time, but neither of  these means they are 100% qualified to be a</a:t>
            </a:r>
            <a:r>
              <a:rPr dirty="0" sz="1400" spc="65">
                <a:solidFill>
                  <a:srgbClr val="065F7C"/>
                </a:solidFill>
                <a:latin typeface="Times New Roman"/>
                <a:cs typeface="Times New Roman"/>
              </a:rPr>
              <a:t> </a:t>
            </a:r>
            <a:r>
              <a:rPr dirty="0" sz="1400" spc="-5">
                <a:solidFill>
                  <a:srgbClr val="065F7C"/>
                </a:solidFill>
                <a:latin typeface="Times New Roman"/>
                <a:cs typeface="Times New Roman"/>
              </a:rPr>
              <a:t>leader</a:t>
            </a:r>
            <a:endParaRPr sz="1400">
              <a:latin typeface="Times New Roman"/>
              <a:cs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4463" y="118040"/>
            <a:ext cx="152400"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41</a:t>
            </a:r>
            <a:endParaRPr sz="9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p:nvPr/>
        </p:nvSpPr>
        <p:spPr>
          <a:xfrm>
            <a:off x="7757159" y="4595621"/>
            <a:ext cx="1082039" cy="376427"/>
          </a:xfrm>
          <a:prstGeom prst="rect">
            <a:avLst/>
          </a:prstGeom>
          <a:blipFill>
            <a:blip r:embed="rId2" cstate="print"/>
            <a:stretch>
              <a:fillRect/>
            </a:stretch>
          </a:blipFill>
        </p:spPr>
        <p:txBody>
          <a:bodyPr wrap="square" lIns="0" tIns="0" rIns="0" bIns="0" rtlCol="0"/>
          <a:lstStyle/>
          <a:p/>
        </p:txBody>
      </p:sp>
      <p:sp>
        <p:nvSpPr>
          <p:cNvPr id="5" name="object 5"/>
          <p:cNvSpPr txBox="1"/>
          <p:nvPr/>
        </p:nvSpPr>
        <p:spPr>
          <a:xfrm>
            <a:off x="231063" y="152274"/>
            <a:ext cx="767715" cy="162560"/>
          </a:xfrm>
          <a:prstGeom prst="rect">
            <a:avLst/>
          </a:prstGeom>
        </p:spPr>
        <p:txBody>
          <a:bodyPr wrap="square" lIns="0" tIns="12700" rIns="0" bIns="0" rtlCol="0" vert="horz">
            <a:spAutoFit/>
          </a:bodyPr>
          <a:lstStyle/>
          <a:p>
            <a:pPr marL="12700">
              <a:lnSpc>
                <a:spcPct val="100000"/>
              </a:lnSpc>
              <a:spcBef>
                <a:spcPts val="100"/>
              </a:spcBef>
            </a:pPr>
            <a:r>
              <a:rPr dirty="0" sz="900" spc="-5" b="1">
                <a:solidFill>
                  <a:srgbClr val="FFFFFF"/>
                </a:solidFill>
                <a:latin typeface="Arial"/>
                <a:cs typeface="Arial"/>
              </a:rPr>
              <a:t>June 13,</a:t>
            </a:r>
            <a:r>
              <a:rPr dirty="0" sz="900" spc="-65" b="1">
                <a:solidFill>
                  <a:srgbClr val="FFFFFF"/>
                </a:solidFill>
                <a:latin typeface="Arial"/>
                <a:cs typeface="Arial"/>
              </a:rPr>
              <a:t> </a:t>
            </a:r>
            <a:r>
              <a:rPr dirty="0" sz="900" spc="-5" b="1">
                <a:solidFill>
                  <a:srgbClr val="FFFFFF"/>
                </a:solidFill>
                <a:latin typeface="Arial"/>
                <a:cs typeface="Arial"/>
              </a:rPr>
              <a:t>2024</a:t>
            </a:r>
            <a:endParaRPr sz="900">
              <a:latin typeface="Arial"/>
              <a:cs typeface="Arial"/>
            </a:endParaRPr>
          </a:p>
        </p:txBody>
      </p:sp>
      <p:sp>
        <p:nvSpPr>
          <p:cNvPr id="6" name="object 6"/>
          <p:cNvSpPr/>
          <p:nvPr/>
        </p:nvSpPr>
        <p:spPr>
          <a:xfrm>
            <a:off x="686180" y="2549270"/>
            <a:ext cx="7848600" cy="1270"/>
          </a:xfrm>
          <a:custGeom>
            <a:avLst/>
            <a:gdLst/>
            <a:ahLst/>
            <a:cxnLst/>
            <a:rect l="l" t="t" r="r" b="b"/>
            <a:pathLst>
              <a:path w="7848600" h="1269">
                <a:moveTo>
                  <a:pt x="0" y="0"/>
                </a:moveTo>
                <a:lnTo>
                  <a:pt x="7848600" y="1193"/>
                </a:lnTo>
              </a:path>
            </a:pathLst>
          </a:custGeom>
          <a:ln w="19050">
            <a:solidFill>
              <a:srgbClr val="44536A"/>
            </a:solidFill>
          </a:ln>
        </p:spPr>
        <p:txBody>
          <a:bodyPr wrap="square" lIns="0" tIns="0" rIns="0" bIns="0" rtlCol="0"/>
          <a:lstStyle/>
          <a:p/>
        </p:txBody>
      </p:sp>
      <p:sp>
        <p:nvSpPr>
          <p:cNvPr id="7" name="object 7"/>
          <p:cNvSpPr/>
          <p:nvPr/>
        </p:nvSpPr>
        <p:spPr>
          <a:xfrm>
            <a:off x="2510790" y="500634"/>
            <a:ext cx="3960875" cy="1530857"/>
          </a:xfrm>
          <a:prstGeom prst="rect">
            <a:avLst/>
          </a:prstGeom>
          <a:blipFill>
            <a:blip r:embed="rId3" cstate="print"/>
            <a:stretch>
              <a:fillRect/>
            </a:stretch>
          </a:blipFill>
        </p:spPr>
        <p:txBody>
          <a:bodyPr wrap="square" lIns="0" tIns="0" rIns="0" bIns="0" rtlCol="0"/>
          <a:lstStyle/>
          <a:p/>
        </p:txBody>
      </p:sp>
      <p:sp>
        <p:nvSpPr>
          <p:cNvPr id="8" name="object 8"/>
          <p:cNvSpPr/>
          <p:nvPr/>
        </p:nvSpPr>
        <p:spPr>
          <a:xfrm>
            <a:off x="182118" y="4213097"/>
            <a:ext cx="819149" cy="819149"/>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074419" y="4217670"/>
            <a:ext cx="1436369" cy="814577"/>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2577845" y="4207002"/>
            <a:ext cx="842771" cy="858773"/>
          </a:xfrm>
          <a:prstGeom prst="rect">
            <a:avLst/>
          </a:prstGeom>
          <a:blipFill>
            <a:blip r:embed="rId6" cstate="print"/>
            <a:stretch>
              <a:fillRect/>
            </a:stretch>
          </a:blipFill>
        </p:spPr>
        <p:txBody>
          <a:bodyPr wrap="square" lIns="0" tIns="0" rIns="0" bIns="0" rtlCol="0"/>
          <a:lstStyle/>
          <a:p/>
        </p:txBody>
      </p:sp>
      <p:sp>
        <p:nvSpPr>
          <p:cNvPr id="11" name="object 11"/>
          <p:cNvSpPr txBox="1">
            <a:spLocks noGrp="1"/>
          </p:cNvSpPr>
          <p:nvPr>
            <p:ph type="title"/>
          </p:nvPr>
        </p:nvSpPr>
        <p:spPr>
          <a:xfrm>
            <a:off x="3847885" y="2653499"/>
            <a:ext cx="1530985" cy="391160"/>
          </a:xfrm>
          <a:prstGeom prst="rect"/>
        </p:spPr>
        <p:txBody>
          <a:bodyPr wrap="square" lIns="0" tIns="12700" rIns="0" bIns="0" rtlCol="0" vert="horz">
            <a:spAutoFit/>
          </a:bodyPr>
          <a:lstStyle/>
          <a:p>
            <a:pPr marL="12700">
              <a:lnSpc>
                <a:spcPct val="100000"/>
              </a:lnSpc>
              <a:spcBef>
                <a:spcPts val="100"/>
              </a:spcBef>
            </a:pPr>
            <a:r>
              <a:rPr dirty="0" sz="2400" b="1">
                <a:solidFill>
                  <a:srgbClr val="C00000"/>
                </a:solidFill>
                <a:latin typeface="Arial"/>
                <a:cs typeface="Arial"/>
              </a:rPr>
              <a:t>R</a:t>
            </a:r>
            <a:r>
              <a:rPr dirty="0" sz="2400" spc="-5" b="1">
                <a:solidFill>
                  <a:srgbClr val="C00000"/>
                </a:solidFill>
                <a:latin typeface="Arial"/>
                <a:cs typeface="Arial"/>
              </a:rPr>
              <a:t>ec</a:t>
            </a:r>
            <a:r>
              <a:rPr dirty="0" sz="2400" b="1">
                <a:solidFill>
                  <a:srgbClr val="C00000"/>
                </a:solidFill>
                <a:latin typeface="Arial"/>
                <a:cs typeface="Arial"/>
              </a:rPr>
              <a:t>r</a:t>
            </a:r>
            <a:r>
              <a:rPr dirty="0" sz="2400" spc="-5" b="1">
                <a:solidFill>
                  <a:srgbClr val="C00000"/>
                </a:solidFill>
                <a:latin typeface="Arial"/>
                <a:cs typeface="Arial"/>
              </a:rPr>
              <a:t>uiting</a:t>
            </a:r>
            <a:endParaRPr sz="240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42</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285432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General</a:t>
            </a:r>
            <a:r>
              <a:rPr dirty="0" sz="2800" spc="-35" b="1">
                <a:latin typeface="Arial"/>
                <a:cs typeface="Arial"/>
              </a:rPr>
              <a:t> </a:t>
            </a:r>
            <a:r>
              <a:rPr dirty="0" sz="2800" spc="-5" b="1">
                <a:latin typeface="Arial"/>
                <a:cs typeface="Arial"/>
              </a:rPr>
              <a:t>industry</a:t>
            </a:r>
            <a:endParaRPr sz="2800">
              <a:latin typeface="Arial"/>
              <a:cs typeface="Arial"/>
            </a:endParaRPr>
          </a:p>
        </p:txBody>
      </p:sp>
      <p:sp>
        <p:nvSpPr>
          <p:cNvPr id="5" name="object 5"/>
          <p:cNvSpPr txBox="1"/>
          <p:nvPr/>
        </p:nvSpPr>
        <p:spPr>
          <a:xfrm>
            <a:off x="158567" y="1046965"/>
            <a:ext cx="3761740" cy="2799080"/>
          </a:xfrm>
          <a:prstGeom prst="rect">
            <a:avLst/>
          </a:prstGeom>
        </p:spPr>
        <p:txBody>
          <a:bodyPr wrap="square" lIns="0" tIns="12065" rIns="0" bIns="0" rtlCol="0" vert="horz">
            <a:spAutoFit/>
          </a:bodyPr>
          <a:lstStyle/>
          <a:p>
            <a:pPr marL="12700" marR="221615">
              <a:lnSpc>
                <a:spcPct val="100000"/>
              </a:lnSpc>
              <a:spcBef>
                <a:spcPts val="95"/>
              </a:spcBef>
            </a:pPr>
            <a:r>
              <a:rPr dirty="0" sz="1400" spc="-20">
                <a:solidFill>
                  <a:srgbClr val="065F7C"/>
                </a:solidFill>
                <a:latin typeface="Times New Roman"/>
                <a:cs typeface="Times New Roman"/>
              </a:rPr>
              <a:t>Talent </a:t>
            </a:r>
            <a:r>
              <a:rPr dirty="0" sz="1400" spc="-5">
                <a:solidFill>
                  <a:srgbClr val="065F7C"/>
                </a:solidFill>
                <a:latin typeface="Times New Roman"/>
                <a:cs typeface="Times New Roman"/>
              </a:rPr>
              <a:t>acquisition remains a significant challenge  for businesses and organizations across various  sectors, including the public</a:t>
            </a:r>
            <a:r>
              <a:rPr dirty="0" sz="1400" spc="5">
                <a:solidFill>
                  <a:srgbClr val="065F7C"/>
                </a:solidFill>
                <a:latin typeface="Times New Roman"/>
                <a:cs typeface="Times New Roman"/>
              </a:rPr>
              <a:t> </a:t>
            </a:r>
            <a:r>
              <a:rPr dirty="0" sz="1400" spc="-15">
                <a:solidFill>
                  <a:srgbClr val="065F7C"/>
                </a:solidFill>
                <a:latin typeface="Times New Roman"/>
                <a:cs typeface="Times New Roman"/>
              </a:rPr>
              <a:t>sector.</a:t>
            </a:r>
            <a:endParaRPr sz="1400">
              <a:latin typeface="Times New Roman"/>
              <a:cs typeface="Times New Roman"/>
            </a:endParaRPr>
          </a:p>
          <a:p>
            <a:pPr>
              <a:lnSpc>
                <a:spcPct val="100000"/>
              </a:lnSpc>
              <a:spcBef>
                <a:spcPts val="15"/>
              </a:spcBef>
            </a:pPr>
            <a:endParaRPr sz="1450">
              <a:latin typeface="Times New Roman"/>
              <a:cs typeface="Times New Roman"/>
            </a:endParaRPr>
          </a:p>
          <a:p>
            <a:pPr marL="12700" marR="36830" indent="-635">
              <a:lnSpc>
                <a:spcPct val="100000"/>
              </a:lnSpc>
            </a:pPr>
            <a:r>
              <a:rPr dirty="0" sz="1400" spc="-5">
                <a:solidFill>
                  <a:srgbClr val="065F7C"/>
                </a:solidFill>
                <a:latin typeface="Times New Roman"/>
                <a:cs typeface="Times New Roman"/>
              </a:rPr>
              <a:t>The </a:t>
            </a:r>
            <a:r>
              <a:rPr dirty="0" sz="1400" spc="-5">
                <a:solidFill>
                  <a:srgbClr val="C00000"/>
                </a:solidFill>
                <a:latin typeface="Times New Roman"/>
                <a:cs typeface="Times New Roman"/>
              </a:rPr>
              <a:t>increasing demand for skilled workers</a:t>
            </a:r>
            <a:r>
              <a:rPr dirty="0" sz="1400" spc="-5">
                <a:solidFill>
                  <a:srgbClr val="065F7C"/>
                </a:solidFill>
                <a:latin typeface="Times New Roman"/>
                <a:cs typeface="Times New Roman"/>
              </a:rPr>
              <a:t>, coupled  with </a:t>
            </a:r>
            <a:r>
              <a:rPr dirty="0" sz="1400" spc="-5">
                <a:solidFill>
                  <a:srgbClr val="C00000"/>
                </a:solidFill>
                <a:latin typeface="Times New Roman"/>
                <a:cs typeface="Times New Roman"/>
              </a:rPr>
              <a:t>demographic shifts </a:t>
            </a:r>
            <a:r>
              <a:rPr dirty="0" sz="1400" spc="-5">
                <a:solidFill>
                  <a:srgbClr val="065F7C"/>
                </a:solidFill>
                <a:latin typeface="Times New Roman"/>
                <a:cs typeface="Times New Roman"/>
              </a:rPr>
              <a:t>and evolving job market  dynamics, has intensified competition for top</a:t>
            </a:r>
            <a:r>
              <a:rPr dirty="0" sz="1400" spc="55">
                <a:solidFill>
                  <a:srgbClr val="065F7C"/>
                </a:solidFill>
                <a:latin typeface="Times New Roman"/>
                <a:cs typeface="Times New Roman"/>
              </a:rPr>
              <a:t> </a:t>
            </a:r>
            <a:r>
              <a:rPr dirty="0" sz="1400" spc="-5">
                <a:solidFill>
                  <a:srgbClr val="065F7C"/>
                </a:solidFill>
                <a:latin typeface="Times New Roman"/>
                <a:cs typeface="Times New Roman"/>
              </a:rPr>
              <a:t>talent.</a:t>
            </a:r>
            <a:endParaRPr sz="1400">
              <a:latin typeface="Times New Roman"/>
              <a:cs typeface="Times New Roman"/>
            </a:endParaRPr>
          </a:p>
          <a:p>
            <a:pPr>
              <a:lnSpc>
                <a:spcPct val="100000"/>
              </a:lnSpc>
              <a:spcBef>
                <a:spcPts val="10"/>
              </a:spcBef>
            </a:pPr>
            <a:endParaRPr sz="1450">
              <a:latin typeface="Times New Roman"/>
              <a:cs typeface="Times New Roman"/>
            </a:endParaRPr>
          </a:p>
          <a:p>
            <a:pPr marL="12700" marR="5080">
              <a:lnSpc>
                <a:spcPct val="100000"/>
              </a:lnSpc>
            </a:pPr>
            <a:r>
              <a:rPr dirty="0" sz="1400" spc="-5">
                <a:solidFill>
                  <a:srgbClr val="065F7C"/>
                </a:solidFill>
                <a:latin typeface="Times New Roman"/>
                <a:cs typeface="Times New Roman"/>
              </a:rPr>
              <a:t>Recent data from Deloitte reveals that </a:t>
            </a:r>
            <a:r>
              <a:rPr dirty="0" sz="1400" spc="-5">
                <a:solidFill>
                  <a:srgbClr val="C00000"/>
                </a:solidFill>
                <a:latin typeface="Times New Roman"/>
                <a:cs typeface="Times New Roman"/>
              </a:rPr>
              <a:t>82% </a:t>
            </a:r>
            <a:r>
              <a:rPr dirty="0" sz="1400" spc="-5">
                <a:solidFill>
                  <a:srgbClr val="065F7C"/>
                </a:solidFill>
                <a:latin typeface="Times New Roman"/>
                <a:cs typeface="Times New Roman"/>
              </a:rPr>
              <a:t>of hiring  managers at public companies feel that seeking  talent is a significant challenge, and as a result, </a:t>
            </a:r>
            <a:r>
              <a:rPr dirty="0" sz="1400" spc="-5">
                <a:solidFill>
                  <a:srgbClr val="C00000"/>
                </a:solidFill>
                <a:latin typeface="Times New Roman"/>
                <a:cs typeface="Times New Roman"/>
              </a:rPr>
              <a:t>they  are expecting to work harder in the next year to  attract and retain these</a:t>
            </a:r>
            <a:r>
              <a:rPr dirty="0" sz="1400" spc="35">
                <a:solidFill>
                  <a:srgbClr val="C00000"/>
                </a:solidFill>
                <a:latin typeface="Times New Roman"/>
                <a:cs typeface="Times New Roman"/>
              </a:rPr>
              <a:t> </a:t>
            </a:r>
            <a:r>
              <a:rPr dirty="0" sz="1400" spc="-5">
                <a:solidFill>
                  <a:srgbClr val="C00000"/>
                </a:solidFill>
                <a:latin typeface="Times New Roman"/>
                <a:cs typeface="Times New Roman"/>
              </a:rPr>
              <a:t>employees.</a:t>
            </a:r>
            <a:endParaRPr sz="1400">
              <a:latin typeface="Times New Roman"/>
              <a:cs typeface="Times New Roman"/>
            </a:endParaRPr>
          </a:p>
        </p:txBody>
      </p:sp>
      <p:sp>
        <p:nvSpPr>
          <p:cNvPr id="6" name="object 6"/>
          <p:cNvSpPr/>
          <p:nvPr/>
        </p:nvSpPr>
        <p:spPr>
          <a:xfrm>
            <a:off x="5373623" y="604278"/>
            <a:ext cx="2896361" cy="4486642"/>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43</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2298700"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Public</a:t>
            </a:r>
            <a:r>
              <a:rPr dirty="0" sz="2800" spc="-60" b="1">
                <a:latin typeface="Arial"/>
                <a:cs typeface="Arial"/>
              </a:rPr>
              <a:t> </a:t>
            </a:r>
            <a:r>
              <a:rPr dirty="0" sz="2800" spc="-5" b="1">
                <a:latin typeface="Arial"/>
                <a:cs typeface="Arial"/>
              </a:rPr>
              <a:t>Sector</a:t>
            </a:r>
            <a:endParaRPr sz="2800">
              <a:latin typeface="Arial"/>
              <a:cs typeface="Arial"/>
            </a:endParaRPr>
          </a:p>
        </p:txBody>
      </p:sp>
      <p:sp>
        <p:nvSpPr>
          <p:cNvPr id="5" name="object 5"/>
          <p:cNvSpPr txBox="1"/>
          <p:nvPr/>
        </p:nvSpPr>
        <p:spPr>
          <a:xfrm>
            <a:off x="151310" y="967136"/>
            <a:ext cx="3768725" cy="4079240"/>
          </a:xfrm>
          <a:prstGeom prst="rect">
            <a:avLst/>
          </a:prstGeom>
        </p:spPr>
        <p:txBody>
          <a:bodyPr wrap="square" lIns="0" tIns="12065" rIns="0" bIns="0" rtlCol="0" vert="horz">
            <a:spAutoFit/>
          </a:bodyPr>
          <a:lstStyle/>
          <a:p>
            <a:pPr marL="12700" marR="134620">
              <a:lnSpc>
                <a:spcPct val="100000"/>
              </a:lnSpc>
              <a:spcBef>
                <a:spcPts val="95"/>
              </a:spcBef>
            </a:pPr>
            <a:r>
              <a:rPr dirty="0" sz="1400" spc="-5">
                <a:solidFill>
                  <a:srgbClr val="065F7C"/>
                </a:solidFill>
                <a:latin typeface="Times New Roman"/>
                <a:cs typeface="Times New Roman"/>
              </a:rPr>
              <a:t>Attracting Millennials and Gen Z candidates to the  public sector requires </a:t>
            </a:r>
            <a:r>
              <a:rPr dirty="0" sz="1400" spc="-5" b="1">
                <a:solidFill>
                  <a:srgbClr val="0000FF"/>
                </a:solidFill>
                <a:latin typeface="Times New Roman"/>
                <a:cs typeface="Times New Roman"/>
              </a:rPr>
              <a:t>innovative </a:t>
            </a:r>
            <a:r>
              <a:rPr dirty="0" sz="1400" spc="-10" b="1">
                <a:solidFill>
                  <a:srgbClr val="0000FF"/>
                </a:solidFill>
                <a:latin typeface="Times New Roman"/>
                <a:cs typeface="Times New Roman"/>
              </a:rPr>
              <a:t>recruitment  </a:t>
            </a:r>
            <a:r>
              <a:rPr dirty="0" sz="1400" spc="-5">
                <a:solidFill>
                  <a:srgbClr val="065F7C"/>
                </a:solidFill>
                <a:latin typeface="Times New Roman"/>
                <a:cs typeface="Times New Roman"/>
              </a:rPr>
              <a:t>strategies tailored to the preferences and values of  these</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generations.</a:t>
            </a:r>
            <a:endParaRPr sz="1400">
              <a:latin typeface="Times New Roman"/>
              <a:cs typeface="Times New Roman"/>
            </a:endParaRPr>
          </a:p>
          <a:p>
            <a:pPr marL="298450" marR="5080" indent="-285750">
              <a:lnSpc>
                <a:spcPct val="100000"/>
              </a:lnSpc>
              <a:buFont typeface="Arial"/>
              <a:buChar char="•"/>
              <a:tabLst>
                <a:tab pos="297815" algn="l"/>
                <a:tab pos="298450" algn="l"/>
              </a:tabLst>
            </a:pPr>
            <a:r>
              <a:rPr dirty="0" sz="1400" spc="-5">
                <a:solidFill>
                  <a:srgbClr val="C00000"/>
                </a:solidFill>
                <a:latin typeface="Times New Roman"/>
                <a:cs typeface="Times New Roman"/>
              </a:rPr>
              <a:t>Emphasize Mission and Impact: </a:t>
            </a:r>
            <a:r>
              <a:rPr dirty="0" sz="1400" spc="-5">
                <a:solidFill>
                  <a:srgbClr val="065F7C"/>
                </a:solidFill>
                <a:latin typeface="Times New Roman"/>
                <a:cs typeface="Times New Roman"/>
              </a:rPr>
              <a:t>Highlight the  meaningful work and impact that employees can  have in the public</a:t>
            </a:r>
            <a:r>
              <a:rPr dirty="0" sz="1400" spc="5">
                <a:solidFill>
                  <a:srgbClr val="065F7C"/>
                </a:solidFill>
                <a:latin typeface="Times New Roman"/>
                <a:cs typeface="Times New Roman"/>
              </a:rPr>
              <a:t> </a:t>
            </a:r>
            <a:r>
              <a:rPr dirty="0" sz="1400" spc="-15">
                <a:solidFill>
                  <a:srgbClr val="065F7C"/>
                </a:solidFill>
                <a:latin typeface="Times New Roman"/>
                <a:cs typeface="Times New Roman"/>
              </a:rPr>
              <a:t>sector.</a:t>
            </a:r>
            <a:endParaRPr sz="1400">
              <a:latin typeface="Times New Roman"/>
              <a:cs typeface="Times New Roman"/>
            </a:endParaRPr>
          </a:p>
          <a:p>
            <a:pPr marL="298450" marR="324485" indent="-285750">
              <a:lnSpc>
                <a:spcPct val="100000"/>
              </a:lnSpc>
              <a:buFont typeface="Arial"/>
              <a:buChar char="•"/>
              <a:tabLst>
                <a:tab pos="297815" algn="l"/>
                <a:tab pos="298450" algn="l"/>
              </a:tabLst>
            </a:pPr>
            <a:r>
              <a:rPr dirty="0" sz="1400" spc="-5">
                <a:solidFill>
                  <a:srgbClr val="C00000"/>
                </a:solidFill>
                <a:latin typeface="Times New Roman"/>
                <a:cs typeface="Times New Roman"/>
              </a:rPr>
              <a:t>Flexible </a:t>
            </a:r>
            <a:r>
              <a:rPr dirty="0" sz="1400" spc="-30">
                <a:solidFill>
                  <a:srgbClr val="C00000"/>
                </a:solidFill>
                <a:latin typeface="Times New Roman"/>
                <a:cs typeface="Times New Roman"/>
              </a:rPr>
              <a:t>Work </a:t>
            </a:r>
            <a:r>
              <a:rPr dirty="0" sz="1400" spc="-5">
                <a:solidFill>
                  <a:srgbClr val="C00000"/>
                </a:solidFill>
                <a:latin typeface="Times New Roman"/>
                <a:cs typeface="Times New Roman"/>
              </a:rPr>
              <a:t>Arrangements: </a:t>
            </a:r>
            <a:r>
              <a:rPr dirty="0" sz="1400" spc="-10">
                <a:solidFill>
                  <a:srgbClr val="065F7C"/>
                </a:solidFill>
                <a:latin typeface="Times New Roman"/>
                <a:cs typeface="Times New Roman"/>
              </a:rPr>
              <a:t>Offer </a:t>
            </a:r>
            <a:r>
              <a:rPr dirty="0" sz="1400" spc="-5">
                <a:solidFill>
                  <a:srgbClr val="065F7C"/>
                </a:solidFill>
                <a:latin typeface="Times New Roman"/>
                <a:cs typeface="Times New Roman"/>
              </a:rPr>
              <a:t>flexible  work arrangements, such as remote work  options, flexible hours, and compressed  workweeks, to accommodate the work-life  balance preferences of younger</a:t>
            </a:r>
            <a:r>
              <a:rPr dirty="0" sz="1400" spc="35">
                <a:solidFill>
                  <a:srgbClr val="065F7C"/>
                </a:solidFill>
                <a:latin typeface="Times New Roman"/>
                <a:cs typeface="Times New Roman"/>
              </a:rPr>
              <a:t> </a:t>
            </a:r>
            <a:r>
              <a:rPr dirty="0" sz="1400" spc="-5">
                <a:solidFill>
                  <a:srgbClr val="065F7C"/>
                </a:solidFill>
                <a:latin typeface="Times New Roman"/>
                <a:cs typeface="Times New Roman"/>
              </a:rPr>
              <a:t>generations.</a:t>
            </a:r>
            <a:endParaRPr sz="1400">
              <a:latin typeface="Times New Roman"/>
              <a:cs typeface="Times New Roman"/>
            </a:endParaRPr>
          </a:p>
          <a:p>
            <a:pPr marL="298450" marR="106045" indent="-285750">
              <a:lnSpc>
                <a:spcPct val="100000"/>
              </a:lnSpc>
              <a:buFont typeface="Arial"/>
              <a:buChar char="•"/>
              <a:tabLst>
                <a:tab pos="297815" algn="l"/>
                <a:tab pos="298450" algn="l"/>
              </a:tabLst>
            </a:pPr>
            <a:r>
              <a:rPr dirty="0" sz="1400" spc="-5">
                <a:solidFill>
                  <a:srgbClr val="C00000"/>
                </a:solidFill>
                <a:latin typeface="Times New Roman"/>
                <a:cs typeface="Times New Roman"/>
              </a:rPr>
              <a:t>Professional Development Opportunities: </a:t>
            </a:r>
            <a:r>
              <a:rPr dirty="0" sz="1400" spc="-5">
                <a:solidFill>
                  <a:srgbClr val="065F7C"/>
                </a:solidFill>
                <a:latin typeface="Times New Roman"/>
                <a:cs typeface="Times New Roman"/>
              </a:rPr>
              <a:t> Emphasize opportunities for professional  growth, skill-building, and career advancement  within the public </a:t>
            </a:r>
            <a:r>
              <a:rPr dirty="0" sz="1400" spc="-15">
                <a:solidFill>
                  <a:srgbClr val="065F7C"/>
                </a:solidFill>
                <a:latin typeface="Times New Roman"/>
                <a:cs typeface="Times New Roman"/>
              </a:rPr>
              <a:t>sector.</a:t>
            </a:r>
            <a:endParaRPr sz="1400">
              <a:latin typeface="Times New Roman"/>
              <a:cs typeface="Times New Roman"/>
            </a:endParaRPr>
          </a:p>
          <a:p>
            <a:pPr marL="298450" marR="81915" indent="-285750">
              <a:lnSpc>
                <a:spcPct val="100000"/>
              </a:lnSpc>
              <a:buFont typeface="Arial"/>
              <a:buChar char="•"/>
              <a:tabLst>
                <a:tab pos="297815" algn="l"/>
                <a:tab pos="298450" algn="l"/>
              </a:tabLst>
            </a:pPr>
            <a:r>
              <a:rPr dirty="0" sz="1400" spc="-5">
                <a:solidFill>
                  <a:srgbClr val="C00000"/>
                </a:solidFill>
                <a:latin typeface="Times New Roman"/>
                <a:cs typeface="Times New Roman"/>
              </a:rPr>
              <a:t>Embrace </a:t>
            </a:r>
            <a:r>
              <a:rPr dirty="0" sz="1400" spc="-15">
                <a:solidFill>
                  <a:srgbClr val="C00000"/>
                </a:solidFill>
                <a:latin typeface="Times New Roman"/>
                <a:cs typeface="Times New Roman"/>
              </a:rPr>
              <a:t>Technology </a:t>
            </a:r>
            <a:r>
              <a:rPr dirty="0" sz="1400" spc="-5">
                <a:solidFill>
                  <a:srgbClr val="C00000"/>
                </a:solidFill>
                <a:latin typeface="Times New Roman"/>
                <a:cs typeface="Times New Roman"/>
              </a:rPr>
              <a:t>and Innovation: </a:t>
            </a:r>
            <a:r>
              <a:rPr dirty="0" sz="1400" spc="-5">
                <a:solidFill>
                  <a:srgbClr val="065F7C"/>
                </a:solidFill>
                <a:latin typeface="Times New Roman"/>
                <a:cs typeface="Times New Roman"/>
              </a:rPr>
              <a:t>Leverage  technology and digital tools to modernize  recruitment</a:t>
            </a:r>
            <a:endParaRPr sz="1400">
              <a:latin typeface="Times New Roman"/>
              <a:cs typeface="Times New Roman"/>
            </a:endParaRPr>
          </a:p>
        </p:txBody>
      </p:sp>
      <p:sp>
        <p:nvSpPr>
          <p:cNvPr id="6" name="object 6"/>
          <p:cNvSpPr txBox="1"/>
          <p:nvPr/>
        </p:nvSpPr>
        <p:spPr>
          <a:xfrm>
            <a:off x="4549140" y="967136"/>
            <a:ext cx="4354195" cy="2372360"/>
          </a:xfrm>
          <a:prstGeom prst="rect">
            <a:avLst/>
          </a:prstGeom>
        </p:spPr>
        <p:txBody>
          <a:bodyPr wrap="square" lIns="0" tIns="12065" rIns="0" bIns="0" rtlCol="0" vert="horz">
            <a:spAutoFit/>
          </a:bodyPr>
          <a:lstStyle/>
          <a:p>
            <a:pPr marL="297815" marR="47244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Promote Diversity and Inclusion: </a:t>
            </a:r>
            <a:r>
              <a:rPr dirty="0" sz="1400" spc="-5">
                <a:solidFill>
                  <a:srgbClr val="065F7C"/>
                </a:solidFill>
                <a:latin typeface="Times New Roman"/>
                <a:cs typeface="Times New Roman"/>
              </a:rPr>
              <a:t>Demonstrate a  commitment to diversity and inclusion by actively  recruiting and supporting candidates from diverse  backgrounds and underrepresented</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groups.</a:t>
            </a:r>
            <a:endParaRPr sz="1400">
              <a:latin typeface="Times New Roman"/>
              <a:cs typeface="Times New Roman"/>
            </a:endParaRPr>
          </a:p>
          <a:p>
            <a:pPr marL="298450" marR="5080" indent="-285750">
              <a:lnSpc>
                <a:spcPct val="100000"/>
              </a:lnSpc>
              <a:buFont typeface="Arial"/>
              <a:buChar char="•"/>
              <a:tabLst>
                <a:tab pos="297815" algn="l"/>
                <a:tab pos="298450" algn="l"/>
              </a:tabLst>
            </a:pPr>
            <a:r>
              <a:rPr dirty="0" sz="1400" spc="-10">
                <a:solidFill>
                  <a:srgbClr val="C00000"/>
                </a:solidFill>
                <a:latin typeface="Times New Roman"/>
                <a:cs typeface="Times New Roman"/>
              </a:rPr>
              <a:t>Transparent </a:t>
            </a:r>
            <a:r>
              <a:rPr dirty="0" sz="1400" spc="-5">
                <a:solidFill>
                  <a:srgbClr val="C00000"/>
                </a:solidFill>
                <a:latin typeface="Times New Roman"/>
                <a:cs typeface="Times New Roman"/>
              </a:rPr>
              <a:t>Communication: </a:t>
            </a:r>
            <a:r>
              <a:rPr dirty="0" sz="1400" spc="-5">
                <a:solidFill>
                  <a:srgbClr val="065F7C"/>
                </a:solidFill>
                <a:latin typeface="Times New Roman"/>
                <a:cs typeface="Times New Roman"/>
              </a:rPr>
              <a:t>Be transparent and  authentic in communicating the benefits, challenges, and  opportunities of working in the public sector</a:t>
            </a:r>
            <a:endParaRPr sz="1400">
              <a:latin typeface="Times New Roman"/>
              <a:cs typeface="Times New Roman"/>
            </a:endParaRPr>
          </a:p>
          <a:p>
            <a:pPr marL="298450" marR="31115" indent="-285750">
              <a:lnSpc>
                <a:spcPct val="100000"/>
              </a:lnSpc>
              <a:buFont typeface="Arial"/>
              <a:buChar char="•"/>
              <a:tabLst>
                <a:tab pos="297815" algn="l"/>
                <a:tab pos="298450" algn="l"/>
              </a:tabLst>
            </a:pPr>
            <a:r>
              <a:rPr dirty="0" sz="1400" spc="-5">
                <a:solidFill>
                  <a:srgbClr val="0000FF"/>
                </a:solidFill>
                <a:latin typeface="Times New Roman"/>
                <a:cs typeface="Times New Roman"/>
              </a:rPr>
              <a:t>Employee Engagement and Recognition: </a:t>
            </a:r>
            <a:r>
              <a:rPr dirty="0" sz="1400" spc="-5">
                <a:solidFill>
                  <a:srgbClr val="065F7C"/>
                </a:solidFill>
                <a:latin typeface="Times New Roman"/>
                <a:cs typeface="Times New Roman"/>
              </a:rPr>
              <a:t>Recognize and  celebrate the contributions of employees and provide  opportunities for feedback, collaboration, and  recognition.</a:t>
            </a:r>
            <a:endParaRPr sz="1400">
              <a:latin typeface="Times New Roman"/>
              <a:cs typeface="Times New Roman"/>
            </a:endParaRPr>
          </a:p>
        </p:txBody>
      </p:sp>
      <p:sp>
        <p:nvSpPr>
          <p:cNvPr id="7" name="object 7"/>
          <p:cNvSpPr/>
          <p:nvPr/>
        </p:nvSpPr>
        <p:spPr>
          <a:xfrm>
            <a:off x="6118097" y="3483101"/>
            <a:ext cx="1944623" cy="1456943"/>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44</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377909"/>
            <a:ext cx="3589020" cy="1254760"/>
          </a:xfrm>
          <a:prstGeom prst="rect"/>
        </p:spPr>
        <p:txBody>
          <a:bodyPr wrap="square" lIns="0" tIns="121285" rIns="0" bIns="0" rtlCol="0" vert="horz">
            <a:spAutoFit/>
          </a:bodyPr>
          <a:lstStyle/>
          <a:p>
            <a:pPr marL="12700">
              <a:lnSpc>
                <a:spcPct val="100000"/>
              </a:lnSpc>
              <a:spcBef>
                <a:spcPts val="955"/>
              </a:spcBef>
            </a:pPr>
            <a:r>
              <a:rPr dirty="0" sz="2800" spc="-5" b="1">
                <a:latin typeface="Arial"/>
                <a:cs typeface="Arial"/>
              </a:rPr>
              <a:t>Public</a:t>
            </a:r>
            <a:r>
              <a:rPr dirty="0" sz="2800" spc="-15" b="1">
                <a:latin typeface="Arial"/>
                <a:cs typeface="Arial"/>
              </a:rPr>
              <a:t> </a:t>
            </a:r>
            <a:r>
              <a:rPr dirty="0" sz="2800" spc="-5" b="1">
                <a:latin typeface="Arial"/>
                <a:cs typeface="Arial"/>
              </a:rPr>
              <a:t>Sector</a:t>
            </a:r>
            <a:endParaRPr sz="2800">
              <a:latin typeface="Arial"/>
              <a:cs typeface="Arial"/>
            </a:endParaRPr>
          </a:p>
          <a:p>
            <a:pPr marL="85090" marR="5080">
              <a:lnSpc>
                <a:spcPct val="100000"/>
              </a:lnSpc>
              <a:spcBef>
                <a:spcPts val="420"/>
              </a:spcBef>
            </a:pPr>
            <a:r>
              <a:rPr dirty="0" spc="-5">
                <a:solidFill>
                  <a:srgbClr val="C00000"/>
                </a:solidFill>
              </a:rPr>
              <a:t>42% </a:t>
            </a:r>
            <a:r>
              <a:rPr dirty="0" spc="-5"/>
              <a:t>of Millennials/ Gen Z would rather be at a  company that gives them a </a:t>
            </a:r>
            <a:r>
              <a:rPr dirty="0" spc="-5">
                <a:solidFill>
                  <a:srgbClr val="C00000"/>
                </a:solidFill>
              </a:rPr>
              <a:t>sense of purpose </a:t>
            </a:r>
            <a:r>
              <a:rPr dirty="0" spc="-5"/>
              <a:t>than  one that pays</a:t>
            </a:r>
            <a:r>
              <a:rPr dirty="0" spc="10"/>
              <a:t> </a:t>
            </a:r>
            <a:r>
              <a:rPr dirty="0" spc="-5"/>
              <a:t>more</a:t>
            </a:r>
          </a:p>
        </p:txBody>
      </p:sp>
      <p:sp>
        <p:nvSpPr>
          <p:cNvPr id="5" name="object 5"/>
          <p:cNvSpPr txBox="1">
            <a:spLocks noGrp="1"/>
          </p:cNvSpPr>
          <p:nvPr>
            <p:ph idx="2" sz="half"/>
          </p:nvPr>
        </p:nvSpPr>
        <p:spPr>
          <a:prstGeom prst="rect"/>
        </p:spPr>
        <p:txBody>
          <a:bodyPr wrap="square" lIns="0" tIns="12065" rIns="0" bIns="0" rtlCol="0" vert="horz">
            <a:spAutoFit/>
          </a:bodyPr>
          <a:lstStyle/>
          <a:p>
            <a:pPr marL="12700" marR="50165">
              <a:lnSpc>
                <a:spcPct val="100000"/>
              </a:lnSpc>
              <a:spcBef>
                <a:spcPts val="95"/>
              </a:spcBef>
            </a:pPr>
            <a:r>
              <a:rPr dirty="0" spc="-5"/>
              <a:t>Find ways to communicate the </a:t>
            </a:r>
            <a:r>
              <a:rPr dirty="0" spc="-5">
                <a:solidFill>
                  <a:srgbClr val="C00000"/>
                </a:solidFill>
              </a:rPr>
              <a:t>impact of local  government </a:t>
            </a:r>
            <a:r>
              <a:rPr dirty="0" spc="-5"/>
              <a:t>employees as you recruit your new  generation and take the time to show your current  Gen Z employees how their work positively </a:t>
            </a:r>
            <a:r>
              <a:rPr dirty="0" spc="-10"/>
              <a:t>affects  </a:t>
            </a:r>
            <a:r>
              <a:rPr dirty="0" spc="-5"/>
              <a:t>the </a:t>
            </a:r>
            <a:r>
              <a:rPr dirty="0" spc="-15"/>
              <a:t>community.</a:t>
            </a:r>
          </a:p>
          <a:p>
            <a:pPr>
              <a:lnSpc>
                <a:spcPct val="100000"/>
              </a:lnSpc>
              <a:spcBef>
                <a:spcPts val="15"/>
              </a:spcBef>
            </a:pPr>
            <a:endParaRPr sz="1450"/>
          </a:p>
          <a:p>
            <a:pPr marL="12700" marR="5080">
              <a:lnSpc>
                <a:spcPct val="100000"/>
              </a:lnSpc>
            </a:pPr>
            <a:r>
              <a:rPr dirty="0" spc="-5"/>
              <a:t>A study of Gen Z’ers found that they want the  opportunity to </a:t>
            </a:r>
            <a:r>
              <a:rPr dirty="0" spc="-5">
                <a:solidFill>
                  <a:srgbClr val="C00000"/>
                </a:solidFill>
              </a:rPr>
              <a:t>do tasks outside of what they were  initially hired </a:t>
            </a:r>
            <a:r>
              <a:rPr dirty="0" spc="-15">
                <a:solidFill>
                  <a:srgbClr val="C00000"/>
                </a:solidFill>
              </a:rPr>
              <a:t>for</a:t>
            </a:r>
            <a:r>
              <a:rPr dirty="0" spc="-15"/>
              <a:t>, </a:t>
            </a:r>
            <a:r>
              <a:rPr dirty="0" spc="-5"/>
              <a:t>and many of them have a side gig  or plan to get</a:t>
            </a:r>
            <a:r>
              <a:rPr dirty="0" spc="10"/>
              <a:t> </a:t>
            </a:r>
            <a:r>
              <a:rPr dirty="0" spc="-5"/>
              <a:t>one.</a:t>
            </a:r>
          </a:p>
          <a:p>
            <a:pPr>
              <a:lnSpc>
                <a:spcPct val="100000"/>
              </a:lnSpc>
              <a:spcBef>
                <a:spcPts val="10"/>
              </a:spcBef>
            </a:pPr>
            <a:endParaRPr sz="1450"/>
          </a:p>
          <a:p>
            <a:pPr marL="12700" marR="165735">
              <a:lnSpc>
                <a:spcPct val="100000"/>
              </a:lnSpc>
              <a:spcBef>
                <a:spcPts val="5"/>
              </a:spcBef>
            </a:pPr>
            <a:r>
              <a:rPr dirty="0" spc="-5"/>
              <a:t>98% of the Gen Z studies we surveyed want clear  expectations from the first day on the</a:t>
            </a:r>
            <a:r>
              <a:rPr dirty="0" spc="25"/>
              <a:t> </a:t>
            </a:r>
            <a:r>
              <a:rPr dirty="0" spc="-5"/>
              <a:t>job.</a:t>
            </a:r>
          </a:p>
        </p:txBody>
      </p:sp>
      <p:sp>
        <p:nvSpPr>
          <p:cNvPr id="6" name="object 6"/>
          <p:cNvSpPr txBox="1"/>
          <p:nvPr/>
        </p:nvSpPr>
        <p:spPr>
          <a:xfrm>
            <a:off x="4425730" y="962697"/>
            <a:ext cx="4014470" cy="878840"/>
          </a:xfrm>
          <a:prstGeom prst="rect">
            <a:avLst/>
          </a:prstGeom>
        </p:spPr>
        <p:txBody>
          <a:bodyPr wrap="square" lIns="0" tIns="12065" rIns="0" bIns="0" rtlCol="0" vert="horz">
            <a:spAutoFit/>
          </a:bodyPr>
          <a:lstStyle/>
          <a:p>
            <a:pPr marL="12700" marR="5080">
              <a:lnSpc>
                <a:spcPct val="100000"/>
              </a:lnSpc>
              <a:spcBef>
                <a:spcPts val="95"/>
              </a:spcBef>
            </a:pPr>
            <a:r>
              <a:rPr dirty="0" sz="1400" spc="-5">
                <a:solidFill>
                  <a:srgbClr val="C00000"/>
                </a:solidFill>
                <a:latin typeface="Times New Roman"/>
                <a:cs typeface="Times New Roman"/>
              </a:rPr>
              <a:t>Gen Z is on track to be the most educated generation in  </a:t>
            </a:r>
            <a:r>
              <a:rPr dirty="0" sz="1400" spc="-15">
                <a:solidFill>
                  <a:srgbClr val="C00000"/>
                </a:solidFill>
                <a:latin typeface="Times New Roman"/>
                <a:cs typeface="Times New Roman"/>
              </a:rPr>
              <a:t>history, </a:t>
            </a:r>
            <a:r>
              <a:rPr dirty="0" sz="1400" spc="-5">
                <a:solidFill>
                  <a:srgbClr val="065F7C"/>
                </a:solidFill>
                <a:latin typeface="Times New Roman"/>
                <a:cs typeface="Times New Roman"/>
              </a:rPr>
              <a:t>and simply completing repetitive tasks for years  before a promotion or role change will </a:t>
            </a:r>
            <a:r>
              <a:rPr dirty="0" sz="1400" spc="-5">
                <a:solidFill>
                  <a:srgbClr val="C00000"/>
                </a:solidFill>
                <a:latin typeface="Times New Roman"/>
                <a:cs typeface="Times New Roman"/>
              </a:rPr>
              <a:t>cause them to  leave or engage in quiet</a:t>
            </a:r>
            <a:r>
              <a:rPr dirty="0" sz="1400" spc="20">
                <a:solidFill>
                  <a:srgbClr val="C00000"/>
                </a:solidFill>
                <a:latin typeface="Times New Roman"/>
                <a:cs typeface="Times New Roman"/>
              </a:rPr>
              <a:t> </a:t>
            </a:r>
            <a:r>
              <a:rPr dirty="0" sz="1400" spc="-5">
                <a:solidFill>
                  <a:srgbClr val="C00000"/>
                </a:solidFill>
                <a:latin typeface="Times New Roman"/>
                <a:cs typeface="Times New Roman"/>
              </a:rPr>
              <a:t>quitting</a:t>
            </a:r>
            <a:endParaRPr sz="1400">
              <a:latin typeface="Times New Roman"/>
              <a:cs typeface="Times New Roman"/>
            </a:endParaRPr>
          </a:p>
        </p:txBody>
      </p:sp>
      <p:sp>
        <p:nvSpPr>
          <p:cNvPr id="7" name="object 7"/>
          <p:cNvSpPr txBox="1"/>
          <p:nvPr/>
        </p:nvSpPr>
        <p:spPr>
          <a:xfrm>
            <a:off x="4425769" y="2029171"/>
            <a:ext cx="4109720" cy="2159635"/>
          </a:xfrm>
          <a:prstGeom prst="rect">
            <a:avLst/>
          </a:prstGeom>
        </p:spPr>
        <p:txBody>
          <a:bodyPr wrap="square" lIns="0" tIns="12065" rIns="0" bIns="0" rtlCol="0" vert="horz">
            <a:spAutoFit/>
          </a:bodyPr>
          <a:lstStyle/>
          <a:p>
            <a:pPr marL="297815" marR="5080" indent="-285750">
              <a:lnSpc>
                <a:spcPct val="100000"/>
              </a:lnSpc>
              <a:spcBef>
                <a:spcPts val="95"/>
              </a:spcBef>
              <a:buFont typeface="Arial"/>
              <a:buChar char="•"/>
              <a:tabLst>
                <a:tab pos="297815" algn="l"/>
                <a:tab pos="298450" algn="l"/>
              </a:tabLst>
            </a:pPr>
            <a:r>
              <a:rPr dirty="0" sz="1400" spc="-10" b="1">
                <a:solidFill>
                  <a:srgbClr val="0000FF"/>
                </a:solidFill>
                <a:latin typeface="Times New Roman"/>
                <a:cs typeface="Times New Roman"/>
              </a:rPr>
              <a:t>Promoting </a:t>
            </a:r>
            <a:r>
              <a:rPr dirty="0" sz="1400" spc="-5" b="1">
                <a:solidFill>
                  <a:srgbClr val="0000FF"/>
                </a:solidFill>
                <a:latin typeface="Times New Roman"/>
                <a:cs typeface="Times New Roman"/>
              </a:rPr>
              <a:t>the Right Person: </a:t>
            </a:r>
            <a:r>
              <a:rPr dirty="0" sz="1400" spc="-10" b="1">
                <a:solidFill>
                  <a:srgbClr val="065F7C"/>
                </a:solidFill>
                <a:latin typeface="Times New Roman"/>
                <a:cs typeface="Times New Roman"/>
              </a:rPr>
              <a:t>Promoting </a:t>
            </a:r>
            <a:r>
              <a:rPr dirty="0" sz="1400" spc="-5" b="1">
                <a:solidFill>
                  <a:srgbClr val="065F7C"/>
                </a:solidFill>
                <a:latin typeface="Times New Roman"/>
                <a:cs typeface="Times New Roman"/>
              </a:rPr>
              <a:t>the </a:t>
            </a:r>
            <a:r>
              <a:rPr dirty="0" sz="1400" spc="-5" b="1">
                <a:solidFill>
                  <a:srgbClr val="C00000"/>
                </a:solidFill>
                <a:latin typeface="Times New Roman"/>
                <a:cs typeface="Times New Roman"/>
              </a:rPr>
              <a:t>right  person </a:t>
            </a:r>
            <a:r>
              <a:rPr dirty="0" sz="1400" spc="-5" b="1">
                <a:solidFill>
                  <a:srgbClr val="065F7C"/>
                </a:solidFill>
                <a:latin typeface="Times New Roman"/>
                <a:cs typeface="Times New Roman"/>
              </a:rPr>
              <a:t>into a leadership </a:t>
            </a:r>
            <a:r>
              <a:rPr dirty="0" sz="1400" spc="-10" b="1">
                <a:solidFill>
                  <a:srgbClr val="065F7C"/>
                </a:solidFill>
                <a:latin typeface="Times New Roman"/>
                <a:cs typeface="Times New Roman"/>
              </a:rPr>
              <a:t>role requires more </a:t>
            </a:r>
            <a:r>
              <a:rPr dirty="0" sz="1400" spc="-5" b="1">
                <a:solidFill>
                  <a:srgbClr val="065F7C"/>
                </a:solidFill>
                <a:latin typeface="Times New Roman"/>
                <a:cs typeface="Times New Roman"/>
              </a:rPr>
              <a:t>than </a:t>
            </a:r>
            <a:r>
              <a:rPr dirty="0" sz="1400" spc="-5" b="1">
                <a:solidFill>
                  <a:srgbClr val="C00000"/>
                </a:solidFill>
                <a:latin typeface="Times New Roman"/>
                <a:cs typeface="Times New Roman"/>
              </a:rPr>
              <a:t> just seniority </a:t>
            </a:r>
            <a:r>
              <a:rPr dirty="0" sz="1400" spc="-5" b="1">
                <a:solidFill>
                  <a:srgbClr val="065F7C"/>
                </a:solidFill>
                <a:latin typeface="Times New Roman"/>
                <a:cs typeface="Times New Roman"/>
              </a:rPr>
              <a:t>or </a:t>
            </a:r>
            <a:r>
              <a:rPr dirty="0" sz="1400" spc="-5" b="1">
                <a:solidFill>
                  <a:srgbClr val="C00000"/>
                </a:solidFill>
                <a:latin typeface="Times New Roman"/>
                <a:cs typeface="Times New Roman"/>
              </a:rPr>
              <a:t>academic credentials</a:t>
            </a:r>
            <a:r>
              <a:rPr dirty="0" sz="1400" spc="-5" b="1">
                <a:solidFill>
                  <a:srgbClr val="065F7C"/>
                </a:solidFill>
                <a:latin typeface="Times New Roman"/>
                <a:cs typeface="Times New Roman"/>
              </a:rPr>
              <a:t>. It involves  identifying individuals </a:t>
            </a:r>
            <a:r>
              <a:rPr dirty="0" sz="1400" spc="-10" b="1">
                <a:solidFill>
                  <a:srgbClr val="065F7C"/>
                </a:solidFill>
                <a:latin typeface="Times New Roman"/>
                <a:cs typeface="Times New Roman"/>
              </a:rPr>
              <a:t>who </a:t>
            </a:r>
            <a:r>
              <a:rPr dirty="0" sz="1400" spc="-5" b="1">
                <a:solidFill>
                  <a:srgbClr val="065F7C"/>
                </a:solidFill>
                <a:latin typeface="Times New Roman"/>
                <a:cs typeface="Times New Roman"/>
              </a:rPr>
              <a:t>demonstrate the  necessary leadership qualities, such as emotional  intelligence, </a:t>
            </a:r>
            <a:r>
              <a:rPr dirty="0" sz="1400" spc="-15" b="1">
                <a:solidFill>
                  <a:srgbClr val="065F7C"/>
                </a:solidFill>
                <a:latin typeface="Times New Roman"/>
                <a:cs typeface="Times New Roman"/>
              </a:rPr>
              <a:t>empathy, </a:t>
            </a:r>
            <a:r>
              <a:rPr dirty="0" sz="1400" spc="-5" b="1">
                <a:solidFill>
                  <a:srgbClr val="065F7C"/>
                </a:solidFill>
                <a:latin typeface="Times New Roman"/>
                <a:cs typeface="Times New Roman"/>
              </a:rPr>
              <a:t>communication skills, and a  </a:t>
            </a:r>
            <a:r>
              <a:rPr dirty="0" sz="1400" spc="-10" b="1">
                <a:solidFill>
                  <a:srgbClr val="065F7C"/>
                </a:solidFill>
                <a:latin typeface="Times New Roman"/>
                <a:cs typeface="Times New Roman"/>
              </a:rPr>
              <a:t>growth </a:t>
            </a:r>
            <a:r>
              <a:rPr dirty="0" sz="1400" spc="-5" b="1">
                <a:solidFill>
                  <a:srgbClr val="065F7C"/>
                </a:solidFill>
                <a:latin typeface="Times New Roman"/>
                <a:cs typeface="Times New Roman"/>
              </a:rPr>
              <a:t>mindset. Conducting </a:t>
            </a:r>
            <a:r>
              <a:rPr dirty="0" sz="1400" spc="-10" b="1">
                <a:solidFill>
                  <a:srgbClr val="065F7C"/>
                </a:solidFill>
                <a:latin typeface="Times New Roman"/>
                <a:cs typeface="Times New Roman"/>
              </a:rPr>
              <a:t>thorough  </a:t>
            </a:r>
            <a:r>
              <a:rPr dirty="0" sz="1400" spc="-5" b="1">
                <a:solidFill>
                  <a:srgbClr val="065F7C"/>
                </a:solidFill>
                <a:latin typeface="Times New Roman"/>
                <a:cs typeface="Times New Roman"/>
              </a:rPr>
              <a:t>assessments and providing leadership competency  frameworks can help </a:t>
            </a:r>
            <a:r>
              <a:rPr dirty="0" sz="1400" spc="-10" b="1">
                <a:solidFill>
                  <a:srgbClr val="065F7C"/>
                </a:solidFill>
                <a:latin typeface="Times New Roman"/>
                <a:cs typeface="Times New Roman"/>
              </a:rPr>
              <a:t>ensure </a:t>
            </a:r>
            <a:r>
              <a:rPr dirty="0" sz="1400" spc="-5" b="1">
                <a:solidFill>
                  <a:srgbClr val="065F7C"/>
                </a:solidFill>
                <a:latin typeface="Times New Roman"/>
                <a:cs typeface="Times New Roman"/>
              </a:rPr>
              <a:t>that the right people  </a:t>
            </a:r>
            <a:r>
              <a:rPr dirty="0" sz="1400" spc="-15" b="1">
                <a:solidFill>
                  <a:srgbClr val="065F7C"/>
                </a:solidFill>
                <a:latin typeface="Times New Roman"/>
                <a:cs typeface="Times New Roman"/>
              </a:rPr>
              <a:t>are </a:t>
            </a:r>
            <a:r>
              <a:rPr dirty="0" sz="1400" spc="-5" b="1">
                <a:solidFill>
                  <a:srgbClr val="065F7C"/>
                </a:solidFill>
                <a:latin typeface="Times New Roman"/>
                <a:cs typeface="Times New Roman"/>
              </a:rPr>
              <a:t>selected for leadership</a:t>
            </a:r>
            <a:r>
              <a:rPr dirty="0" sz="1400" spc="15" b="1">
                <a:solidFill>
                  <a:srgbClr val="065F7C"/>
                </a:solidFill>
                <a:latin typeface="Times New Roman"/>
                <a:cs typeface="Times New Roman"/>
              </a:rPr>
              <a:t> </a:t>
            </a:r>
            <a:r>
              <a:rPr dirty="0" sz="1400" spc="-10" b="1">
                <a:solidFill>
                  <a:srgbClr val="065F7C"/>
                </a:solidFill>
                <a:latin typeface="Times New Roman"/>
                <a:cs typeface="Times New Roman"/>
              </a:rPr>
              <a:t>roles.</a:t>
            </a:r>
            <a:endParaRPr sz="1400">
              <a:latin typeface="Times New Roman"/>
              <a:cs typeface="Times New Roman"/>
            </a:endParaRPr>
          </a:p>
        </p:txBody>
      </p:sp>
      <p:sp>
        <p:nvSpPr>
          <p:cNvPr id="8" name="object 8"/>
          <p:cNvSpPr/>
          <p:nvPr/>
        </p:nvSpPr>
        <p:spPr>
          <a:xfrm>
            <a:off x="8337042" y="403859"/>
            <a:ext cx="671321" cy="746759"/>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45</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486121"/>
            <a:ext cx="2101215" cy="452755"/>
          </a:xfrm>
          <a:prstGeom prst="rect"/>
        </p:spPr>
        <p:txBody>
          <a:bodyPr wrap="square" lIns="0" tIns="12700" rIns="0" bIns="0" rtlCol="0" vert="horz">
            <a:spAutoFit/>
          </a:bodyPr>
          <a:lstStyle/>
          <a:p>
            <a:pPr marL="12700">
              <a:lnSpc>
                <a:spcPct val="100000"/>
              </a:lnSpc>
              <a:spcBef>
                <a:spcPts val="100"/>
              </a:spcBef>
            </a:pPr>
            <a:r>
              <a:rPr dirty="0" sz="2800" spc="-5" b="1">
                <a:latin typeface="Arial"/>
                <a:cs typeface="Arial"/>
              </a:rPr>
              <a:t>Bottom</a:t>
            </a:r>
            <a:r>
              <a:rPr dirty="0" sz="2800" spc="-55" b="1">
                <a:latin typeface="Arial"/>
                <a:cs typeface="Arial"/>
              </a:rPr>
              <a:t> </a:t>
            </a:r>
            <a:r>
              <a:rPr dirty="0" sz="2800" spc="-5" b="1">
                <a:latin typeface="Arial"/>
                <a:cs typeface="Arial"/>
              </a:rPr>
              <a:t>Line</a:t>
            </a:r>
            <a:endParaRPr sz="2800">
              <a:latin typeface="Arial"/>
              <a:cs typeface="Arial"/>
            </a:endParaRPr>
          </a:p>
        </p:txBody>
      </p:sp>
      <p:sp>
        <p:nvSpPr>
          <p:cNvPr id="5" name="object 5"/>
          <p:cNvSpPr txBox="1"/>
          <p:nvPr/>
        </p:nvSpPr>
        <p:spPr>
          <a:xfrm>
            <a:off x="151310" y="967136"/>
            <a:ext cx="3738245" cy="3652520"/>
          </a:xfrm>
          <a:prstGeom prst="rect">
            <a:avLst/>
          </a:prstGeom>
        </p:spPr>
        <p:txBody>
          <a:bodyPr wrap="square" lIns="0" tIns="12065" rIns="0" bIns="0" rtlCol="0" vert="horz">
            <a:spAutoFit/>
          </a:bodyPr>
          <a:lstStyle/>
          <a:p>
            <a:pPr marL="298450" marR="508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Establish Organizational norms. </a:t>
            </a:r>
            <a:r>
              <a:rPr dirty="0" sz="1400" spc="-5">
                <a:solidFill>
                  <a:srgbClr val="065F7C"/>
                </a:solidFill>
                <a:latin typeface="Times New Roman"/>
                <a:cs typeface="Times New Roman"/>
              </a:rPr>
              <a:t>leaders to work  with employees to establish norms for how  things are done and refer to them</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often.</a:t>
            </a:r>
            <a:endParaRPr sz="1400">
              <a:latin typeface="Times New Roman"/>
              <a:cs typeface="Times New Roman"/>
            </a:endParaRPr>
          </a:p>
          <a:p>
            <a:pPr>
              <a:lnSpc>
                <a:spcPct val="100000"/>
              </a:lnSpc>
              <a:spcBef>
                <a:spcPts val="15"/>
              </a:spcBef>
              <a:buClr>
                <a:srgbClr val="C00000"/>
              </a:buClr>
              <a:buFont typeface="Arial"/>
              <a:buChar char="•"/>
            </a:pPr>
            <a:endParaRPr sz="1450">
              <a:latin typeface="Times New Roman"/>
              <a:cs typeface="Times New Roman"/>
            </a:endParaRPr>
          </a:p>
          <a:p>
            <a:pPr marL="298450" marR="137795" indent="-285750">
              <a:lnSpc>
                <a:spcPct val="100000"/>
              </a:lnSpc>
              <a:buFont typeface="Arial"/>
              <a:buChar char="•"/>
              <a:tabLst>
                <a:tab pos="297815" algn="l"/>
                <a:tab pos="298450" algn="l"/>
              </a:tabLst>
            </a:pPr>
            <a:r>
              <a:rPr dirty="0" sz="1400" spc="-5">
                <a:solidFill>
                  <a:srgbClr val="C00000"/>
                </a:solidFill>
                <a:latin typeface="Times New Roman"/>
                <a:cs typeface="Times New Roman"/>
              </a:rPr>
              <a:t>Provide objective and subjective resources. </a:t>
            </a:r>
            <a:r>
              <a:rPr dirty="0" sz="1400" spc="-105">
                <a:solidFill>
                  <a:srgbClr val="065F7C"/>
                </a:solidFill>
                <a:latin typeface="Times New Roman"/>
                <a:cs typeface="Times New Roman"/>
              </a:rPr>
              <a:t>To  </a:t>
            </a:r>
            <a:r>
              <a:rPr dirty="0" sz="1400" spc="-5">
                <a:solidFill>
                  <a:srgbClr val="065F7C"/>
                </a:solidFill>
                <a:latin typeface="Times New Roman"/>
                <a:cs typeface="Times New Roman"/>
              </a:rPr>
              <a:t>feel valued, employees need equitable  compensation, with a fair salary and tangible  benefits like maternity leave and health care.  But they also need subjective benefits: Things  like feeling appreciated, having flexible work  hours, or being trusted to make decisions  without being</a:t>
            </a:r>
            <a:r>
              <a:rPr dirty="0" sz="1400" spc="-10">
                <a:solidFill>
                  <a:srgbClr val="065F7C"/>
                </a:solidFill>
                <a:latin typeface="Times New Roman"/>
                <a:cs typeface="Times New Roman"/>
              </a:rPr>
              <a:t> </a:t>
            </a:r>
            <a:r>
              <a:rPr dirty="0" sz="1400" spc="-5">
                <a:solidFill>
                  <a:srgbClr val="065F7C"/>
                </a:solidFill>
                <a:latin typeface="Times New Roman"/>
                <a:cs typeface="Times New Roman"/>
              </a:rPr>
              <a:t>micromanaged.</a:t>
            </a:r>
            <a:endParaRPr sz="1400">
              <a:latin typeface="Times New Roman"/>
              <a:cs typeface="Times New Roman"/>
            </a:endParaRPr>
          </a:p>
          <a:p>
            <a:pPr>
              <a:lnSpc>
                <a:spcPct val="100000"/>
              </a:lnSpc>
              <a:spcBef>
                <a:spcPts val="10"/>
              </a:spcBef>
              <a:buClr>
                <a:srgbClr val="C00000"/>
              </a:buClr>
              <a:buFont typeface="Arial"/>
              <a:buChar char="•"/>
            </a:pPr>
            <a:endParaRPr sz="1450">
              <a:latin typeface="Times New Roman"/>
              <a:cs typeface="Times New Roman"/>
            </a:endParaRPr>
          </a:p>
          <a:p>
            <a:pPr marL="298450" marR="60325" indent="-285750">
              <a:lnSpc>
                <a:spcPct val="100000"/>
              </a:lnSpc>
              <a:buFont typeface="Arial"/>
              <a:buChar char="•"/>
              <a:tabLst>
                <a:tab pos="297815" algn="l"/>
                <a:tab pos="298450" algn="l"/>
              </a:tabLst>
            </a:pPr>
            <a:r>
              <a:rPr dirty="0" sz="1400" spc="-5">
                <a:solidFill>
                  <a:srgbClr val="C00000"/>
                </a:solidFill>
                <a:latin typeface="Times New Roman"/>
                <a:cs typeface="Times New Roman"/>
              </a:rPr>
              <a:t>Make it safe. </a:t>
            </a:r>
            <a:r>
              <a:rPr dirty="0" sz="1400" spc="-5">
                <a:solidFill>
                  <a:srgbClr val="065F7C"/>
                </a:solidFill>
                <a:latin typeface="Times New Roman"/>
                <a:cs typeface="Times New Roman"/>
              </a:rPr>
              <a:t>Successful organizations create  cultures where employees believe that </a:t>
            </a:r>
            <a:r>
              <a:rPr dirty="0" sz="1400" spc="-25">
                <a:solidFill>
                  <a:srgbClr val="065F7C"/>
                </a:solidFill>
                <a:latin typeface="Times New Roman"/>
                <a:cs typeface="Times New Roman"/>
              </a:rPr>
              <a:t>it’s </a:t>
            </a:r>
            <a:r>
              <a:rPr dirty="0" sz="1400" spc="-5">
                <a:solidFill>
                  <a:srgbClr val="065F7C"/>
                </a:solidFill>
                <a:latin typeface="Times New Roman"/>
                <a:cs typeface="Times New Roman"/>
              </a:rPr>
              <a:t>okay  to express ideas, admit mistakes, and ask  questions,</a:t>
            </a:r>
            <a:endParaRPr sz="1400">
              <a:latin typeface="Times New Roman"/>
              <a:cs typeface="Times New Roman"/>
            </a:endParaRPr>
          </a:p>
        </p:txBody>
      </p:sp>
      <p:sp>
        <p:nvSpPr>
          <p:cNvPr id="6" name="object 6"/>
          <p:cNvSpPr txBox="1"/>
          <p:nvPr/>
        </p:nvSpPr>
        <p:spPr>
          <a:xfrm>
            <a:off x="4491083" y="814980"/>
            <a:ext cx="4406265" cy="4079240"/>
          </a:xfrm>
          <a:prstGeom prst="rect">
            <a:avLst/>
          </a:prstGeom>
        </p:spPr>
        <p:txBody>
          <a:bodyPr wrap="square" lIns="0" tIns="12065" rIns="0" bIns="0" rtlCol="0" vert="horz">
            <a:spAutoFit/>
          </a:bodyPr>
          <a:lstStyle/>
          <a:p>
            <a:pPr marL="297815" marR="142240" indent="-285750">
              <a:lnSpc>
                <a:spcPct val="100000"/>
              </a:lnSpc>
              <a:spcBef>
                <a:spcPts val="95"/>
              </a:spcBef>
              <a:buFont typeface="Arial"/>
              <a:buChar char="•"/>
              <a:tabLst>
                <a:tab pos="297815" algn="l"/>
                <a:tab pos="298450" algn="l"/>
              </a:tabLst>
            </a:pPr>
            <a:r>
              <a:rPr dirty="0" sz="1400" spc="-5">
                <a:solidFill>
                  <a:srgbClr val="C00000"/>
                </a:solidFill>
                <a:latin typeface="Times New Roman"/>
                <a:cs typeface="Times New Roman"/>
              </a:rPr>
              <a:t>Embrace diversity of thought. </a:t>
            </a:r>
            <a:r>
              <a:rPr dirty="0" sz="1400" spc="-5">
                <a:solidFill>
                  <a:srgbClr val="065F7C"/>
                </a:solidFill>
                <a:latin typeface="Times New Roman"/>
                <a:cs typeface="Times New Roman"/>
              </a:rPr>
              <a:t>Doing that well means  acknowledging employees’ unique contributions to the  </a:t>
            </a:r>
            <a:r>
              <a:rPr dirty="0" sz="1400" spc="-10">
                <a:solidFill>
                  <a:srgbClr val="065F7C"/>
                </a:solidFill>
                <a:latin typeface="Times New Roman"/>
                <a:cs typeface="Times New Roman"/>
              </a:rPr>
              <a:t>organization’s </a:t>
            </a:r>
            <a:r>
              <a:rPr dirty="0" sz="1400" spc="-5">
                <a:solidFill>
                  <a:srgbClr val="065F7C"/>
                </a:solidFill>
                <a:latin typeface="Times New Roman"/>
                <a:cs typeface="Times New Roman"/>
              </a:rPr>
              <a:t>success, regardless of their backgrounds,  demographics, or</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titles.</a:t>
            </a:r>
            <a:endParaRPr sz="1400">
              <a:latin typeface="Times New Roman"/>
              <a:cs typeface="Times New Roman"/>
            </a:endParaRPr>
          </a:p>
          <a:p>
            <a:pPr>
              <a:lnSpc>
                <a:spcPct val="100000"/>
              </a:lnSpc>
              <a:spcBef>
                <a:spcPts val="15"/>
              </a:spcBef>
              <a:buClr>
                <a:srgbClr val="C00000"/>
              </a:buClr>
              <a:buFont typeface="Arial"/>
              <a:buChar char="•"/>
            </a:pPr>
            <a:endParaRPr sz="1450">
              <a:latin typeface="Times New Roman"/>
              <a:cs typeface="Times New Roman"/>
            </a:endParaRPr>
          </a:p>
          <a:p>
            <a:pPr marL="298450" marR="111125" indent="-285750">
              <a:lnSpc>
                <a:spcPct val="100000"/>
              </a:lnSpc>
              <a:buFont typeface="Arial"/>
              <a:buChar char="•"/>
              <a:tabLst>
                <a:tab pos="297815" algn="l"/>
                <a:tab pos="298450" algn="l"/>
              </a:tabLst>
            </a:pPr>
            <a:r>
              <a:rPr dirty="0" sz="1400" spc="-5">
                <a:solidFill>
                  <a:srgbClr val="C00000"/>
                </a:solidFill>
                <a:latin typeface="Times New Roman"/>
                <a:cs typeface="Times New Roman"/>
              </a:rPr>
              <a:t>Connect the dots. </a:t>
            </a:r>
            <a:r>
              <a:rPr dirty="0" sz="1400" spc="-5">
                <a:solidFill>
                  <a:srgbClr val="065F7C"/>
                </a:solidFill>
                <a:latin typeface="Times New Roman"/>
                <a:cs typeface="Times New Roman"/>
              </a:rPr>
              <a:t>Successful leaders help their  employees understand how their individual contribution  aids the broader organizational mission and the  customers or clients they</a:t>
            </a:r>
            <a:r>
              <a:rPr dirty="0" sz="1400" spc="35">
                <a:solidFill>
                  <a:srgbClr val="065F7C"/>
                </a:solidFill>
                <a:latin typeface="Times New Roman"/>
                <a:cs typeface="Times New Roman"/>
              </a:rPr>
              <a:t> </a:t>
            </a:r>
            <a:r>
              <a:rPr dirty="0" sz="1400" spc="-5">
                <a:solidFill>
                  <a:srgbClr val="065F7C"/>
                </a:solidFill>
                <a:latin typeface="Times New Roman"/>
                <a:cs typeface="Times New Roman"/>
              </a:rPr>
              <a:t>serve.</a:t>
            </a:r>
            <a:endParaRPr sz="1400">
              <a:latin typeface="Times New Roman"/>
              <a:cs typeface="Times New Roman"/>
            </a:endParaRPr>
          </a:p>
          <a:p>
            <a:pPr>
              <a:lnSpc>
                <a:spcPct val="100000"/>
              </a:lnSpc>
              <a:spcBef>
                <a:spcPts val="10"/>
              </a:spcBef>
              <a:buClr>
                <a:srgbClr val="C00000"/>
              </a:buClr>
              <a:buFont typeface="Arial"/>
              <a:buChar char="•"/>
            </a:pPr>
            <a:endParaRPr sz="1450">
              <a:latin typeface="Times New Roman"/>
              <a:cs typeface="Times New Roman"/>
            </a:endParaRPr>
          </a:p>
          <a:p>
            <a:pPr algn="just" marL="298450" marR="5080" indent="-285750">
              <a:lnSpc>
                <a:spcPct val="100000"/>
              </a:lnSpc>
              <a:buFont typeface="Arial"/>
              <a:buChar char="•"/>
              <a:tabLst>
                <a:tab pos="298450" algn="l"/>
              </a:tabLst>
            </a:pPr>
            <a:r>
              <a:rPr dirty="0" sz="1400" spc="-5">
                <a:solidFill>
                  <a:srgbClr val="C00000"/>
                </a:solidFill>
                <a:latin typeface="Times New Roman"/>
                <a:cs typeface="Times New Roman"/>
              </a:rPr>
              <a:t>Public recognition. </a:t>
            </a:r>
            <a:r>
              <a:rPr dirty="0" sz="1400" spc="-5">
                <a:solidFill>
                  <a:srgbClr val="065F7C"/>
                </a:solidFill>
                <a:latin typeface="Times New Roman"/>
                <a:cs typeface="Times New Roman"/>
              </a:rPr>
              <a:t>Organizations should build employee  recognition into the culture. Public praise reinforces a job  well done and motivates</a:t>
            </a:r>
            <a:r>
              <a:rPr dirty="0" sz="1400" spc="30">
                <a:solidFill>
                  <a:srgbClr val="065F7C"/>
                </a:solidFill>
                <a:latin typeface="Times New Roman"/>
                <a:cs typeface="Times New Roman"/>
              </a:rPr>
              <a:t> </a:t>
            </a:r>
            <a:r>
              <a:rPr dirty="0" sz="1400" spc="-5">
                <a:solidFill>
                  <a:srgbClr val="065F7C"/>
                </a:solidFill>
                <a:latin typeface="Times New Roman"/>
                <a:cs typeface="Times New Roman"/>
              </a:rPr>
              <a:t>others.</a:t>
            </a:r>
            <a:endParaRPr sz="1400">
              <a:latin typeface="Times New Roman"/>
              <a:cs typeface="Times New Roman"/>
            </a:endParaRPr>
          </a:p>
          <a:p>
            <a:pPr>
              <a:lnSpc>
                <a:spcPct val="100000"/>
              </a:lnSpc>
              <a:spcBef>
                <a:spcPts val="15"/>
              </a:spcBef>
              <a:buClr>
                <a:srgbClr val="C00000"/>
              </a:buClr>
              <a:buFont typeface="Arial"/>
              <a:buChar char="•"/>
            </a:pPr>
            <a:endParaRPr sz="1450">
              <a:latin typeface="Times New Roman"/>
              <a:cs typeface="Times New Roman"/>
            </a:endParaRPr>
          </a:p>
          <a:p>
            <a:pPr marL="298450" marR="140970" indent="-285750">
              <a:lnSpc>
                <a:spcPct val="100000"/>
              </a:lnSpc>
              <a:buFont typeface="Arial"/>
              <a:buChar char="•"/>
              <a:tabLst>
                <a:tab pos="297815" algn="l"/>
                <a:tab pos="298450" algn="l"/>
              </a:tabLst>
            </a:pPr>
            <a:r>
              <a:rPr dirty="0" sz="1400" spc="-5">
                <a:solidFill>
                  <a:srgbClr val="C00000"/>
                </a:solidFill>
                <a:latin typeface="Times New Roman"/>
                <a:cs typeface="Times New Roman"/>
              </a:rPr>
              <a:t>Say it again. </a:t>
            </a:r>
            <a:r>
              <a:rPr dirty="0" sz="1400" spc="-5">
                <a:solidFill>
                  <a:srgbClr val="065F7C"/>
                </a:solidFill>
                <a:latin typeface="Times New Roman"/>
                <a:cs typeface="Times New Roman"/>
              </a:rPr>
              <a:t>Good managers know the importance of  praising employees and telling them that their work  matters. </a:t>
            </a:r>
            <a:r>
              <a:rPr dirty="0" sz="1400" spc="-50">
                <a:solidFill>
                  <a:srgbClr val="065F7C"/>
                </a:solidFill>
                <a:latin typeface="Times New Roman"/>
                <a:cs typeface="Times New Roman"/>
              </a:rPr>
              <a:t>Yet </a:t>
            </a:r>
            <a:r>
              <a:rPr dirty="0" sz="1400" spc="-5">
                <a:solidFill>
                  <a:srgbClr val="065F7C"/>
                </a:solidFill>
                <a:latin typeface="Times New Roman"/>
                <a:cs typeface="Times New Roman"/>
              </a:rPr>
              <a:t>few say it as often as they should, </a:t>
            </a:r>
            <a:r>
              <a:rPr dirty="0" sz="1400" spc="-20">
                <a:solidFill>
                  <a:srgbClr val="065F7C"/>
                </a:solidFill>
                <a:latin typeface="Times New Roman"/>
                <a:cs typeface="Times New Roman"/>
              </a:rPr>
              <a:t>“It’s </a:t>
            </a:r>
            <a:r>
              <a:rPr dirty="0" sz="1400" spc="-5">
                <a:solidFill>
                  <a:srgbClr val="065F7C"/>
                </a:solidFill>
                <a:latin typeface="Times New Roman"/>
                <a:cs typeface="Times New Roman"/>
              </a:rPr>
              <a:t>fair  to say you </a:t>
            </a:r>
            <a:r>
              <a:rPr dirty="0" sz="1400" spc="-10">
                <a:solidFill>
                  <a:srgbClr val="065F7C"/>
                </a:solidFill>
                <a:latin typeface="Times New Roman"/>
                <a:cs typeface="Times New Roman"/>
              </a:rPr>
              <a:t>can’t </a:t>
            </a:r>
            <a:r>
              <a:rPr dirty="0" sz="1400" spc="-5">
                <a:solidFill>
                  <a:srgbClr val="065F7C"/>
                </a:solidFill>
                <a:latin typeface="Times New Roman"/>
                <a:cs typeface="Times New Roman"/>
              </a:rPr>
              <a:t>over communicate how much someone  is</a:t>
            </a:r>
            <a:r>
              <a:rPr dirty="0" sz="1400">
                <a:solidFill>
                  <a:srgbClr val="065F7C"/>
                </a:solidFill>
                <a:latin typeface="Times New Roman"/>
                <a:cs typeface="Times New Roman"/>
              </a:rPr>
              <a:t> </a:t>
            </a:r>
            <a:r>
              <a:rPr dirty="0" sz="1400" spc="-5">
                <a:solidFill>
                  <a:srgbClr val="065F7C"/>
                </a:solidFill>
                <a:latin typeface="Times New Roman"/>
                <a:cs typeface="Times New Roman"/>
              </a:rPr>
              <a:t>valued,”.</a:t>
            </a:r>
            <a:endParaRPr sz="1400">
              <a:latin typeface="Times New Roman"/>
              <a:cs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16695" y="116516"/>
            <a:ext cx="194945" cy="208279"/>
          </a:xfrm>
          <a:prstGeom prst="rect">
            <a:avLst/>
          </a:prstGeom>
        </p:spPr>
        <p:txBody>
          <a:bodyPr wrap="square" lIns="0" tIns="12700" rIns="0" bIns="0" rtlCol="0" vert="horz">
            <a:spAutoFit/>
          </a:bodyPr>
          <a:lstStyle/>
          <a:p>
            <a:pPr marL="12700">
              <a:lnSpc>
                <a:spcPct val="100000"/>
              </a:lnSpc>
              <a:spcBef>
                <a:spcPts val="100"/>
              </a:spcBef>
            </a:pPr>
            <a:r>
              <a:rPr dirty="0" sz="1200" spc="-5" b="1">
                <a:solidFill>
                  <a:srgbClr val="F1F1F1"/>
                </a:solidFill>
                <a:latin typeface="Arial"/>
                <a:cs typeface="Arial"/>
              </a:rPr>
              <a:t>46</a:t>
            </a:r>
            <a:endParaRPr sz="1200">
              <a:latin typeface="Arial"/>
              <a:cs typeface="Arial"/>
            </a:endParaRPr>
          </a:p>
        </p:txBody>
      </p:sp>
      <p:sp>
        <p:nvSpPr>
          <p:cNvPr id="3" name="object 3"/>
          <p:cNvSpPr/>
          <p:nvPr/>
        </p:nvSpPr>
        <p:spPr>
          <a:xfrm>
            <a:off x="0" y="0"/>
            <a:ext cx="9144000" cy="62865"/>
          </a:xfrm>
          <a:custGeom>
            <a:avLst/>
            <a:gdLst/>
            <a:ahLst/>
            <a:cxnLst/>
            <a:rect l="l" t="t" r="r" b="b"/>
            <a:pathLst>
              <a:path w="9144000" h="62865">
                <a:moveTo>
                  <a:pt x="0" y="62484"/>
                </a:moveTo>
                <a:lnTo>
                  <a:pt x="9144000" y="62484"/>
                </a:lnTo>
                <a:lnTo>
                  <a:pt x="9144000" y="0"/>
                </a:lnTo>
                <a:lnTo>
                  <a:pt x="0" y="0"/>
                </a:lnTo>
                <a:lnTo>
                  <a:pt x="0" y="62484"/>
                </a:lnTo>
                <a:close/>
              </a:path>
            </a:pathLst>
          </a:custGeom>
          <a:solidFill>
            <a:srgbClr val="EB6123"/>
          </a:solidFill>
        </p:spPr>
        <p:txBody>
          <a:bodyPr wrap="square" lIns="0" tIns="0" rIns="0" bIns="0" rtlCol="0"/>
          <a:lstStyle/>
          <a:p/>
        </p:txBody>
      </p:sp>
      <p:sp>
        <p:nvSpPr>
          <p:cNvPr id="4" name="object 4"/>
          <p:cNvSpPr txBox="1">
            <a:spLocks noGrp="1"/>
          </p:cNvSpPr>
          <p:nvPr>
            <p:ph type="title"/>
          </p:nvPr>
        </p:nvSpPr>
        <p:spPr>
          <a:xfrm>
            <a:off x="78663" y="526087"/>
            <a:ext cx="2258060" cy="513080"/>
          </a:xfrm>
          <a:prstGeom prst="rect"/>
        </p:spPr>
        <p:txBody>
          <a:bodyPr wrap="square" lIns="0" tIns="12065" rIns="0" bIns="0" rtlCol="0" vert="horz">
            <a:spAutoFit/>
          </a:bodyPr>
          <a:lstStyle/>
          <a:p>
            <a:pPr marL="12700">
              <a:lnSpc>
                <a:spcPct val="100000"/>
              </a:lnSpc>
              <a:spcBef>
                <a:spcPts val="95"/>
              </a:spcBef>
            </a:pPr>
            <a:r>
              <a:rPr dirty="0" sz="3200" spc="-5" b="1">
                <a:latin typeface="Arial"/>
                <a:cs typeface="Arial"/>
              </a:rPr>
              <a:t>Qu</a:t>
            </a:r>
            <a:r>
              <a:rPr dirty="0" sz="3200" spc="-10" b="1">
                <a:latin typeface="Arial"/>
                <a:cs typeface="Arial"/>
              </a:rPr>
              <a:t>esti</a:t>
            </a:r>
            <a:r>
              <a:rPr dirty="0" sz="3200" spc="-5" b="1">
                <a:latin typeface="Arial"/>
                <a:cs typeface="Arial"/>
              </a:rPr>
              <a:t>o</a:t>
            </a:r>
            <a:r>
              <a:rPr dirty="0" sz="3200" spc="-10" b="1">
                <a:latin typeface="Arial"/>
                <a:cs typeface="Arial"/>
              </a:rPr>
              <a:t>ns?</a:t>
            </a:r>
            <a:endParaRPr sz="3200">
              <a:latin typeface="Arial"/>
              <a:cs typeface="Arial"/>
            </a:endParaRPr>
          </a:p>
        </p:txBody>
      </p:sp>
      <p:sp>
        <p:nvSpPr>
          <p:cNvPr id="5" name="object 5"/>
          <p:cNvSpPr txBox="1"/>
          <p:nvPr/>
        </p:nvSpPr>
        <p:spPr>
          <a:xfrm>
            <a:off x="202564" y="3558549"/>
            <a:ext cx="4323080" cy="1518920"/>
          </a:xfrm>
          <a:prstGeom prst="rect">
            <a:avLst/>
          </a:prstGeom>
        </p:spPr>
        <p:txBody>
          <a:bodyPr wrap="square" lIns="0" tIns="12065" rIns="0" bIns="0" rtlCol="0" vert="horz">
            <a:spAutoFit/>
          </a:bodyPr>
          <a:lstStyle/>
          <a:p>
            <a:pPr marL="12700">
              <a:lnSpc>
                <a:spcPct val="100000"/>
              </a:lnSpc>
              <a:spcBef>
                <a:spcPts val="95"/>
              </a:spcBef>
            </a:pPr>
            <a:r>
              <a:rPr dirty="0" sz="1400" spc="-10" b="1">
                <a:solidFill>
                  <a:srgbClr val="065F7C"/>
                </a:solidFill>
                <a:latin typeface="Times New Roman"/>
                <a:cs typeface="Times New Roman"/>
              </a:rPr>
              <a:t>NYCOM</a:t>
            </a:r>
            <a:endParaRPr sz="1400">
              <a:latin typeface="Times New Roman"/>
              <a:cs typeface="Times New Roman"/>
            </a:endParaRPr>
          </a:p>
          <a:p>
            <a:pPr marL="12700">
              <a:lnSpc>
                <a:spcPct val="100000"/>
              </a:lnSpc>
            </a:pPr>
            <a:r>
              <a:rPr dirty="0" sz="1400" spc="-5" b="1">
                <a:solidFill>
                  <a:srgbClr val="065F7C"/>
                </a:solidFill>
                <a:latin typeface="Times New Roman"/>
                <a:cs typeface="Times New Roman"/>
              </a:rPr>
              <a:t>City of Albany </a:t>
            </a:r>
            <a:r>
              <a:rPr dirty="0" sz="1400" spc="-5">
                <a:solidFill>
                  <a:srgbClr val="065F7C"/>
                </a:solidFill>
                <a:latin typeface="Times New Roman"/>
                <a:cs typeface="Times New Roman"/>
              </a:rPr>
              <a:t>Department of General</a:t>
            </a:r>
            <a:r>
              <a:rPr dirty="0" sz="1400" spc="-60">
                <a:solidFill>
                  <a:srgbClr val="065F7C"/>
                </a:solidFill>
                <a:latin typeface="Times New Roman"/>
                <a:cs typeface="Times New Roman"/>
              </a:rPr>
              <a:t> </a:t>
            </a:r>
            <a:r>
              <a:rPr dirty="0" sz="1400" spc="-5">
                <a:solidFill>
                  <a:srgbClr val="065F7C"/>
                </a:solidFill>
                <a:latin typeface="Times New Roman"/>
                <a:cs typeface="Times New Roman"/>
              </a:rPr>
              <a:t>Services</a:t>
            </a:r>
            <a:endParaRPr sz="1400">
              <a:latin typeface="Times New Roman"/>
              <a:cs typeface="Times New Roman"/>
            </a:endParaRPr>
          </a:p>
          <a:p>
            <a:pPr marL="12700">
              <a:lnSpc>
                <a:spcPct val="100000"/>
              </a:lnSpc>
            </a:pPr>
            <a:r>
              <a:rPr dirty="0" sz="1400" spc="-5" b="1">
                <a:solidFill>
                  <a:srgbClr val="065F7C"/>
                </a:solidFill>
                <a:latin typeface="Times New Roman"/>
                <a:cs typeface="Times New Roman"/>
              </a:rPr>
              <a:t>Hon. Kathy Sheehan</a:t>
            </a:r>
            <a:r>
              <a:rPr dirty="0" sz="1400" spc="-5">
                <a:solidFill>
                  <a:srgbClr val="065F7C"/>
                </a:solidFill>
                <a:latin typeface="Times New Roman"/>
                <a:cs typeface="Times New Roman"/>
              </a:rPr>
              <a:t>,</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Mayor</a:t>
            </a:r>
            <a:endParaRPr sz="1400">
              <a:latin typeface="Times New Roman"/>
              <a:cs typeface="Times New Roman"/>
            </a:endParaRPr>
          </a:p>
          <a:p>
            <a:pPr marL="12700">
              <a:lnSpc>
                <a:spcPct val="100000"/>
              </a:lnSpc>
              <a:spcBef>
                <a:spcPts val="5"/>
              </a:spcBef>
            </a:pPr>
            <a:r>
              <a:rPr dirty="0" sz="1400" spc="-20" b="1">
                <a:solidFill>
                  <a:srgbClr val="065F7C"/>
                </a:solidFill>
                <a:latin typeface="Times New Roman"/>
                <a:cs typeface="Times New Roman"/>
              </a:rPr>
              <a:t>Tatiana </a:t>
            </a:r>
            <a:r>
              <a:rPr dirty="0" sz="1400" spc="-5" b="1">
                <a:solidFill>
                  <a:srgbClr val="065F7C"/>
                </a:solidFill>
                <a:latin typeface="Times New Roman"/>
                <a:cs typeface="Times New Roman"/>
              </a:rPr>
              <a:t>Diaz- </a:t>
            </a:r>
            <a:r>
              <a:rPr dirty="0" sz="1400" spc="-5">
                <a:solidFill>
                  <a:srgbClr val="065F7C"/>
                </a:solidFill>
                <a:latin typeface="Times New Roman"/>
                <a:cs typeface="Times New Roman"/>
              </a:rPr>
              <a:t>City of Albany Director of </a:t>
            </a:r>
            <a:r>
              <a:rPr dirty="0" sz="1400" spc="-10">
                <a:solidFill>
                  <a:srgbClr val="065F7C"/>
                </a:solidFill>
                <a:latin typeface="Times New Roman"/>
                <a:cs typeface="Times New Roman"/>
              </a:rPr>
              <a:t>Human</a:t>
            </a:r>
            <a:r>
              <a:rPr dirty="0" sz="1400" spc="-25">
                <a:solidFill>
                  <a:srgbClr val="065F7C"/>
                </a:solidFill>
                <a:latin typeface="Times New Roman"/>
                <a:cs typeface="Times New Roman"/>
              </a:rPr>
              <a:t> </a:t>
            </a:r>
            <a:r>
              <a:rPr dirty="0" sz="1400" spc="-5">
                <a:solidFill>
                  <a:srgbClr val="065F7C"/>
                </a:solidFill>
                <a:latin typeface="Times New Roman"/>
                <a:cs typeface="Times New Roman"/>
              </a:rPr>
              <a:t>Resources</a:t>
            </a:r>
            <a:endParaRPr sz="1400">
              <a:latin typeface="Times New Roman"/>
              <a:cs typeface="Times New Roman"/>
            </a:endParaRPr>
          </a:p>
          <a:p>
            <a:pPr marL="12700">
              <a:lnSpc>
                <a:spcPct val="100000"/>
              </a:lnSpc>
            </a:pPr>
            <a:r>
              <a:rPr dirty="0" sz="1400" spc="-5" b="1">
                <a:solidFill>
                  <a:srgbClr val="065F7C"/>
                </a:solidFill>
                <a:latin typeface="Times New Roman"/>
                <a:cs typeface="Times New Roman"/>
              </a:rPr>
              <a:t>Deloitte </a:t>
            </a:r>
            <a:r>
              <a:rPr dirty="0" sz="1400" spc="-5">
                <a:solidFill>
                  <a:srgbClr val="065F7C"/>
                </a:solidFill>
                <a:latin typeface="Times New Roman"/>
                <a:cs typeface="Times New Roman"/>
              </a:rPr>
              <a:t>US and our global network</a:t>
            </a:r>
            <a:r>
              <a:rPr dirty="0" sz="1400" spc="5">
                <a:solidFill>
                  <a:srgbClr val="065F7C"/>
                </a:solidFill>
                <a:latin typeface="Times New Roman"/>
                <a:cs typeface="Times New Roman"/>
              </a:rPr>
              <a:t> </a:t>
            </a:r>
            <a:r>
              <a:rPr dirty="0" sz="1400" spc="-5">
                <a:solidFill>
                  <a:srgbClr val="065F7C"/>
                </a:solidFill>
                <a:latin typeface="Times New Roman"/>
                <a:cs typeface="Times New Roman"/>
              </a:rPr>
              <a:t>Research</a:t>
            </a:r>
            <a:endParaRPr sz="1400">
              <a:latin typeface="Times New Roman"/>
              <a:cs typeface="Times New Roman"/>
            </a:endParaRPr>
          </a:p>
          <a:p>
            <a:pPr marL="12700">
              <a:lnSpc>
                <a:spcPct val="100000"/>
              </a:lnSpc>
            </a:pPr>
            <a:r>
              <a:rPr dirty="0" sz="1400" spc="-5" b="1">
                <a:solidFill>
                  <a:srgbClr val="065F7C"/>
                </a:solidFill>
                <a:latin typeface="Times New Roman"/>
                <a:cs typeface="Times New Roman"/>
              </a:rPr>
              <a:t>Universum Global-</a:t>
            </a:r>
            <a:r>
              <a:rPr dirty="0" sz="1400" spc="-5">
                <a:solidFill>
                  <a:srgbClr val="065F7C"/>
                </a:solidFill>
                <a:latin typeface="Times New Roman"/>
                <a:cs typeface="Times New Roman"/>
              </a:rPr>
              <a:t>Employee branding</a:t>
            </a:r>
            <a:endParaRPr sz="1400">
              <a:latin typeface="Times New Roman"/>
              <a:cs typeface="Times New Roman"/>
            </a:endParaRPr>
          </a:p>
          <a:p>
            <a:pPr marL="12700">
              <a:lnSpc>
                <a:spcPct val="100000"/>
              </a:lnSpc>
            </a:pPr>
            <a:r>
              <a:rPr dirty="0" sz="1400" spc="-5" b="1">
                <a:solidFill>
                  <a:srgbClr val="065F7C"/>
                </a:solidFill>
                <a:latin typeface="Times New Roman"/>
                <a:cs typeface="Times New Roman"/>
              </a:rPr>
              <a:t>Pew </a:t>
            </a:r>
            <a:r>
              <a:rPr dirty="0" sz="1400" spc="-10" b="1">
                <a:solidFill>
                  <a:srgbClr val="065F7C"/>
                </a:solidFill>
                <a:latin typeface="Times New Roman"/>
                <a:cs typeface="Times New Roman"/>
              </a:rPr>
              <a:t>Research</a:t>
            </a:r>
            <a:r>
              <a:rPr dirty="0" sz="1400" spc="35" b="1">
                <a:solidFill>
                  <a:srgbClr val="065F7C"/>
                </a:solidFill>
                <a:latin typeface="Times New Roman"/>
                <a:cs typeface="Times New Roman"/>
              </a:rPr>
              <a:t> </a:t>
            </a:r>
            <a:r>
              <a:rPr dirty="0" sz="1400" spc="-5" b="1">
                <a:solidFill>
                  <a:srgbClr val="065F7C"/>
                </a:solidFill>
                <a:latin typeface="Times New Roman"/>
                <a:cs typeface="Times New Roman"/>
              </a:rPr>
              <a:t>Center</a:t>
            </a:r>
            <a:endParaRPr sz="1400">
              <a:latin typeface="Times New Roman"/>
              <a:cs typeface="Times New Roman"/>
            </a:endParaRPr>
          </a:p>
        </p:txBody>
      </p:sp>
      <p:sp>
        <p:nvSpPr>
          <p:cNvPr id="6" name="object 6"/>
          <p:cNvSpPr/>
          <p:nvPr/>
        </p:nvSpPr>
        <p:spPr>
          <a:xfrm>
            <a:off x="2010155" y="1442466"/>
            <a:ext cx="4442447" cy="1803653"/>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Warner, Jennifer</dc:creator>
  <dc:title>NYSERDA - White Background</dc:title>
  <dcterms:created xsi:type="dcterms:W3CDTF">2024-06-14T12:54:31Z</dcterms:created>
  <dcterms:modified xsi:type="dcterms:W3CDTF">2024-06-14T12:54:31Z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2024-06-13T00:00:00Z</vt:filetime>
  </property>
  <property fmtid="{D5CDD505-2E9C-101B-9397-08002B2CF9AE}" pid="3" name="Creator">
    <vt:lpwstr>Acrobat PDFMaker 24 for PowerPoint</vt:lpwstr>
  </property>
  <property fmtid="{D5CDD505-2E9C-101B-9397-08002B2CF9AE}" pid="4" name="LastSaved">
    <vt:filetime>2024-06-14T00:00:00Z</vt:filetime>
  </property>
</Properties>
</file>