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j3AoKYK2TNblez2NlZNldYH1MO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attendance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B61-CA45-9D62-2385B52529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B61-CA45-9D62-2385B5252991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Current</c:v>
                </c:pt>
                <c:pt idx="1">
                  <c:v>Historically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145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1-CA45-9D62-2385B525299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cd3cc04a9b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cd3cc04a9b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2cd3cc04a9b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46d68c639_1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g2946d68c639_1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e324addbd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g2e324addbd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g2e324addbd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8" name="Google Shape;298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3" name="Google Shape;343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p6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600"/>
          </a:p>
        </p:txBody>
      </p:sp>
      <p:sp>
        <p:nvSpPr>
          <p:cNvPr id="360" name="Google Shape;360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000"/>
          </a:p>
        </p:txBody>
      </p:sp>
      <p:sp>
        <p:nvSpPr>
          <p:cNvPr id="370" name="Google Shape;370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0" name="Google Shape;380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0" name="Google Shape;390;p6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e36dd1d08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7" name="Google Shape;397;g2e36dd1d08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e36dd1d087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g2e36dd1d087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1" name="Google Shape;411;g2e36dd1d087_0_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e324addbdb_0_1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2e324addbdb_0_1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29 TO RPD</a:t>
            </a:r>
            <a:endParaRPr/>
          </a:p>
        </p:txBody>
      </p:sp>
      <p:sp>
        <p:nvSpPr>
          <p:cNvPr id="425" name="Google Shape;425;g2e324addbdb_0_1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e324addbdb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g2e324addbdb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3" name="Google Shape;433;g2e324addbdb_0_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e324addbdb_0_2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2e324addbdb_0_2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1" name="Google Shape;461;g2e324addbdb_0_2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3" name="Google Shape;473;p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1" name="Google Shape;491;p5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4" name="Google Shape;504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e324addbdb_0_3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4" name="Google Shape;514;g2e324addbdb_0_3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6" name="Google Shape;526;p5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e324addbdb_0_4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2" name="Google Shape;532;g2e324addbdb_0_4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e47742ee0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e47742ee0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2e47742ee0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e4b5b5d19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2e4b5b5d19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g2e4b5b5d19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7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7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6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6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chart" Target="../charts/chart1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17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23.jpg"/><Relationship Id="rId5" Type="http://schemas.openxmlformats.org/officeDocument/2006/relationships/image" Target="../media/image25.jpg"/><Relationship Id="rId6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33.png"/><Relationship Id="rId5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Relationship Id="rId4" Type="http://schemas.openxmlformats.org/officeDocument/2006/relationships/image" Target="../media/image30.jpg"/><Relationship Id="rId5" Type="http://schemas.openxmlformats.org/officeDocument/2006/relationships/image" Target="../media/image32.jpg"/><Relationship Id="rId6" Type="http://schemas.openxmlformats.org/officeDocument/2006/relationships/image" Target="../media/image36.jpg"/><Relationship Id="rId7" Type="http://schemas.openxmlformats.org/officeDocument/2006/relationships/image" Target="../media/image3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jpg"/><Relationship Id="rId4" Type="http://schemas.openxmlformats.org/officeDocument/2006/relationships/image" Target="../media/image29.jpg"/><Relationship Id="rId5" Type="http://schemas.openxmlformats.org/officeDocument/2006/relationships/image" Target="../media/image3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4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jpg"/><Relationship Id="rId4" Type="http://schemas.openxmlformats.org/officeDocument/2006/relationships/image" Target="../media/image42.jpg"/><Relationship Id="rId5" Type="http://schemas.openxmlformats.org/officeDocument/2006/relationships/image" Target="../media/image37.jpg"/><Relationship Id="rId6" Type="http://schemas.openxmlformats.org/officeDocument/2006/relationships/image" Target="../media/image50.jpg"/><Relationship Id="rId7" Type="http://schemas.openxmlformats.org/officeDocument/2006/relationships/image" Target="../media/image3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g"/><Relationship Id="rId4" Type="http://schemas.openxmlformats.org/officeDocument/2006/relationships/image" Target="../media/image5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7.jpg"/><Relationship Id="rId4" Type="http://schemas.openxmlformats.org/officeDocument/2006/relationships/image" Target="../media/image51.jpg"/><Relationship Id="rId5" Type="http://schemas.openxmlformats.org/officeDocument/2006/relationships/image" Target="../media/image4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7.jpg"/><Relationship Id="rId4" Type="http://schemas.openxmlformats.org/officeDocument/2006/relationships/image" Target="../media/image69.jpg"/><Relationship Id="rId5" Type="http://schemas.openxmlformats.org/officeDocument/2006/relationships/image" Target="../media/image4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jpg"/><Relationship Id="rId4" Type="http://schemas.openxmlformats.org/officeDocument/2006/relationships/image" Target="../media/image6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4.gif"/><Relationship Id="rId4" Type="http://schemas.openxmlformats.org/officeDocument/2006/relationships/image" Target="../media/image56.gif"/><Relationship Id="rId5" Type="http://schemas.openxmlformats.org/officeDocument/2006/relationships/image" Target="../media/image6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0.png"/><Relationship Id="rId10" Type="http://schemas.openxmlformats.org/officeDocument/2006/relationships/image" Target="../media/image84.png"/><Relationship Id="rId13" Type="http://schemas.openxmlformats.org/officeDocument/2006/relationships/image" Target="../media/image89.png"/><Relationship Id="rId1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9" Type="http://schemas.openxmlformats.org/officeDocument/2006/relationships/image" Target="../media/image62.png"/><Relationship Id="rId15" Type="http://schemas.openxmlformats.org/officeDocument/2006/relationships/image" Target="../media/image85.png"/><Relationship Id="rId14" Type="http://schemas.openxmlformats.org/officeDocument/2006/relationships/image" Target="../media/image83.png"/><Relationship Id="rId17" Type="http://schemas.openxmlformats.org/officeDocument/2006/relationships/image" Target="../media/image101.png"/><Relationship Id="rId16" Type="http://schemas.openxmlformats.org/officeDocument/2006/relationships/image" Target="../media/image80.png"/><Relationship Id="rId5" Type="http://schemas.openxmlformats.org/officeDocument/2006/relationships/image" Target="../media/image108.png"/><Relationship Id="rId6" Type="http://schemas.openxmlformats.org/officeDocument/2006/relationships/image" Target="../media/image75.png"/><Relationship Id="rId7" Type="http://schemas.openxmlformats.org/officeDocument/2006/relationships/image" Target="../media/image68.png"/><Relationship Id="rId8" Type="http://schemas.openxmlformats.org/officeDocument/2006/relationships/image" Target="../media/image6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gif"/><Relationship Id="rId4" Type="http://schemas.openxmlformats.org/officeDocument/2006/relationships/image" Target="../media/image64.png"/><Relationship Id="rId9" Type="http://schemas.openxmlformats.org/officeDocument/2006/relationships/image" Target="../media/image87.png"/><Relationship Id="rId5" Type="http://schemas.openxmlformats.org/officeDocument/2006/relationships/image" Target="../media/image91.png"/><Relationship Id="rId6" Type="http://schemas.openxmlformats.org/officeDocument/2006/relationships/image" Target="../media/image97.png"/><Relationship Id="rId7" Type="http://schemas.openxmlformats.org/officeDocument/2006/relationships/image" Target="../media/image90.png"/><Relationship Id="rId8" Type="http://schemas.openxmlformats.org/officeDocument/2006/relationships/image" Target="../media/image9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6.gif"/><Relationship Id="rId4" Type="http://schemas.openxmlformats.org/officeDocument/2006/relationships/image" Target="../media/image64.png"/><Relationship Id="rId5" Type="http://schemas.openxmlformats.org/officeDocument/2006/relationships/image" Target="../media/image9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6.png"/><Relationship Id="rId4" Type="http://schemas.openxmlformats.org/officeDocument/2006/relationships/image" Target="../media/image93.jpg"/><Relationship Id="rId5" Type="http://schemas.openxmlformats.org/officeDocument/2006/relationships/image" Target="../media/image92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2.jpg"/><Relationship Id="rId4" Type="http://schemas.openxmlformats.org/officeDocument/2006/relationships/image" Target="../media/image99.jpg"/><Relationship Id="rId5" Type="http://schemas.openxmlformats.org/officeDocument/2006/relationships/image" Target="../media/image10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6.jpg"/><Relationship Id="rId10" Type="http://schemas.openxmlformats.org/officeDocument/2006/relationships/image" Target="../media/image109.png"/><Relationship Id="rId1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0.jpg"/><Relationship Id="rId4" Type="http://schemas.openxmlformats.org/officeDocument/2006/relationships/image" Target="../media/image98.png"/><Relationship Id="rId9" Type="http://schemas.openxmlformats.org/officeDocument/2006/relationships/image" Target="../media/image110.gif"/><Relationship Id="rId5" Type="http://schemas.openxmlformats.org/officeDocument/2006/relationships/image" Target="../media/image113.jpg"/><Relationship Id="rId6" Type="http://schemas.openxmlformats.org/officeDocument/2006/relationships/image" Target="../media/image112.jpg"/><Relationship Id="rId7" Type="http://schemas.openxmlformats.org/officeDocument/2006/relationships/image" Target="../media/image105.png"/><Relationship Id="rId8" Type="http://schemas.openxmlformats.org/officeDocument/2006/relationships/image" Target="../media/image11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/>
          <p:nvPr/>
        </p:nvSpPr>
        <p:spPr>
          <a:xfrm>
            <a:off x="2370900" y="881752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>
            <p:ph type="ctrTitle"/>
          </p:nvPr>
        </p:nvSpPr>
        <p:spPr>
          <a:xfrm>
            <a:off x="698314" y="1560373"/>
            <a:ext cx="4950012" cy="73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b="1" lang="en-US" sz="44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4400">
                <a:latin typeface="Calibri"/>
                <a:ea typeface="Calibri"/>
                <a:cs typeface="Calibri"/>
                <a:sym typeface="Calibri"/>
              </a:rPr>
              <a:t>Recruitment &amp; </a:t>
            </a:r>
            <a:br>
              <a:rPr b="1" lang="en-US" sz="44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4400">
                <a:latin typeface="Calibri"/>
                <a:ea typeface="Calibri"/>
                <a:cs typeface="Calibri"/>
                <a:sym typeface="Calibri"/>
              </a:rPr>
              <a:t>Workforce Development </a:t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rgbClr val="2F5496">
                  <a:alpha val="54509"/>
                </a:srgbClr>
              </a:gs>
              <a:gs pos="100000">
                <a:srgbClr val="000000">
                  <a:alpha val="5058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2549"/>
                </a:srgbClr>
              </a:gs>
              <a:gs pos="96000">
                <a:srgbClr val="4472C4">
                  <a:alpha val="0"/>
                </a:srgbClr>
              </a:gs>
              <a:gs pos="100000">
                <a:srgbClr val="4472C4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02" name="Google Shape;102;p1"/>
          <p:cNvPicPr preferRelativeResize="0"/>
          <p:nvPr/>
        </p:nvPicPr>
        <p:blipFill rotWithShape="1">
          <a:blip r:embed="rId3">
            <a:alphaModFix/>
          </a:blip>
          <a:srcRect b="-3" l="0" r="-3" t="0"/>
          <a:stretch/>
        </p:blipFill>
        <p:spPr>
          <a:xfrm>
            <a:off x="6460576" y="1518522"/>
            <a:ext cx="3820949" cy="3820949"/>
          </a:xfrm>
          <a:custGeom>
            <a:rect b="b" l="l" r="r" t="t"/>
            <a:pathLst>
              <a:path extrusionOk="0" h="5031136" w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d3cc04a9b_0_6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2cd3cc04a9b_0_6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g2cd3cc04a9b_0_6"/>
          <p:cNvPicPr preferRelativeResize="0"/>
          <p:nvPr/>
        </p:nvPicPr>
        <p:blipFill rotWithShape="1">
          <a:blip r:embed="rId3">
            <a:alphaModFix/>
          </a:blip>
          <a:srcRect b="0" l="0" r="0" t="1661"/>
          <a:stretch/>
        </p:blipFill>
        <p:spPr>
          <a:xfrm>
            <a:off x="93675" y="114087"/>
            <a:ext cx="11915151" cy="6743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hite bulbs with a yellow one standing out" id="116" name="Google Shape;116;p23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/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WORKFORCE DEVELOPMENT PROGRAM </a:t>
            </a:r>
            <a:endParaRPr sz="6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641879" y="-92120"/>
            <a:ext cx="10495813" cy="1708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WORKFORCE DEVELOPMENT PROGRAM BREAKDOWN 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4"/>
          <p:cNvSpPr txBox="1"/>
          <p:nvPr/>
        </p:nvSpPr>
        <p:spPr>
          <a:xfrm>
            <a:off x="641879" y="1089649"/>
            <a:ext cx="10908242" cy="5652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100% voluntary  program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This not a mandatory program to be hired by RPD</a:t>
            </a:r>
            <a:b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1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guarantee of employment as a police officer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Hybrid program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 social media platform groups and in-person meetings to keep</a:t>
            </a:r>
            <a:b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participants accountable and engaged </a:t>
            </a:r>
            <a:b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1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Expectations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slightly below a police academy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0" i="1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Just enough to quickly identify serious vs. non serious candidates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Weekly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community volunteer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events set up for enrolled candidates </a:t>
            </a:r>
            <a:endParaRPr/>
          </a:p>
          <a:p>
            <a:pPr indent="-20193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Leadership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hierarchy set up within the group</a:t>
            </a:r>
            <a:endParaRPr/>
          </a:p>
          <a:p>
            <a:pPr indent="-20193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 enforced for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accountability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to provide recruiters a baseline for candidate removal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5"/>
          <p:cNvSpPr/>
          <p:nvPr/>
        </p:nvSpPr>
        <p:spPr>
          <a:xfrm flipH="1" rot="5400000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F5496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5"/>
          <p:cNvSpPr/>
          <p:nvPr/>
        </p:nvSpPr>
        <p:spPr>
          <a:xfrm flipH="1" rot="5400000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472C4">
                  <a:alpha val="45490"/>
                </a:srgbClr>
              </a:gs>
              <a:gs pos="100000">
                <a:srgbClr val="4472C4">
                  <a:alpha val="45490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5"/>
          <p:cNvSpPr/>
          <p:nvPr/>
        </p:nvSpPr>
        <p:spPr>
          <a:xfrm flipH="1" rot="5400000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4472C4">
                  <a:alpha val="28235"/>
                </a:srgbClr>
              </a:gs>
              <a:gs pos="2000">
                <a:srgbClr val="4472C4">
                  <a:alpha val="28235"/>
                </a:srgbClr>
              </a:gs>
              <a:gs pos="100000">
                <a:srgbClr val="000000">
                  <a:alpha val="2941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5"/>
          <p:cNvSpPr/>
          <p:nvPr/>
        </p:nvSpPr>
        <p:spPr>
          <a:xfrm rot="-964587">
            <a:off x="-501737" y="969718"/>
            <a:ext cx="390035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472C4">
                  <a:alpha val="4235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/>
          <p:nvPr/>
        </p:nvSpPr>
        <p:spPr>
          <a:xfrm flipH="1" rot="5400000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8DA9DB">
                  <a:alpha val="10588"/>
                </a:srgbClr>
              </a:gs>
              <a:gs pos="100000">
                <a:srgbClr val="8DA9DB">
                  <a:alpha val="10588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5"/>
          <p:cNvSpPr txBox="1"/>
          <p:nvPr>
            <p:ph type="title"/>
          </p:nvPr>
        </p:nvSpPr>
        <p:spPr>
          <a:xfrm>
            <a:off x="466722" y="586855"/>
            <a:ext cx="3201366" cy="33874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b="1"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WORKFORCE DEVELOPMENT PROGRAM</a:t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4367695" y="873698"/>
            <a:ext cx="7461632" cy="55460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600"/>
              <a:t>OBJECTIVES</a:t>
            </a:r>
            <a:br>
              <a:rPr b="1" lang="en-US" sz="2400"/>
            </a:br>
            <a:endParaRPr b="1" sz="105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/>
              <a:t>Build a program that provides direct line to potential RPD candidates and keeps them </a:t>
            </a:r>
            <a:r>
              <a:rPr b="1" lang="en-US" sz="2400">
                <a:solidFill>
                  <a:srgbClr val="FF0000"/>
                </a:solidFill>
              </a:rPr>
              <a:t>engaged</a:t>
            </a:r>
            <a:r>
              <a:rPr lang="en-US" sz="2400"/>
              <a:t> and </a:t>
            </a:r>
            <a:r>
              <a:rPr b="1" lang="en-US" sz="2400">
                <a:solidFill>
                  <a:srgbClr val="FF0000"/>
                </a:solidFill>
              </a:rPr>
              <a:t>prepared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400">
                <a:solidFill>
                  <a:srgbClr val="FF0000"/>
                </a:solidFill>
              </a:rPr>
              <a:t>Create a vehicle </a:t>
            </a:r>
            <a:r>
              <a:rPr lang="en-US" sz="2400"/>
              <a:t>for department /city command to show efforts to diversify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/>
              <a:t>Streamline efforts to identify emotional intelligent candidates, likely to become less problematic, more impactful future RPD Officers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/>
              <a:t>Develop a method to drive visibility of RPD Officers in community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/>
              <a:t>Create a competitive edge in recruiting for RPD </a:t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ite puzzle with one red piece" id="143" name="Google Shape;1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-2"/>
            <a:ext cx="5410198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>
            <p:ph type="title"/>
          </p:nvPr>
        </p:nvSpPr>
        <p:spPr>
          <a:xfrm>
            <a:off x="6115317" y="405685"/>
            <a:ext cx="5464968" cy="1559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4000"/>
              <a:t>WHERE DO CANDIDATES COME FROM?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6115317" y="2743200"/>
            <a:ext cx="5247340" cy="34968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Civil Service List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Referrals from police officers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Referrals from community groups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Referrals from other members of the program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Social media direct messages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Community events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Mayor’s office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Local colleges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645065" y="1463040"/>
            <a:ext cx="3796306" cy="2690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WORKFORCE DEVELOPMENT PROGRAM: </a:t>
            </a:r>
            <a:r>
              <a:rPr b="1" lang="en-US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WHAT IT’S NOT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5656218" y="1463039"/>
            <a:ext cx="5542387" cy="4300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523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Explorer program or Cadet program </a:t>
            </a:r>
            <a:endParaRPr/>
          </a:p>
          <a:p>
            <a:pPr indent="-457200" lvl="0" marL="523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High school extension program </a:t>
            </a:r>
            <a:endParaRPr/>
          </a:p>
          <a:p>
            <a:pPr indent="-457200" lvl="0" marL="523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 Mandatory: If you want to be a Rochester Police Officer it is not mandatory that you take part in the program</a:t>
            </a:r>
            <a:endParaRPr/>
          </a:p>
          <a:p>
            <a:pPr indent="-457200" lvl="0" marL="523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 paid internship </a:t>
            </a:r>
            <a:endParaRPr/>
          </a:p>
          <a:p>
            <a:pPr indent="-457200" lvl="0" marL="523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 community college criminal justice college collaboration program</a:t>
            </a:r>
            <a:endParaRPr/>
          </a:p>
          <a:p>
            <a:pPr indent="-457200" lvl="0" marL="52387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An occasional fitness workshop held by physical agility staff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395600" y="33458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RECRUITMENT WORKSHOPS </a:t>
            </a:r>
            <a:endParaRPr sz="4800"/>
          </a:p>
        </p:txBody>
      </p:sp>
      <p:sp>
        <p:nvSpPr>
          <p:cNvPr id="159" name="Google Shape;159;p29"/>
          <p:cNvSpPr txBox="1"/>
          <p:nvPr/>
        </p:nvSpPr>
        <p:spPr>
          <a:xfrm>
            <a:off x="549815" y="1491505"/>
            <a:ext cx="4123785" cy="4001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Historically, PDS held workshops that attracted</a:t>
            </a:r>
            <a:r>
              <a:rPr b="1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10-15</a:t>
            </a:r>
            <a:r>
              <a:rPr b="0" i="0" lang="en-US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candidates per session (2021). </a:t>
            </a:r>
            <a:br>
              <a:rPr b="0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0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With the process-driven approach that includes consistent follow up, individual outreach, and continued mentoring, the numbers has grown.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145 current candidates </a:t>
            </a:r>
            <a:r>
              <a:rPr b="0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enrolled in the WFD program.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576.92% INCREASE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sitting at tables&#10;&#10;Description automatically generated with low confidence" id="160" name="Google Shape;16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7252" y="3387094"/>
            <a:ext cx="6814370" cy="3136317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graphicFrame>
        <p:nvGraphicFramePr>
          <p:cNvPr id="161" name="Google Shape;161;p29"/>
          <p:cNvGraphicFramePr/>
          <p:nvPr/>
        </p:nvGraphicFramePr>
        <p:xfrm>
          <a:off x="6375220" y="334589"/>
          <a:ext cx="3938433" cy="2823519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/>
          <p:nvPr>
            <p:ph type="title"/>
          </p:nvPr>
        </p:nvSpPr>
        <p:spPr>
          <a:xfrm>
            <a:off x="395600" y="33458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KEY TO SUCCESS – </a:t>
            </a:r>
            <a:r>
              <a:rPr b="1" i="1" lang="en-US" sz="3200"/>
              <a:t>I</a:t>
            </a:r>
            <a:r>
              <a:rPr b="1" i="1" lang="en-US" sz="3200">
                <a:latin typeface="Calibri"/>
                <a:ea typeface="Calibri"/>
                <a:cs typeface="Calibri"/>
                <a:sym typeface="Calibri"/>
              </a:rPr>
              <a:t>nvesting in the </a:t>
            </a:r>
            <a:r>
              <a:rPr b="1" i="1" lang="en-US" sz="3200"/>
              <a:t>G</a:t>
            </a:r>
            <a:r>
              <a:rPr b="1" i="1" lang="en-US" sz="3200">
                <a:latin typeface="Calibri"/>
                <a:ea typeface="Calibri"/>
                <a:cs typeface="Calibri"/>
                <a:sym typeface="Calibri"/>
              </a:rPr>
              <a:t>roup</a:t>
            </a:r>
            <a:endParaRPr i="1" sz="4800"/>
          </a:p>
        </p:txBody>
      </p:sp>
      <p:sp>
        <p:nvSpPr>
          <p:cNvPr id="168" name="Google Shape;168;p34"/>
          <p:cNvSpPr txBox="1"/>
          <p:nvPr/>
        </p:nvSpPr>
        <p:spPr>
          <a:xfrm>
            <a:off x="549815" y="1491505"/>
            <a:ext cx="10745714" cy="456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Recognizing leveling up and engagement concepts that exist in the 21</a:t>
            </a:r>
            <a:r>
              <a:rPr b="0" baseline="3000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century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Understanding that what worked for other generations (older) does not work for this new generation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Today's candidates want to feel like they are part of something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8001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Help the community 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Receive feedback from potential employers that they are on the right track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Looking for support in accomplishing goals</a:t>
            </a:r>
            <a:b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Provide consistent support and feedback, personal recognition and awards</a:t>
            </a:r>
            <a:br>
              <a:rPr b="0" i="0" lang="en-US" sz="2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snake&#10;&#10;Description automatically generated" id="174" name="Google Shape;17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43829"/>
            <a:ext cx="12192000" cy="2817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"/>
          <p:cNvSpPr txBox="1"/>
          <p:nvPr>
            <p:ph type="title"/>
          </p:nvPr>
        </p:nvSpPr>
        <p:spPr>
          <a:xfrm>
            <a:off x="440378" y="307668"/>
            <a:ext cx="7547753" cy="701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ROADMAP</a:t>
            </a: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Water with solid fill" id="176" name="Google Shape;17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4575863" y="165316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77" name="Google Shape;17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668722" y="165316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78" name="Google Shape;17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59332" y="31207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79" name="Google Shape;17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7483005" y="165316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80" name="Google Shape;18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321" y="436979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81" name="Google Shape;18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4214" y="436979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82" name="Google Shape;18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59807" y="436979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with solid fill" id="183" name="Google Shape;183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15400" y="436979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"/>
          <p:cNvSpPr txBox="1"/>
          <p:nvPr/>
        </p:nvSpPr>
        <p:spPr>
          <a:xfrm>
            <a:off x="306037" y="2760170"/>
            <a:ext cx="88520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WFD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451866" y="5252636"/>
            <a:ext cx="15447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 up for exam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"/>
          <p:cNvSpPr txBox="1"/>
          <p:nvPr/>
        </p:nvSpPr>
        <p:spPr>
          <a:xfrm>
            <a:off x="1315843" y="1078845"/>
            <a:ext cx="15447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Engage in culture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"/>
          <p:cNvSpPr txBox="1"/>
          <p:nvPr/>
        </p:nvSpPr>
        <p:spPr>
          <a:xfrm>
            <a:off x="2724934" y="5224220"/>
            <a:ext cx="15447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Written Prep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4222985" y="1078844"/>
            <a:ext cx="154474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 Agility Prep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5587031" y="5224220"/>
            <a:ext cx="18606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"/>
          <p:cNvSpPr txBox="1"/>
          <p:nvPr/>
        </p:nvSpPr>
        <p:spPr>
          <a:xfrm>
            <a:off x="7061243" y="1009028"/>
            <a:ext cx="18606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Resume / Interview Prep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"/>
          <p:cNvSpPr txBox="1"/>
          <p:nvPr/>
        </p:nvSpPr>
        <p:spPr>
          <a:xfrm>
            <a:off x="8430062" y="5246273"/>
            <a:ext cx="186064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Interview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/>
          <p:nvPr/>
        </p:nvSpPr>
        <p:spPr>
          <a:xfrm>
            <a:off x="7735925" y="1073550"/>
            <a:ext cx="4219800" cy="564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Arial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Hyper focusing on initiatives &amp; issues Command &amp; community wanted addressed: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4717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6"/>
              <a:buFont typeface="Arial"/>
              <a:buChar char="•"/>
            </a:pPr>
            <a:r>
              <a:rPr b="0" i="1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implicant bias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4717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6"/>
              <a:buFont typeface="Arial"/>
              <a:buChar char="•"/>
            </a:pPr>
            <a:r>
              <a:rPr b="0" i="1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cultural sensitivity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4717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6"/>
              <a:buFont typeface="Arial"/>
              <a:buChar char="•"/>
            </a:pPr>
            <a:r>
              <a:rPr b="0" i="1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speaking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4717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6"/>
              <a:buFont typeface="Arial"/>
              <a:buChar char="•"/>
            </a:pPr>
            <a:r>
              <a:rPr b="0" i="1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officer wellness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4717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6"/>
              <a:buFont typeface="Arial"/>
              <a:buChar char="•"/>
            </a:pPr>
            <a:r>
              <a:rPr b="0" i="1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mental health / addiction issues</a:t>
            </a:r>
            <a:endParaRPr b="0" i="0" sz="1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 txBox="1"/>
          <p:nvPr>
            <p:ph type="title"/>
          </p:nvPr>
        </p:nvSpPr>
        <p:spPr>
          <a:xfrm>
            <a:off x="842698" y="312507"/>
            <a:ext cx="105066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FOCUS AREAS</a:t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 flipH="1" rot="10800000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 txBox="1"/>
          <p:nvPr>
            <p:ph idx="1" type="body"/>
          </p:nvPr>
        </p:nvSpPr>
        <p:spPr>
          <a:xfrm>
            <a:off x="782278" y="3443522"/>
            <a:ext cx="145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None/>
            </a:pPr>
            <a:r>
              <a:rPr b="1"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CUSTOMER</a:t>
            </a:r>
            <a:br>
              <a:rPr b="1"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SERVICE</a:t>
            </a:r>
            <a:endParaRPr b="1" sz="1800"/>
          </a:p>
        </p:txBody>
      </p:sp>
      <p:pic>
        <p:nvPicPr>
          <p:cNvPr descr="Icon&#10;&#10;Description automatically generated" id="202" name="Google Shape;20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899" y="1959900"/>
            <a:ext cx="1301616" cy="14154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203" name="Google Shape;20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1410" y="1980801"/>
            <a:ext cx="1301616" cy="141548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8"/>
          <p:cNvSpPr txBox="1"/>
          <p:nvPr/>
        </p:nvSpPr>
        <p:spPr>
          <a:xfrm>
            <a:off x="2910369" y="3459282"/>
            <a:ext cx="13014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STAFFING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4955183" y="3466220"/>
            <a:ext cx="17976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TECHNOLOGY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653900" y="5695798"/>
            <a:ext cx="17976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None/>
            </a:pPr>
            <a:r>
              <a:rPr b="1" i="0" lang="en-US" sz="19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RELATIONSHIP</a:t>
            </a:r>
            <a:br>
              <a:rPr b="1" i="0" lang="en-US" sz="19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9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MANAGEMENT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logo&#10;&#10;Description automatically generated" id="207" name="Google Shape;20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234" y="4202873"/>
            <a:ext cx="1465123" cy="1466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logo&#10;&#10;Description automatically generated" id="208" name="Google Shape;208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50569" y="4365231"/>
            <a:ext cx="1465124" cy="146673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/>
        </p:nvSpPr>
        <p:spPr>
          <a:xfrm>
            <a:off x="4679196" y="6102282"/>
            <a:ext cx="2319306" cy="512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2683430" y="5771998"/>
            <a:ext cx="17976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CULTURE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5209681" y="5831970"/>
            <a:ext cx="17976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LEADERSHIP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ack background with a black square&#10;&#10;Description automatically generated with medium confidence" id="212" name="Google Shape;212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59769" y="4476237"/>
            <a:ext cx="1247825" cy="1296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i Ux with solid fill" id="213" name="Google Shape;213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27960" y="2019846"/>
            <a:ext cx="1452022" cy="1500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sitting around a table&#10;&#10;Description automatically generated" id="219" name="Google Shape;219;p6"/>
          <p:cNvPicPr preferRelativeResize="0"/>
          <p:nvPr/>
        </p:nvPicPr>
        <p:blipFill rotWithShape="1">
          <a:blip r:embed="rId3">
            <a:alphaModFix/>
          </a:blip>
          <a:srcRect b="0" l="0" r="-2" t="0"/>
          <a:stretch/>
        </p:blipFill>
        <p:spPr>
          <a:xfrm>
            <a:off x="457658" y="969595"/>
            <a:ext cx="5371044" cy="286856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descr="A group of women posing for a photo&#10;&#10;Description automatically generated" id="220" name="Google Shape;2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660" y="4018559"/>
            <a:ext cx="2533268" cy="262785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descr="A group of people standing outside of a building&#10;&#10;Description automatically generated" id="221" name="Google Shape;2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5477" y="4009126"/>
            <a:ext cx="2685172" cy="263678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descr="A group of people playing basketball&#10;&#10;Description automatically generated" id="222" name="Google Shape;222;p6"/>
          <p:cNvPicPr preferRelativeResize="0"/>
          <p:nvPr/>
        </p:nvPicPr>
        <p:blipFill rotWithShape="1">
          <a:blip r:embed="rId6">
            <a:alphaModFix/>
          </a:blip>
          <a:srcRect b="0" l="0" r="-2" t="0"/>
          <a:stretch/>
        </p:blipFill>
        <p:spPr>
          <a:xfrm>
            <a:off x="6324067" y="925388"/>
            <a:ext cx="5371043" cy="565893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sp>
        <p:nvSpPr>
          <p:cNvPr id="223" name="Google Shape;223;p6"/>
          <p:cNvSpPr txBox="1"/>
          <p:nvPr/>
        </p:nvSpPr>
        <p:spPr>
          <a:xfrm>
            <a:off x="457658" y="273674"/>
            <a:ext cx="609805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CUSTOMER SERVICE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640080" y="4419600"/>
            <a:ext cx="10908792" cy="1203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STAFFING</a:t>
            </a:r>
            <a:endParaRPr b="0" i="0" sz="6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posing for a photo&#10;&#10;Description automatically generated" id="230" name="Google Shape;2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" y="-11"/>
            <a:ext cx="6095994" cy="4194796"/>
          </a:xfrm>
          <a:custGeom>
            <a:rect b="b" l="l" r="r" t="t"/>
            <a:pathLst>
              <a:path extrusionOk="0" h="4194796" w="6002835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white board with writing on it&#10;&#10;Description automatically generated" id="231" name="Google Shape;231;p9"/>
          <p:cNvPicPr preferRelativeResize="0"/>
          <p:nvPr/>
        </p:nvPicPr>
        <p:blipFill rotWithShape="1">
          <a:blip r:embed="rId4">
            <a:alphaModFix/>
          </a:blip>
          <a:srcRect b="-1" l="0" r="-1" t="0"/>
          <a:stretch/>
        </p:blipFill>
        <p:spPr>
          <a:xfrm>
            <a:off x="2800400" y="324751"/>
            <a:ext cx="8202954" cy="6854855"/>
          </a:xfrm>
          <a:custGeom>
            <a:rect b="b" l="l" r="r" t="t"/>
            <a:pathLst>
              <a:path extrusionOk="0" h="4186171" w="6009490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2" name="Google Shape;232;p9"/>
          <p:cNvSpPr/>
          <p:nvPr/>
        </p:nvSpPr>
        <p:spPr>
          <a:xfrm>
            <a:off x="4450080" y="5598439"/>
            <a:ext cx="3291840" cy="18288"/>
          </a:xfrm>
          <a:custGeom>
            <a:rect b="b" l="l" r="r" t="t"/>
            <a:pathLst>
              <a:path extrusionOk="0" fill="none" h="18288" w="329184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29184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946d68c639_1_4"/>
          <p:cNvSpPr txBox="1"/>
          <p:nvPr>
            <p:ph type="title"/>
          </p:nvPr>
        </p:nvSpPr>
        <p:spPr>
          <a:xfrm>
            <a:off x="446067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en-US" sz="4000"/>
              <a:t>TECHNOLOGY </a:t>
            </a:r>
            <a:endParaRPr sz="5400"/>
          </a:p>
        </p:txBody>
      </p:sp>
      <p:pic>
        <p:nvPicPr>
          <p:cNvPr descr="A screenshot of a computer&#10;&#10;Description automatically generated" id="238" name="Google Shape;238;g2946d68c639_1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0282" y="135923"/>
            <a:ext cx="4592079" cy="652572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descr="A screenshot of a social media post&#10;&#10;Description automatically generated" id="239" name="Google Shape;239;g2946d68c639_1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561" y="1199786"/>
            <a:ext cx="3845011" cy="546186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pic>
        <p:nvPicPr>
          <p:cNvPr descr="A screenshot of a chat&#10;&#10;Description automatically generated" id="240" name="Google Shape;240;g2946d68c639_1_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53787" y="196350"/>
            <a:ext cx="4979773" cy="654123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/>
          <p:nvPr/>
        </p:nvSpPr>
        <p:spPr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cap="sq" cmpd="thinThick" w="1270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4603468" y="4741948"/>
            <a:ext cx="6829520" cy="8620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RELATIONSHIP MANAGEMENT</a:t>
            </a:r>
            <a:endParaRPr b="0" i="0" sz="3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in a room&#10;&#10;Description automatically generated" id="247" name="Google Shape;247;p11"/>
          <p:cNvPicPr preferRelativeResize="0"/>
          <p:nvPr/>
        </p:nvPicPr>
        <p:blipFill rotWithShape="1">
          <a:blip r:embed="rId3">
            <a:alphaModFix/>
          </a:blip>
          <a:srcRect b="0" l="-3" r="0" t="0"/>
          <a:stretch/>
        </p:blipFill>
        <p:spPr>
          <a:xfrm>
            <a:off x="307840" y="321732"/>
            <a:ext cx="3793472" cy="4111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4959" y="321734"/>
            <a:ext cx="3797570" cy="20105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tanding in a room&#10;&#10;Description automatically generated" id="249" name="Google Shape;249;p11"/>
          <p:cNvPicPr preferRelativeResize="0"/>
          <p:nvPr/>
        </p:nvPicPr>
        <p:blipFill rotWithShape="1">
          <a:blip r:embed="rId5">
            <a:alphaModFix/>
          </a:blip>
          <a:srcRect b="0" l="0" r="-2" t="0"/>
          <a:stretch/>
        </p:blipFill>
        <p:spPr>
          <a:xfrm>
            <a:off x="4190180" y="2422097"/>
            <a:ext cx="3794760" cy="20138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men sitting in chairs&#10;&#10;Description automatically generated" id="250" name="Google Shape;250;p11"/>
          <p:cNvPicPr preferRelativeResize="0"/>
          <p:nvPr/>
        </p:nvPicPr>
        <p:blipFill rotWithShape="1">
          <a:blip r:embed="rId6">
            <a:alphaModFix/>
          </a:blip>
          <a:srcRect b="0" l="0" r="-3" t="0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in a room&#10;&#10;Description automatically generated" id="251" name="Google Shape;25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7840" y="4525715"/>
            <a:ext cx="3794760" cy="2010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2" name="Google Shape;252;p11"/>
          <p:cNvCxnSpPr/>
          <p:nvPr/>
        </p:nvCxnSpPr>
        <p:spPr>
          <a:xfrm>
            <a:off x="4719934" y="5694097"/>
            <a:ext cx="5486400" cy="0"/>
          </a:xfrm>
          <a:prstGeom prst="straightConnector1">
            <a:avLst/>
          </a:prstGeom>
          <a:noFill/>
          <a:ln cap="flat" cmpd="sng" w="1587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white background with black text&#10;&#10;Description automatically generated" id="258" name="Google Shape;258;p14"/>
          <p:cNvPicPr preferRelativeResize="0"/>
          <p:nvPr/>
        </p:nvPicPr>
        <p:blipFill rotWithShape="1">
          <a:blip r:embed="rId3">
            <a:alphaModFix/>
          </a:blip>
          <a:srcRect b="-2" l="0" r="0" t="0"/>
          <a:stretch/>
        </p:blipFill>
        <p:spPr>
          <a:xfrm>
            <a:off x="1" y="1"/>
            <a:ext cx="4038603" cy="52719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uote in a circle&#10;&#10;Description automatically generated" id="259" name="Google Shape;25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7665" y="1"/>
            <a:ext cx="4247635" cy="52719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text on a beige background&#10;&#10;Description automatically generated" id="260" name="Google Shape;26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5292" y="1"/>
            <a:ext cx="4076700" cy="52719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4"/>
          <p:cNvSpPr/>
          <p:nvPr/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34000">
                <a:srgbClr val="000000">
                  <a:alpha val="95294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4"/>
          <p:cNvSpPr/>
          <p:nvPr/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0">
                <a:srgbClr val="2F5496">
                  <a:alpha val="58431"/>
                </a:srgbClr>
              </a:gs>
              <a:gs pos="28000">
                <a:srgbClr val="2F5496">
                  <a:alpha val="58431"/>
                </a:srgbClr>
              </a:gs>
              <a:gs pos="100000">
                <a:srgbClr val="000000">
                  <a:alpha val="69411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4"/>
          <p:cNvSpPr/>
          <p:nvPr/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372"/>
                </a:srgbClr>
              </a:gs>
              <a:gs pos="100000">
                <a:srgbClr val="4472C4">
                  <a:alpha val="23529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4"/>
          <p:cNvSpPr/>
          <p:nvPr/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0">
                <a:srgbClr val="000000">
                  <a:alpha val="61568"/>
                </a:srgbClr>
              </a:gs>
              <a:gs pos="19000">
                <a:srgbClr val="000000">
                  <a:alpha val="61568"/>
                </a:srgbClr>
              </a:gs>
              <a:gs pos="100000">
                <a:srgbClr val="2F5496">
                  <a:alpha val="43529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4"/>
          <p:cNvSpPr/>
          <p:nvPr/>
        </p:nvSpPr>
        <p:spPr>
          <a:xfrm rot="-5400000">
            <a:off x="5291050" y="-40689"/>
            <a:ext cx="1594274" cy="12192000"/>
          </a:xfrm>
          <a:prstGeom prst="rect">
            <a:avLst/>
          </a:prstGeom>
          <a:gradFill>
            <a:gsLst>
              <a:gs pos="0">
                <a:srgbClr val="4472C4">
                  <a:alpha val="0"/>
                </a:srgbClr>
              </a:gs>
              <a:gs pos="16000">
                <a:srgbClr val="4472C4">
                  <a:alpha val="0"/>
                </a:srgbClr>
              </a:gs>
              <a:gs pos="99000">
                <a:srgbClr val="000000">
                  <a:alpha val="69411"/>
                </a:srgbClr>
              </a:gs>
              <a:gs pos="100000">
                <a:srgbClr val="000000">
                  <a:alpha val="69411"/>
                </a:srgbClr>
              </a:gs>
            </a:gsLst>
            <a:lin ang="10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4"/>
          <p:cNvSpPr/>
          <p:nvPr/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0">
                <a:srgbClr val="2F5496">
                  <a:alpha val="10588"/>
                </a:srgbClr>
              </a:gs>
              <a:gs pos="28000">
                <a:srgbClr val="2F5496">
                  <a:alpha val="10588"/>
                </a:srgbClr>
              </a:gs>
              <a:gs pos="100000">
                <a:srgbClr val="4472C4">
                  <a:alpha val="25490"/>
                </a:srgbClr>
              </a:gs>
            </a:gsLst>
            <a:lin ang="12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699713" y="5588000"/>
            <a:ext cx="6867277" cy="920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LEADERSHIP</a:t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758" y="307810"/>
            <a:ext cx="4924541" cy="624238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sp>
        <p:nvSpPr>
          <p:cNvPr id="274" name="Google Shape;274;p16"/>
          <p:cNvSpPr txBox="1"/>
          <p:nvPr>
            <p:ph type="title"/>
          </p:nvPr>
        </p:nvSpPr>
        <p:spPr>
          <a:xfrm>
            <a:off x="6115317" y="405685"/>
            <a:ext cx="5464968" cy="1559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4000"/>
              <a:t>ON-BOARDING</a:t>
            </a:r>
            <a:endParaRPr/>
          </a:p>
        </p:txBody>
      </p:sp>
      <p:sp>
        <p:nvSpPr>
          <p:cNvPr id="275" name="Google Shape;275;p16"/>
          <p:cNvSpPr txBox="1"/>
          <p:nvPr>
            <p:ph idx="1" type="body"/>
          </p:nvPr>
        </p:nvSpPr>
        <p:spPr>
          <a:xfrm>
            <a:off x="6224131" y="1680561"/>
            <a:ext cx="5247340" cy="34968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All candidates complete an on-boarding questionnaire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Low level background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Introduction in the digital group ran on a social media platform 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3626" y="404869"/>
            <a:ext cx="4624006" cy="604826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sp>
        <p:nvSpPr>
          <p:cNvPr id="282" name="Google Shape;282;p17"/>
          <p:cNvSpPr txBox="1"/>
          <p:nvPr>
            <p:ph type="title"/>
          </p:nvPr>
        </p:nvSpPr>
        <p:spPr>
          <a:xfrm>
            <a:off x="463663" y="341523"/>
            <a:ext cx="12014775" cy="7491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4000"/>
              <a:t>STANDARDS</a:t>
            </a:r>
            <a:endParaRPr b="1" sz="3600"/>
          </a:p>
        </p:txBody>
      </p:sp>
      <p:sp>
        <p:nvSpPr>
          <p:cNvPr id="283" name="Google Shape;283;p17"/>
          <p:cNvSpPr txBox="1"/>
          <p:nvPr>
            <p:ph idx="1" type="body"/>
          </p:nvPr>
        </p:nvSpPr>
        <p:spPr>
          <a:xfrm>
            <a:off x="557249" y="1520328"/>
            <a:ext cx="3827464" cy="34968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400"/>
              <a:t>Standards outline expectations for candidates who are enrolled in WFP</a:t>
            </a:r>
            <a:endParaRPr/>
          </a:p>
          <a:p>
            <a:pPr indent="-3429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i="1" lang="en-US" sz="2000"/>
              <a:t>Appearance</a:t>
            </a:r>
            <a:endParaRPr/>
          </a:p>
          <a:p>
            <a:pPr indent="-3429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i="1" lang="en-US" sz="2000"/>
              <a:t>Engagement </a:t>
            </a:r>
            <a:endParaRPr/>
          </a:p>
          <a:p>
            <a:pPr indent="-3429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i="1" lang="en-US" sz="2000"/>
              <a:t>Communication </a:t>
            </a:r>
            <a:endParaRPr/>
          </a:p>
          <a:p>
            <a:pPr indent="-3429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i="1" lang="en-US" sz="2000"/>
              <a:t>Removal from group  </a:t>
            </a:r>
            <a:endParaRPr/>
          </a:p>
          <a:p>
            <a:pPr indent="-2286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</p:txBody>
      </p:sp>
      <p:pic>
        <p:nvPicPr>
          <p:cNvPr id="284" name="Google Shape;28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4862" y="1154016"/>
            <a:ext cx="4166614" cy="542916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e324addbdb_0_0"/>
          <p:cNvSpPr txBox="1"/>
          <p:nvPr>
            <p:ph type="title"/>
          </p:nvPr>
        </p:nvSpPr>
        <p:spPr>
          <a:xfrm>
            <a:off x="530087" y="-93434"/>
            <a:ext cx="11741400" cy="16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WORKFORCE DEVELOPMENT PROGRAM DIVERS</a:t>
            </a:r>
            <a:r>
              <a:rPr b="1" lang="en-US" sz="3600"/>
              <a:t>I</a:t>
            </a: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TY </a:t>
            </a:r>
            <a:endParaRPr/>
          </a:p>
        </p:txBody>
      </p:sp>
      <p:pic>
        <p:nvPicPr>
          <p:cNvPr id="291" name="Google Shape;291;g2e324addbd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1962" y="1044247"/>
            <a:ext cx="9008100" cy="55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2e324addbdb_0_0"/>
          <p:cNvSpPr txBox="1"/>
          <p:nvPr/>
        </p:nvSpPr>
        <p:spPr>
          <a:xfrm>
            <a:off x="2146679" y="1599360"/>
            <a:ext cx="64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2e324addbdb_0_0"/>
          <p:cNvSpPr txBox="1"/>
          <p:nvPr/>
        </p:nvSpPr>
        <p:spPr>
          <a:xfrm>
            <a:off x="3195402" y="4664439"/>
            <a:ext cx="64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2e324addbdb_0_0"/>
          <p:cNvSpPr txBox="1"/>
          <p:nvPr/>
        </p:nvSpPr>
        <p:spPr>
          <a:xfrm>
            <a:off x="9701134" y="4356662"/>
            <a:ext cx="64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1"/>
          <p:cNvSpPr txBox="1"/>
          <p:nvPr>
            <p:ph type="title"/>
          </p:nvPr>
        </p:nvSpPr>
        <p:spPr>
          <a:xfrm>
            <a:off x="395600" y="217864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VOLUNTEERING </a:t>
            </a:r>
            <a:endParaRPr sz="5400"/>
          </a:p>
        </p:txBody>
      </p:sp>
      <p:sp>
        <p:nvSpPr>
          <p:cNvPr id="301" name="Google Shape;301;p31"/>
          <p:cNvSpPr txBox="1"/>
          <p:nvPr/>
        </p:nvSpPr>
        <p:spPr>
          <a:xfrm>
            <a:off x="573350" y="1952700"/>
            <a:ext cx="9828900" cy="246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‘Service above self’ is the cornerstone of the WFD program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Candidates are required to volunteer in the community and engage with community members</a:t>
            </a:r>
            <a:endParaRPr sz="19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Arial"/>
              <a:buChar char="•"/>
            </a:pPr>
            <a:r>
              <a:rPr lang="en-US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ocused on driving engagement in the community and building relationships with community members</a:t>
            </a:r>
            <a:endParaRPr sz="19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Arial"/>
              <a:buChar char="○"/>
            </a:pPr>
            <a: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To date, </a:t>
            </a:r>
            <a:r>
              <a:rPr b="1" lang="en-US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3,000 hours</a:t>
            </a:r>
            <a: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volunteering with the children </a:t>
            </a:r>
            <a: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after school</a:t>
            </a:r>
            <a: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at</a:t>
            </a:r>
            <a:b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David Gantt North Street Rec Center.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○"/>
            </a:pPr>
            <a:r>
              <a:rPr lang="en-US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Several thousand hours volunteered at local food pantry, homeless outreach events, reading to kids at local city schools, video game event for teens,  Do the Right thing Awards, and more</a:t>
            </a:r>
            <a:r>
              <a:rPr lang="en-US" sz="17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br>
              <a:rPr lang="en-US" sz="17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endParaRPr sz="17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31"/>
          <p:cNvPicPr preferRelativeResize="0"/>
          <p:nvPr/>
        </p:nvPicPr>
        <p:blipFill rotWithShape="1">
          <a:blip r:embed="rId3">
            <a:alphaModFix/>
          </a:blip>
          <a:srcRect b="0" l="-9878" r="0" t="0"/>
          <a:stretch/>
        </p:blipFill>
        <p:spPr>
          <a:xfrm>
            <a:off x="4211075" y="3887900"/>
            <a:ext cx="8050041" cy="2970106"/>
          </a:xfrm>
          <a:custGeom>
            <a:rect b="b" l="l" r="r" t="t"/>
            <a:pathLst>
              <a:path extrusionOk="0" h="2970106" w="8009991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03" name="Google Shape;303;p31"/>
          <p:cNvSpPr txBox="1"/>
          <p:nvPr/>
        </p:nvSpPr>
        <p:spPr>
          <a:xfrm>
            <a:off x="525400" y="4085400"/>
            <a:ext cx="40014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RPD Faith Link</a:t>
            </a:r>
            <a:r>
              <a:rPr lang="en-U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initiative that fosters cultural understanding and community engagement by facilitating interactions between Workforce Development participants and members of various religious and cultural groups.</a:t>
            </a:r>
            <a:r>
              <a:rPr lang="en-US" sz="1900">
                <a:solidFill>
                  <a:srgbClr val="222222"/>
                </a:solidFill>
              </a:rPr>
              <a:t> </a:t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310" name="Google Shape;310;p32"/>
          <p:cNvPicPr preferRelativeResize="0"/>
          <p:nvPr/>
        </p:nvPicPr>
        <p:blipFill rotWithShape="1">
          <a:blip r:embed="rId3">
            <a:alphaModFix/>
          </a:blip>
          <a:srcRect b="-908" l="0" r="-27943" t="0"/>
          <a:stretch/>
        </p:blipFill>
        <p:spPr>
          <a:xfrm>
            <a:off x="2" y="-6235"/>
            <a:ext cx="3255403" cy="2505456"/>
          </a:xfrm>
          <a:custGeom>
            <a:rect b="b" l="l" r="r" t="t"/>
            <a:pathLst>
              <a:path extrusionOk="0" h="2505456" w="3255403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11" name="Google Shape;31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8423" y="-6237"/>
            <a:ext cx="4810125" cy="2501827"/>
          </a:xfrm>
          <a:custGeom>
            <a:rect b="b" l="l" r="r" t="t"/>
            <a:pathLst>
              <a:path extrusionOk="0" h="2501837" w="4810125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group of people posing for the camera&#10;&#10;Description automatically generated" id="312" name="Google Shape;31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5537" y="-6235"/>
            <a:ext cx="3677817" cy="2505456"/>
          </a:xfrm>
          <a:custGeom>
            <a:rect b="b" l="l" r="r" t="t"/>
            <a:pathLst>
              <a:path extrusionOk="0" h="2505456" w="3677817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13" name="Google Shape;313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3049" y="2660091"/>
            <a:ext cx="6838950" cy="4197911"/>
          </a:xfrm>
          <a:custGeom>
            <a:rect b="b" l="l" r="r" t="t"/>
            <a:pathLst>
              <a:path extrusionOk="0" h="4197911" w="6838950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4" name="Google Shape;314;p32"/>
          <p:cNvSpPr/>
          <p:nvPr/>
        </p:nvSpPr>
        <p:spPr>
          <a:xfrm flipH="1" rot="10800000">
            <a:off x="1" y="2660091"/>
            <a:ext cx="7122523" cy="4197911"/>
          </a:xfrm>
          <a:custGeom>
            <a:rect b="b" l="l" r="r" t="t"/>
            <a:pathLst>
              <a:path extrusionOk="0" h="4197911" w="7122523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2"/>
          <p:cNvSpPr txBox="1"/>
          <p:nvPr>
            <p:ph type="title"/>
          </p:nvPr>
        </p:nvSpPr>
        <p:spPr>
          <a:xfrm>
            <a:off x="363229" y="2734848"/>
            <a:ext cx="5308979" cy="8529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FFFFFF"/>
                </a:solidFill>
              </a:rPr>
              <a:t>IN THE COMMUNITY</a:t>
            </a:r>
            <a:endParaRPr b="1"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Google Shape;31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96604" y="-69643"/>
            <a:ext cx="3393943" cy="2502833"/>
          </a:xfrm>
          <a:custGeom>
            <a:rect b="b" l="l" r="r" t="t"/>
            <a:pathLst>
              <a:path extrusionOk="0" h="2502843" w="33939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7" name="Google Shape;317;p32"/>
          <p:cNvSpPr txBox="1"/>
          <p:nvPr/>
        </p:nvSpPr>
        <p:spPr>
          <a:xfrm>
            <a:off x="283574" y="3657476"/>
            <a:ext cx="4746863" cy="27028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2860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Rise Up Rochester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Youth for Christ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Faith &amp; Blue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House of Mercy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RHYBL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School 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PrimeTime Ballers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Bridge the Gap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270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2"/>
          <p:cNvSpPr txBox="1"/>
          <p:nvPr/>
        </p:nvSpPr>
        <p:spPr>
          <a:xfrm>
            <a:off x="2536967" y="3545065"/>
            <a:ext cx="4746863" cy="27028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2860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Boys &amp; Girls Club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ROC The Peace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r>
              <a:rPr b="0" baseline="3000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Ward Community Association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Aenon Missionary Baptist Church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Uniting &amp; Healing Through</a:t>
            </a:r>
            <a:b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Hope MC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Recovery Fitness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baseline="3000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Genesis Missionary </a:t>
            </a:r>
            <a:b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Baptist Church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6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6"/>
          <p:cNvSpPr/>
          <p:nvPr/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6"/>
          <p:cNvSpPr/>
          <p:nvPr/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11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6"/>
          <p:cNvSpPr txBox="1"/>
          <p:nvPr>
            <p:ph type="title"/>
          </p:nvPr>
        </p:nvSpPr>
        <p:spPr>
          <a:xfrm>
            <a:off x="1524000" y="1293338"/>
            <a:ext cx="9144000" cy="327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6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RIDE ALONGS</a:t>
            </a:r>
            <a:endParaRPr b="1" sz="6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b="1" sz="35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7" name="Google Shape;327;p36"/>
          <p:cNvCxnSpPr/>
          <p:nvPr/>
        </p:nvCxnSpPr>
        <p:spPr>
          <a:xfrm rot="10800000">
            <a:off x="596464" y="6354708"/>
            <a:ext cx="11000232" cy="0"/>
          </a:xfrm>
          <a:prstGeom prst="straightConnector1">
            <a:avLst/>
          </a:prstGeom>
          <a:noFill/>
          <a:ln cap="flat" cmpd="sng" w="1016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7"/>
          <p:cNvSpPr/>
          <p:nvPr/>
        </p:nvSpPr>
        <p:spPr>
          <a:xfrm>
            <a:off x="554416" y="365125"/>
            <a:ext cx="11167447" cy="208931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DEDEDE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39475A">
                <a:alpha val="4901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7"/>
          <p:cNvSpPr txBox="1"/>
          <p:nvPr>
            <p:ph type="title"/>
          </p:nvPr>
        </p:nvSpPr>
        <p:spPr>
          <a:xfrm>
            <a:off x="1051560" y="586822"/>
            <a:ext cx="3538728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RIDE ALONG PROGRAM</a:t>
            </a:r>
            <a:endParaRPr/>
          </a:p>
        </p:txBody>
      </p:sp>
      <p:sp>
        <p:nvSpPr>
          <p:cNvPr id="336" name="Google Shape;336;p37"/>
          <p:cNvSpPr/>
          <p:nvPr/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7"/>
          <p:cNvSpPr/>
          <p:nvPr/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7"/>
          <p:cNvSpPr txBox="1"/>
          <p:nvPr/>
        </p:nvSpPr>
        <p:spPr>
          <a:xfrm>
            <a:off x="5264951" y="684656"/>
            <a:ext cx="6436500" cy="17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5000" lnSpcReduction="20000"/>
          </a:bodyPr>
          <a:lstStyle/>
          <a:p>
            <a:pPr indent="-36782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 sz="39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80 Ride Alongs between March 2023 - May 2024</a:t>
            </a:r>
            <a:endParaRPr sz="2386">
              <a:solidFill>
                <a:schemeClr val="dk1"/>
              </a:solidFill>
            </a:endParaRPr>
          </a:p>
          <a:p>
            <a:pPr indent="-367828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9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Engaged 4 sections &amp; over 30 officers </a:t>
            </a:r>
            <a:endParaRPr sz="39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7828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9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Benefit we offer to members of the WFD </a:t>
            </a:r>
            <a:endParaRPr sz="2386">
              <a:solidFill>
                <a:schemeClr val="dk1"/>
              </a:solidFill>
            </a:endParaRPr>
          </a:p>
          <a:p>
            <a:pPr indent="-367828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9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Not offered to all WFD members</a:t>
            </a:r>
            <a:endParaRPr sz="2386">
              <a:solidFill>
                <a:schemeClr val="dk1"/>
              </a:solidFill>
            </a:endParaRPr>
          </a:p>
          <a:p>
            <a:pPr indent="-367828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9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Strict qualifications for participation</a:t>
            </a:r>
            <a:endParaRPr b="1" sz="39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8362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sitting in a car with a person in the driver seat&#10;&#10;Description automatically generated" id="339" name="Google Shape;33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791" y="2734056"/>
            <a:ext cx="4326599" cy="34838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men in a police car&#10;&#10;Description automatically generated" id="340" name="Google Shape;340;p37"/>
          <p:cNvPicPr preferRelativeResize="0"/>
          <p:nvPr/>
        </p:nvPicPr>
        <p:blipFill rotWithShape="1">
          <a:blip r:embed="rId4">
            <a:alphaModFix/>
          </a:blip>
          <a:srcRect b="0" l="0" r="-3" t="0"/>
          <a:stretch/>
        </p:blipFill>
        <p:spPr>
          <a:xfrm>
            <a:off x="5074877" y="2729397"/>
            <a:ext cx="6646980" cy="3483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 txBox="1"/>
          <p:nvPr>
            <p:ph type="title"/>
          </p:nvPr>
        </p:nvSpPr>
        <p:spPr>
          <a:xfrm>
            <a:off x="838200" y="365125"/>
            <a:ext cx="6966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ADDITIONAL PIPELINE CREATING PROGRAMS </a:t>
            </a:r>
            <a:r>
              <a:rPr b="1" lang="en-US" sz="3600"/>
              <a:t>THAT DRIVE DIVERSITY </a:t>
            </a:r>
            <a:endParaRPr/>
          </a:p>
        </p:txBody>
      </p:sp>
      <p:pic>
        <p:nvPicPr>
          <p:cNvPr descr="Chart&#10;&#10;Description automatically generated" id="346" name="Google Shape;346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8942" y="1848829"/>
            <a:ext cx="7124700" cy="47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4"/>
          <p:cNvSpPr/>
          <p:nvPr/>
        </p:nvSpPr>
        <p:spPr>
          <a:xfrm>
            <a:off x="3049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olleagues high-fiving" id="353" name="Google Shape;353;p64"/>
          <p:cNvPicPr preferRelativeResize="0"/>
          <p:nvPr/>
        </p:nvPicPr>
        <p:blipFill rotWithShape="1">
          <a:blip r:embed="rId3">
            <a:alphaModFix/>
          </a:blip>
          <a:srcRect b="0" l="16936" r="24073" t="0"/>
          <a:stretch/>
        </p:blipFill>
        <p:spPr>
          <a:xfrm>
            <a:off x="7455175" y="-10700"/>
            <a:ext cx="4767725" cy="5394898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64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64"/>
          <p:cNvSpPr txBox="1"/>
          <p:nvPr>
            <p:ph type="title"/>
          </p:nvPr>
        </p:nvSpPr>
        <p:spPr>
          <a:xfrm>
            <a:off x="512375" y="301950"/>
            <a:ext cx="6840000" cy="18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TO SUCCESS –</a:t>
            </a:r>
            <a:r>
              <a:rPr b="1" lang="en-US" sz="31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3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Collaboration with</a:t>
            </a:r>
            <a:r>
              <a:rPr b="1" i="1" lang="en-US" sz="31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3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 i="1"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64"/>
          <p:cNvSpPr txBox="1"/>
          <p:nvPr/>
        </p:nvSpPr>
        <p:spPr>
          <a:xfrm>
            <a:off x="512375" y="1958575"/>
            <a:ext cx="6559200" cy="45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Waiving the entrance exam fee</a:t>
            </a:r>
            <a:endParaRPr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Continuous Enrollment: test registration portal opened to accepting applicants 24/7/365</a:t>
            </a:r>
            <a:endParaRPr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Opened part time positions for recruiting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Utilized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part time civil positions as recruitment tool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Consistent communication 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Recruitment Unit management and HR professionals met regularly to stay on the same page 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engagement in exam registration list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 provides Recruitment Unit with monthly updates of new candidates for recruiters to follow up with 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past folks signed up for the test and wouldn’t hear back for 6 month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and yellow logo&#10;&#10;Description automatically generated" id="362" name="Google Shape;36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851" y="213450"/>
            <a:ext cx="2153849" cy="215384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9"/>
          <p:cNvSpPr txBox="1"/>
          <p:nvPr>
            <p:ph type="title"/>
          </p:nvPr>
        </p:nvSpPr>
        <p:spPr>
          <a:xfrm>
            <a:off x="2824159" y="690225"/>
            <a:ext cx="39237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HIRE PROGRAM</a:t>
            </a:r>
            <a:endParaRPr/>
          </a:p>
        </p:txBody>
      </p:sp>
      <p:sp>
        <p:nvSpPr>
          <p:cNvPr id="364" name="Google Shape;364;p39"/>
          <p:cNvSpPr txBox="1"/>
          <p:nvPr/>
        </p:nvSpPr>
        <p:spPr>
          <a:xfrm>
            <a:off x="616532" y="2824581"/>
            <a:ext cx="6208200" cy="29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Pipeline for civilian positions -  mutually beneficial relationship between WDP candidates and TSS</a:t>
            </a:r>
            <a:b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Provides an </a:t>
            </a:r>
            <a:r>
              <a:rPr lang="en-US" sz="18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opportunity</a:t>
            </a:r>
            <a:r>
              <a:rPr lang="en-US" sz="18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to</a:t>
            </a:r>
            <a:r>
              <a:rPr lang="en-US" sz="18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employ Workforce Development Program candidates in civilian roles within the department, ensuring their immersion in department culture and enhancing retention before they are given consideration as a sworn officer.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 d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iversity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14 early hires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- 5</a:t>
            </a: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which have graduated the program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○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s</a:t>
            </a: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worn R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PD</a:t>
            </a:r>
            <a:r>
              <a:rPr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Officers &amp; 1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RFD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itting at a desk with multiple monitors&#10;&#10;Description automatically generated" id="365" name="Google Shape;36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74448" y="278235"/>
            <a:ext cx="4201020" cy="315076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529"/>
              </a:srgbClr>
            </a:outerShdw>
          </a:effectLst>
        </p:spPr>
      </p:pic>
      <p:pic>
        <p:nvPicPr>
          <p:cNvPr descr="A person sitting at a desk talking on the phone&#10;&#10;Description automatically generated" id="366" name="Google Shape;366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74448" y="3709556"/>
            <a:ext cx="4201020" cy="291512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529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>
            <p:ph type="title"/>
          </p:nvPr>
        </p:nvSpPr>
        <p:spPr>
          <a:xfrm>
            <a:off x="3398681" y="852726"/>
            <a:ext cx="4298926" cy="12003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/>
              <a:t>Service to Shield Program</a:t>
            </a:r>
            <a:endParaRPr/>
          </a:p>
        </p:txBody>
      </p:sp>
      <p:sp>
        <p:nvSpPr>
          <p:cNvPr id="373" name="Google Shape;373;p41"/>
          <p:cNvSpPr txBox="1"/>
          <p:nvPr/>
        </p:nvSpPr>
        <p:spPr>
          <a:xfrm>
            <a:off x="616525" y="4310650"/>
            <a:ext cx="52191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Partnership between the US Military and RPD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Designed for military veterans transitioning to civilian life.</a:t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Program offers opportunities to explore careers within the RPD. </a:t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Internship paid for US military through Skill Bridge program. One Person enrolled who was offered a position by NYSP before we could offer him. 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46315" y="440988"/>
            <a:ext cx="4298926" cy="32241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8100000" dist="142875">
              <a:srgbClr val="000000">
                <a:alpha val="49411"/>
              </a:srgbClr>
            </a:outerShdw>
          </a:effectLst>
        </p:spPr>
      </p:pic>
      <p:pic>
        <p:nvPicPr>
          <p:cNvPr id="375" name="Google Shape;375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4758" y="3906078"/>
            <a:ext cx="4440483" cy="269290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840000" dist="123825">
              <a:srgbClr val="000000">
                <a:alpha val="49411"/>
              </a:srgbClr>
            </a:outerShdw>
          </a:effectLst>
        </p:spPr>
      </p:pic>
      <p:pic>
        <p:nvPicPr>
          <p:cNvPr descr="A blue circle with a couple of men in helmets&#10;&#10;Description automatically generated" id="376" name="Google Shape;376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759" y="440988"/>
            <a:ext cx="2760267" cy="2760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ircular logo with a few people&#10;&#10;Description automatically generated with medium confidence" id="382" name="Google Shape;3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166" y="1281359"/>
            <a:ext cx="3963687" cy="3953666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2"/>
          <p:cNvSpPr txBox="1"/>
          <p:nvPr>
            <p:ph type="title"/>
          </p:nvPr>
        </p:nvSpPr>
        <p:spPr>
          <a:xfrm>
            <a:off x="530087" y="-93434"/>
            <a:ext cx="11741332" cy="1692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22222"/>
                </a:solidFill>
              </a:rPr>
              <a:t>RPD FUTURE FORCE COLLEGE INTERNSHIP PROGRAM</a:t>
            </a:r>
            <a:endParaRPr b="1" sz="3600">
              <a:solidFill>
                <a:srgbClr val="222222"/>
              </a:solidFill>
            </a:endParaRPr>
          </a:p>
        </p:txBody>
      </p:sp>
      <p:sp>
        <p:nvSpPr>
          <p:cNvPr id="384" name="Google Shape;384;p42"/>
          <p:cNvSpPr txBox="1"/>
          <p:nvPr>
            <p:ph idx="1" type="body"/>
          </p:nvPr>
        </p:nvSpPr>
        <p:spPr>
          <a:xfrm>
            <a:off x="772125" y="1147425"/>
            <a:ext cx="6057300" cy="26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222222"/>
                </a:solidFill>
                <a:highlight>
                  <a:srgbClr val="FFFFFF"/>
                </a:highlight>
              </a:rPr>
              <a:t>Providing valuable hands-on experience, this program prepares interns for potential enrollment in the Early Hire Program, contributing to a diverse and skilled workforce. We currently have 4 interns as part of the Future Force Public Safety Intern program, boasting a 100% minority enrollment rate. </a:t>
            </a:r>
            <a:endParaRPr b="0" i="0" sz="2100" u="none" strike="noStrike">
              <a:solidFill>
                <a:srgbClr val="222222"/>
              </a:solidFill>
            </a:endParaRPr>
          </a:p>
          <a:p>
            <a:pPr indent="0" lvl="0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br>
              <a:rPr b="0" i="0" lang="en-US" sz="2100" u="none" strike="noStrike">
                <a:solidFill>
                  <a:srgbClr val="222222"/>
                </a:solidFill>
              </a:rPr>
            </a:br>
            <a:endParaRPr sz="2100">
              <a:solidFill>
                <a:srgbClr val="222222"/>
              </a:solidFill>
            </a:endParaRPr>
          </a:p>
        </p:txBody>
      </p:sp>
      <p:sp>
        <p:nvSpPr>
          <p:cNvPr id="385" name="Google Shape;385;p42"/>
          <p:cNvSpPr txBox="1"/>
          <p:nvPr/>
        </p:nvSpPr>
        <p:spPr>
          <a:xfrm>
            <a:off x="1231165" y="4104042"/>
            <a:ext cx="61239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Char char="•"/>
            </a:pPr>
            <a:r>
              <a:rPr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9 Future Force interns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 offered jobs as civilians when internship was complete</a:t>
            </a:r>
            <a:endParaRPr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hired as a sworn Rochester Police Officer.</a:t>
            </a:r>
            <a:endParaRPr sz="24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42"/>
          <p:cNvSpPr txBox="1"/>
          <p:nvPr/>
        </p:nvSpPr>
        <p:spPr>
          <a:xfrm>
            <a:off x="1231164" y="3520896"/>
            <a:ext cx="440100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Program Success - Hires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3650" y="185250"/>
            <a:ext cx="2999700" cy="29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65"/>
          <p:cNvSpPr txBox="1"/>
          <p:nvPr>
            <p:ph type="title"/>
          </p:nvPr>
        </p:nvSpPr>
        <p:spPr>
          <a:xfrm>
            <a:off x="530087" y="-93434"/>
            <a:ext cx="11741332" cy="1692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22222"/>
                </a:solidFill>
              </a:rPr>
              <a:t>RPD EMPOWER 30 </a:t>
            </a:r>
            <a:r>
              <a:rPr b="1" i="0" lang="en-US" sz="3600" u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600" y="1506775"/>
            <a:ext cx="6898850" cy="4946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e36dd1d087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2e36dd1d087_0_0"/>
          <p:cNvSpPr/>
          <p:nvPr/>
        </p:nvSpPr>
        <p:spPr>
          <a:xfrm rot="10800000">
            <a:off x="-11670" y="-130"/>
            <a:ext cx="12225900" cy="68682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2F5496"/>
              </a:gs>
            </a:gsLst>
            <a:lin ang="4199895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2e36dd1d087_0_0"/>
          <p:cNvSpPr/>
          <p:nvPr/>
        </p:nvSpPr>
        <p:spPr>
          <a:xfrm flipH="1" rot="10800000">
            <a:off x="441959" y="-129"/>
            <a:ext cx="11772300" cy="6868200"/>
          </a:xfrm>
          <a:prstGeom prst="rect">
            <a:avLst/>
          </a:prstGeom>
          <a:gradFill>
            <a:gsLst>
              <a:gs pos="0">
                <a:srgbClr val="1F3864">
                  <a:alpha val="81568"/>
                </a:srgbClr>
              </a:gs>
              <a:gs pos="21000">
                <a:srgbClr val="1F3864">
                  <a:alpha val="81568"/>
                </a:srgbClr>
              </a:gs>
              <a:gs pos="100000">
                <a:srgbClr val="4472C4">
                  <a:alpha val="0"/>
                </a:srgbClr>
              </a:gs>
            </a:gsLst>
            <a:lin ang="840013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2e36dd1d087_0_0"/>
          <p:cNvSpPr/>
          <p:nvPr/>
        </p:nvSpPr>
        <p:spPr>
          <a:xfrm rot="10800000">
            <a:off x="-15226" y="-128"/>
            <a:ext cx="3623400" cy="6868200"/>
          </a:xfrm>
          <a:prstGeom prst="rect">
            <a:avLst/>
          </a:prstGeom>
          <a:gradFill>
            <a:gsLst>
              <a:gs pos="0">
                <a:srgbClr val="2F5496">
                  <a:alpha val="0"/>
                </a:srgbClr>
              </a:gs>
              <a:gs pos="99000">
                <a:srgbClr val="000000">
                  <a:alpha val="40000"/>
                </a:srgbClr>
              </a:gs>
              <a:gs pos="100000">
                <a:srgbClr val="000000">
                  <a:alpha val="40000"/>
                </a:srgbClr>
              </a:gs>
            </a:gsLst>
            <a:lin ang="1319991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2e36dd1d087_0_0"/>
          <p:cNvSpPr/>
          <p:nvPr/>
        </p:nvSpPr>
        <p:spPr>
          <a:xfrm flipH="1">
            <a:off x="-15994" y="-3"/>
            <a:ext cx="12233700" cy="6868200"/>
          </a:xfrm>
          <a:prstGeom prst="rect">
            <a:avLst/>
          </a:prstGeom>
          <a:gradFill>
            <a:gsLst>
              <a:gs pos="0">
                <a:srgbClr val="2F5496">
                  <a:alpha val="0"/>
                </a:srgbClr>
              </a:gs>
              <a:gs pos="3000">
                <a:srgbClr val="2F5496">
                  <a:alpha val="0"/>
                </a:srgbClr>
              </a:gs>
              <a:gs pos="100000">
                <a:srgbClr val="000000">
                  <a:alpha val="71764"/>
                </a:srgbClr>
              </a:gs>
            </a:gsLst>
            <a:lin ang="1740015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2e36dd1d087_0_0"/>
          <p:cNvSpPr/>
          <p:nvPr/>
        </p:nvSpPr>
        <p:spPr>
          <a:xfrm flipH="1" rot="5400000">
            <a:off x="4484279" y="-861879"/>
            <a:ext cx="6861900" cy="8598000"/>
          </a:xfrm>
          <a:prstGeom prst="rect">
            <a:avLst/>
          </a:prstGeom>
          <a:gradFill>
            <a:gsLst>
              <a:gs pos="0">
                <a:srgbClr val="2F5496">
                  <a:alpha val="0"/>
                </a:srgbClr>
              </a:gs>
              <a:gs pos="3000">
                <a:srgbClr val="2F5496">
                  <a:alpha val="0"/>
                </a:srgbClr>
              </a:gs>
              <a:gs pos="100000">
                <a:srgbClr val="000000">
                  <a:alpha val="25490"/>
                </a:srgbClr>
              </a:gs>
            </a:gsLst>
            <a:lin ang="1380014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2e36dd1d087_0_0"/>
          <p:cNvSpPr/>
          <p:nvPr/>
        </p:nvSpPr>
        <p:spPr>
          <a:xfrm rot="5993167">
            <a:off x="1186919" y="1089120"/>
            <a:ext cx="4967665" cy="4988380"/>
          </a:xfrm>
          <a:prstGeom prst="ellipse">
            <a:avLst/>
          </a:prstGeom>
          <a:gradFill>
            <a:gsLst>
              <a:gs pos="0">
                <a:srgbClr val="4472C4">
                  <a:alpha val="24705"/>
                </a:srgbClr>
              </a:gs>
              <a:gs pos="85000">
                <a:srgbClr val="8DA9DB">
                  <a:alpha val="0"/>
                </a:srgbClr>
              </a:gs>
              <a:gs pos="100000">
                <a:srgbClr val="8DA9DB">
                  <a:alpha val="0"/>
                </a:srgbClr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2e36dd1d087_0_0"/>
          <p:cNvSpPr txBox="1"/>
          <p:nvPr>
            <p:ph type="title"/>
          </p:nvPr>
        </p:nvSpPr>
        <p:spPr>
          <a:xfrm>
            <a:off x="0" y="818984"/>
            <a:ext cx="12192000" cy="317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4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g2e36dd1d087_0_0"/>
          <p:cNvSpPr/>
          <p:nvPr/>
        </p:nvSpPr>
        <p:spPr>
          <a:xfrm flipH="1">
            <a:off x="-93" y="4490110"/>
            <a:ext cx="12217800" cy="2378100"/>
          </a:xfrm>
          <a:prstGeom prst="rect">
            <a:avLst/>
          </a:prstGeom>
          <a:gradFill>
            <a:gsLst>
              <a:gs pos="0">
                <a:srgbClr val="2F5496">
                  <a:alpha val="48627"/>
                </a:srgbClr>
              </a:gs>
              <a:gs pos="99000">
                <a:srgbClr val="000000">
                  <a:alpha val="32549"/>
                </a:srgbClr>
              </a:gs>
              <a:gs pos="100000">
                <a:srgbClr val="000000">
                  <a:alpha val="32549"/>
                </a:srgbClr>
              </a:gs>
            </a:gsLst>
            <a:lin ang="1319991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holding up blocks&#10;&#10;Description automatically generated" id="413" name="Google Shape;413;g2e36dd1d087_0_83"/>
          <p:cNvPicPr preferRelativeResize="0"/>
          <p:nvPr/>
        </p:nvPicPr>
        <p:blipFill rotWithShape="1">
          <a:blip r:embed="rId3">
            <a:alphaModFix/>
          </a:blip>
          <a:srcRect b="14290" l="0" r="0" t="6714"/>
          <a:stretch/>
        </p:blipFill>
        <p:spPr>
          <a:xfrm>
            <a:off x="3056930" y="4097438"/>
            <a:ext cx="8938299" cy="265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g2e36dd1d087_0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3067050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g2e36dd1d087_0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3067050"/>
            <a:ext cx="12700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g2e36dd1d087_0_83"/>
          <p:cNvSpPr/>
          <p:nvPr/>
        </p:nvSpPr>
        <p:spPr>
          <a:xfrm>
            <a:off x="463179" y="661590"/>
            <a:ext cx="11005200" cy="419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90% </a:t>
            </a: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of WDP members showed up for Physical Agility Test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95% </a:t>
            </a: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attendance rate for WDP members for last written police exam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60%</a:t>
            </a: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passing rate for WDP members 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Over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65 WDP members </a:t>
            </a: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currently in background process waiting for </a:t>
            </a:r>
            <a:b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 selection results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b="0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100" u="none" cap="none" strike="noStrike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✅" id="417" name="Google Shape;417;g2e36dd1d087_0_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925" y="128587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18" name="Google Shape;418;g2e36dd1d087_0_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925" y="1439862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19" name="Google Shape;419;g2e36dd1d087_0_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925" y="1526698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20" name="Google Shape;420;g2e36dd1d087_0_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925" y="16135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2e36dd1d087_0_83"/>
          <p:cNvSpPr txBox="1"/>
          <p:nvPr/>
        </p:nvSpPr>
        <p:spPr>
          <a:xfrm>
            <a:off x="463179" y="361440"/>
            <a:ext cx="1143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ENGAGEMENT AT THE POLICE EXAM</a:t>
            </a:r>
            <a:endParaRPr b="1" i="0" sz="1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FF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e324addbdb_0_178"/>
          <p:cNvSpPr/>
          <p:nvPr/>
        </p:nvSpPr>
        <p:spPr>
          <a:xfrm>
            <a:off x="1953768" y="0"/>
            <a:ext cx="8284464" cy="6858000"/>
          </a:xfrm>
          <a:custGeom>
            <a:rect b="b" l="l" r="r" t="t"/>
            <a:pathLst>
              <a:path extrusionOk="0" h="6858000" w="8284464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2e324addbdb_0_178"/>
          <p:cNvSpPr/>
          <p:nvPr/>
        </p:nvSpPr>
        <p:spPr>
          <a:xfrm>
            <a:off x="2118360" y="0"/>
            <a:ext cx="7955280" cy="6858000"/>
          </a:xfrm>
          <a:custGeom>
            <a:rect b="b" l="l" r="r" t="t"/>
            <a:pathLst>
              <a:path extrusionOk="0" h="6858000" w="795528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g2e324addbdb_0_178"/>
          <p:cNvSpPr txBox="1"/>
          <p:nvPr>
            <p:ph type="title"/>
          </p:nvPr>
        </p:nvSpPr>
        <p:spPr>
          <a:xfrm>
            <a:off x="2555706" y="1258613"/>
            <a:ext cx="7080600" cy="39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None/>
            </a:pPr>
            <a:r>
              <a:t/>
            </a:r>
            <a:endParaRPr b="1" sz="59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-US" sz="6800">
                <a:solidFill>
                  <a:srgbClr val="FF0000"/>
                </a:solidFill>
              </a:rPr>
              <a:t>55 HIRES</a:t>
            </a:r>
            <a:endParaRPr b="1" sz="68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-US" sz="3200">
                <a:solidFill>
                  <a:srgbClr val="FF0000"/>
                </a:solidFill>
              </a:rPr>
              <a:t> </a:t>
            </a:r>
            <a:r>
              <a:rPr lang="en-US" sz="3200">
                <a:solidFill>
                  <a:srgbClr val="222222"/>
                </a:solidFill>
              </a:rPr>
              <a:t>from WDP to date  </a:t>
            </a:r>
            <a:endParaRPr sz="3200">
              <a:solidFill>
                <a:srgbClr val="22222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2200">
                <a:solidFill>
                  <a:srgbClr val="222222"/>
                </a:solidFill>
              </a:rPr>
              <a:t>(</a:t>
            </a:r>
            <a:r>
              <a:rPr i="1" lang="en-US" sz="2200">
                <a:solidFill>
                  <a:srgbClr val="222222"/>
                </a:solidFill>
              </a:rPr>
              <a:t>Combined hires to RPD &amp; surrounding agencies)</a:t>
            </a:r>
            <a:endParaRPr b="1" sz="4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llage of a group of people&#10;&#10;Description automatically generated" id="435" name="Google Shape;435;g2e324addbdb_0_80"/>
          <p:cNvPicPr preferRelativeResize="0"/>
          <p:nvPr/>
        </p:nvPicPr>
        <p:blipFill rotWithShape="1">
          <a:blip r:embed="rId3">
            <a:alphaModFix/>
          </a:blip>
          <a:srcRect b="52248" l="1246" r="50060" t="27887"/>
          <a:stretch/>
        </p:blipFill>
        <p:spPr>
          <a:xfrm>
            <a:off x="3869730" y="722887"/>
            <a:ext cx="2141706" cy="1131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36" name="Google Shape;436;g2e324addbdb_0_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977" y="683987"/>
            <a:ext cx="3012663" cy="34513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men with names&#10;&#10;Description automatically generated" id="437" name="Google Shape;437;g2e324addbdb_0_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04966" y="5472066"/>
            <a:ext cx="2141706" cy="11111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men with names&#10;&#10;Description automatically generated" id="438" name="Google Shape;438;g2e324addbdb_0_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10486" y="4283900"/>
            <a:ext cx="2082771" cy="12817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39" name="Google Shape;439;g2e324addbdb_0_80"/>
          <p:cNvPicPr preferRelativeResize="0"/>
          <p:nvPr/>
        </p:nvPicPr>
        <p:blipFill rotWithShape="1">
          <a:blip r:embed="rId7">
            <a:alphaModFix/>
          </a:blip>
          <a:srcRect b="31595" l="0" r="0" t="0"/>
          <a:stretch/>
        </p:blipFill>
        <p:spPr>
          <a:xfrm>
            <a:off x="8990977" y="4215276"/>
            <a:ext cx="3091761" cy="2397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0" name="Google Shape;440;g2e324addbdb_0_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94031" y="5499559"/>
            <a:ext cx="2068474" cy="11099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1" name="Google Shape;441;g2e324addbdb_0_8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881019" y="3172105"/>
            <a:ext cx="2141706" cy="11492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2" name="Google Shape;442;g2e324addbdb_0_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36277" y="763920"/>
            <a:ext cx="3044267" cy="34513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with their names&#10;&#10;Description automatically generated" id="443" name="Google Shape;443;g2e324addbdb_0_80"/>
          <p:cNvPicPr preferRelativeResize="0"/>
          <p:nvPr/>
        </p:nvPicPr>
        <p:blipFill rotWithShape="1">
          <a:blip r:embed="rId10">
            <a:alphaModFix/>
          </a:blip>
          <a:srcRect b="0" l="0" r="0" t="11292"/>
          <a:stretch/>
        </p:blipFill>
        <p:spPr>
          <a:xfrm>
            <a:off x="6047925" y="4281228"/>
            <a:ext cx="2810015" cy="11111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4" name="Google Shape;444;g2e324addbdb_0_8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894995" y="5474306"/>
            <a:ext cx="1081476" cy="11329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5" name="Google Shape;445;g2e324addbdb_0_8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968025" y="4241914"/>
            <a:ext cx="1046217" cy="12024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6" name="Google Shape;446;g2e324addbdb_0_8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21809" y="3116507"/>
            <a:ext cx="1046216" cy="23414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7" name="Google Shape;447;g2e324addbdb_0_8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925958" y="3172105"/>
            <a:ext cx="1065445" cy="1193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men with names&#10;&#10;Description automatically generated" id="448" name="Google Shape;448;g2e324addbdb_0_8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911166" y="1833582"/>
            <a:ext cx="2058922" cy="13827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49" name="Google Shape;449;g2e324addbdb_0_80"/>
          <p:cNvPicPr preferRelativeResize="0"/>
          <p:nvPr/>
        </p:nvPicPr>
        <p:blipFill rotWithShape="1">
          <a:blip r:embed="rId16">
            <a:alphaModFix/>
          </a:blip>
          <a:srcRect b="47916" l="0" r="0" t="0"/>
          <a:stretch/>
        </p:blipFill>
        <p:spPr>
          <a:xfrm>
            <a:off x="3060187" y="5411638"/>
            <a:ext cx="1005355" cy="1219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50" name="Google Shape;450;g2e324addbdb_0_80"/>
          <p:cNvPicPr preferRelativeResize="0"/>
          <p:nvPr/>
        </p:nvPicPr>
        <p:blipFill rotWithShape="1">
          <a:blip r:embed="rId16">
            <a:alphaModFix/>
          </a:blip>
          <a:srcRect b="-1098" l="-1250" r="1250" t="49015"/>
          <a:stretch/>
        </p:blipFill>
        <p:spPr>
          <a:xfrm>
            <a:off x="2020334" y="5448916"/>
            <a:ext cx="1005355" cy="121949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g2e324addbdb_0_80"/>
          <p:cNvSpPr txBox="1"/>
          <p:nvPr>
            <p:ph type="title"/>
          </p:nvPr>
        </p:nvSpPr>
        <p:spPr>
          <a:xfrm>
            <a:off x="188361" y="222403"/>
            <a:ext cx="108867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WDP HIRES - </a:t>
            </a:r>
            <a:r>
              <a:rPr b="1" lang="en-US" sz="3600">
                <a:solidFill>
                  <a:srgbClr val="FF0000"/>
                </a:solidFill>
              </a:rPr>
              <a:t>80</a:t>
            </a: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% of Hires Minority 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ollage of a group of people&#10;&#10;Description automatically generated" id="452" name="Google Shape;452;g2e324addbdb_0_80"/>
          <p:cNvPicPr preferRelativeResize="0"/>
          <p:nvPr/>
        </p:nvPicPr>
        <p:blipFill rotWithShape="1">
          <a:blip r:embed="rId17">
            <a:alphaModFix/>
          </a:blip>
          <a:srcRect b="28308" l="75253" r="0" t="4815"/>
          <a:stretch/>
        </p:blipFill>
        <p:spPr>
          <a:xfrm>
            <a:off x="997649" y="3072418"/>
            <a:ext cx="1027916" cy="3595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53" name="Google Shape;453;g2e324addbdb_0_80"/>
          <p:cNvPicPr preferRelativeResize="0"/>
          <p:nvPr/>
        </p:nvPicPr>
        <p:blipFill rotWithShape="1">
          <a:blip r:embed="rId17">
            <a:alphaModFix/>
          </a:blip>
          <a:srcRect b="28268" l="51446" r="23806" t="4855"/>
          <a:stretch/>
        </p:blipFill>
        <p:spPr>
          <a:xfrm>
            <a:off x="72509" y="3057670"/>
            <a:ext cx="1027916" cy="3595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54" name="Google Shape;454;g2e324addbdb_0_80"/>
          <p:cNvPicPr preferRelativeResize="0"/>
          <p:nvPr/>
        </p:nvPicPr>
        <p:blipFill rotWithShape="1">
          <a:blip r:embed="rId3">
            <a:alphaModFix/>
          </a:blip>
          <a:srcRect b="29971" l="1124" r="50182" t="50164"/>
          <a:stretch/>
        </p:blipFill>
        <p:spPr>
          <a:xfrm>
            <a:off x="1783375" y="2038711"/>
            <a:ext cx="2141706" cy="1131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55" name="Google Shape;455;g2e324addbdb_0_80"/>
          <p:cNvPicPr preferRelativeResize="0"/>
          <p:nvPr/>
        </p:nvPicPr>
        <p:blipFill rotWithShape="1">
          <a:blip r:embed="rId3">
            <a:alphaModFix/>
          </a:blip>
          <a:srcRect b="73788" l="1862" r="51352" t="6346"/>
          <a:stretch/>
        </p:blipFill>
        <p:spPr>
          <a:xfrm>
            <a:off x="1825312" y="782039"/>
            <a:ext cx="2057832" cy="1131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56" name="Google Shape;456;g2e324addbdb_0_80"/>
          <p:cNvPicPr preferRelativeResize="0"/>
          <p:nvPr/>
        </p:nvPicPr>
        <p:blipFill rotWithShape="1">
          <a:blip r:embed="rId3">
            <a:alphaModFix/>
          </a:blip>
          <a:srcRect b="9668" l="1271" r="76873" t="70466"/>
          <a:stretch/>
        </p:blipFill>
        <p:spPr>
          <a:xfrm>
            <a:off x="864590" y="2083598"/>
            <a:ext cx="910094" cy="107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a group of people&#10;&#10;Description automatically generated" id="457" name="Google Shape;457;g2e324addbdb_0_80"/>
          <p:cNvPicPr preferRelativeResize="0"/>
          <p:nvPr/>
        </p:nvPicPr>
        <p:blipFill rotWithShape="1">
          <a:blip r:embed="rId3">
            <a:alphaModFix/>
          </a:blip>
          <a:srcRect b="9668" l="26568" r="51944" t="70466"/>
          <a:stretch/>
        </p:blipFill>
        <p:spPr>
          <a:xfrm>
            <a:off x="861990" y="827886"/>
            <a:ext cx="894822" cy="107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e324addbdb_0_2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g2e324addbdb_0_256"/>
          <p:cNvSpPr/>
          <p:nvPr/>
        </p:nvSpPr>
        <p:spPr>
          <a:xfrm flipH="1" rot="5400000">
            <a:off x="-1417458" y="1417619"/>
            <a:ext cx="6875700" cy="40407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2F5496"/>
              </a:gs>
            </a:gsLst>
            <a:lin ang="1859992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2e324addbdb_0_256"/>
          <p:cNvSpPr/>
          <p:nvPr/>
        </p:nvSpPr>
        <p:spPr>
          <a:xfrm rot="-5400000">
            <a:off x="-158549" y="2660421"/>
            <a:ext cx="4355700" cy="4038600"/>
          </a:xfrm>
          <a:prstGeom prst="rect">
            <a:avLst/>
          </a:prstGeom>
          <a:gradFill>
            <a:gsLst>
              <a:gs pos="0">
                <a:srgbClr val="4472C4">
                  <a:alpha val="48627"/>
                </a:srgbClr>
              </a:gs>
              <a:gs pos="100000">
                <a:srgbClr val="1F3864">
                  <a:alpha val="0"/>
                </a:srgbClr>
              </a:gs>
            </a:gsLst>
            <a:lin ang="113999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2e324addbdb_0_256"/>
          <p:cNvSpPr/>
          <p:nvPr/>
        </p:nvSpPr>
        <p:spPr>
          <a:xfrm flipH="1" rot="-5400000">
            <a:off x="-1180946" y="1638150"/>
            <a:ext cx="6857700" cy="3581400"/>
          </a:xfrm>
          <a:prstGeom prst="rect">
            <a:avLst/>
          </a:prstGeom>
          <a:gradFill>
            <a:gsLst>
              <a:gs pos="0">
                <a:srgbClr val="000000">
                  <a:alpha val="57647"/>
                </a:srgbClr>
              </a:gs>
              <a:gs pos="69000">
                <a:srgbClr val="4472C4">
                  <a:alpha val="0"/>
                </a:srgbClr>
              </a:gs>
              <a:gs pos="100000">
                <a:srgbClr val="4472C4">
                  <a:alpha val="0"/>
                </a:srgbClr>
              </a:gs>
            </a:gsLst>
            <a:lin ang="13199916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2e324addbdb_0_256"/>
          <p:cNvSpPr/>
          <p:nvPr/>
        </p:nvSpPr>
        <p:spPr>
          <a:xfrm rot="6100492">
            <a:off x="-752289" y="1199324"/>
            <a:ext cx="4811682" cy="4091540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8DA9DB">
                  <a:alpha val="0"/>
                </a:srgbClr>
              </a:gs>
              <a:gs pos="39000">
                <a:srgbClr val="8DA9DB">
                  <a:alpha val="0"/>
                </a:srgbClr>
              </a:gs>
              <a:gs pos="100000">
                <a:srgbClr val="2F5496">
                  <a:alpha val="24705"/>
                </a:srgbClr>
              </a:gs>
            </a:gsLst>
            <a:lin ang="1859992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2e324addbdb_0_256"/>
          <p:cNvSpPr txBox="1"/>
          <p:nvPr>
            <p:ph type="title"/>
          </p:nvPr>
        </p:nvSpPr>
        <p:spPr>
          <a:xfrm>
            <a:off x="660041" y="2767106"/>
            <a:ext cx="2880900" cy="30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WDP SWORN HIRE</a:t>
            </a:r>
            <a:endParaRPr b="1" sz="4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DIVERSITY </a:t>
            </a:r>
            <a:br>
              <a:rPr b="1"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b="1" sz="4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9" name="Google Shape;469;g2e324addbdb_0_2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2428" y="467208"/>
            <a:ext cx="7225800" cy="592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067050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067050"/>
            <a:ext cx="12700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1"/>
          <p:cNvSpPr/>
          <p:nvPr/>
        </p:nvSpPr>
        <p:spPr>
          <a:xfrm>
            <a:off x="975481" y="1318631"/>
            <a:ext cx="3673727" cy="4013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Nepal </a:t>
            </a:r>
            <a:r>
              <a:rPr b="0" i="1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X3</a:t>
            </a:r>
            <a:endParaRPr b="0" i="1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Yemen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3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Congo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Somalia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 Honduras</a:t>
            </a:r>
            <a:br>
              <a:rPr b="0" i="0" lang="en-US" sz="28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 u="none" cap="none" strike="noStrike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✅" id="478" name="Google Shape;478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28587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79" name="Google Shape;47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439862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80" name="Google Shape;480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526698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81" name="Google Shape;48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6135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51"/>
          <p:cNvSpPr/>
          <p:nvPr/>
        </p:nvSpPr>
        <p:spPr>
          <a:xfrm>
            <a:off x="493159" y="312440"/>
            <a:ext cx="800376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HISTORIC  FIRSTS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red and blue flag with white stars&#10;&#10;Description automatically generated" id="483" name="Google Shape;48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1969" y="3766692"/>
            <a:ext cx="3190324" cy="21268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pic>
        <p:nvPicPr>
          <p:cNvPr descr="A blue and white flag with stars&#10;&#10;Description automatically generated" id="484" name="Google Shape;484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90858" y="1526091"/>
            <a:ext cx="3672546" cy="183627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pic>
        <p:nvPicPr>
          <p:cNvPr descr="A red green and yellow triangle&#10;&#10;Description automatically generated" id="485" name="Google Shape;485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62445" y="312440"/>
            <a:ext cx="2691354" cy="179647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pic>
        <p:nvPicPr>
          <p:cNvPr descr="A white star on a blue background&#10;&#10;Description automatically generated" id="486" name="Google Shape;486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62445" y="2728048"/>
            <a:ext cx="2632367" cy="175710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pic>
        <p:nvPicPr>
          <p:cNvPr descr="A red white and black flag&#10;&#10;Description automatically generated" id="487" name="Google Shape;487;p5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62445" y="4830706"/>
            <a:ext cx="2691355" cy="179647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067050"/>
            <a:ext cx="12700" cy="1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067050"/>
            <a:ext cx="12700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53"/>
          <p:cNvSpPr/>
          <p:nvPr/>
        </p:nvSpPr>
        <p:spPr>
          <a:xfrm>
            <a:off x="5458521" y="1548287"/>
            <a:ext cx="6240320" cy="35046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WDP added to City of Rochester Decent Decree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Arial"/>
              <a:buChar char="•"/>
            </a:pPr>
            <a:r>
              <a:rPr b="0" i="1" lang="en-US" sz="21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Result of Howard vs Freeman, City of Rochester Decent Decree was put in place to create &amp; enforce a road map for RPD hiring practices</a:t>
            </a:r>
            <a:br>
              <a:rPr b="0" i="1" lang="en-US" sz="21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1" sz="2100" u="none" cap="none" strike="noStrike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Arial"/>
              <a:buChar char="•"/>
            </a:pPr>
            <a:r>
              <a:rPr b="0" i="1" lang="en-US" sz="21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RPD should maintain a workforce of 25% minority officers &amp; ensure there are measures to support this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✅" id="496" name="Google Shape;496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28587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97" name="Google Shape;497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439862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98" name="Google Shape;49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526698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✅" id="499" name="Google Shape;49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3925" y="16135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53"/>
          <p:cNvSpPr/>
          <p:nvPr/>
        </p:nvSpPr>
        <p:spPr>
          <a:xfrm>
            <a:off x="493159" y="312440"/>
            <a:ext cx="800376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RECOGNITION FOR THE PROGRAM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-up of a document&#10;&#10;Description automatically generated" id="501" name="Google Shape;501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159" y="958771"/>
            <a:ext cx="4528389" cy="553493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4"/>
          <p:cNvSpPr txBox="1"/>
          <p:nvPr>
            <p:ph idx="1" type="body"/>
          </p:nvPr>
        </p:nvSpPr>
        <p:spPr>
          <a:xfrm>
            <a:off x="408708" y="176934"/>
            <a:ext cx="11215255" cy="6584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0" i="0" lang="en-US" sz="2400" u="none" cap="none" strike="noStrike">
                <a:solidFill>
                  <a:srgbClr val="222222"/>
                </a:solidFill>
              </a:rPr>
              <a:t>  </a:t>
            </a:r>
            <a:br>
              <a:rPr b="0" i="0" lang="en-US" sz="2400" u="none" cap="none" strike="noStrike">
                <a:solidFill>
                  <a:srgbClr val="222222"/>
                </a:solidFill>
              </a:rPr>
            </a:br>
            <a:endParaRPr sz="2400"/>
          </a:p>
        </p:txBody>
      </p:sp>
      <p:sp>
        <p:nvSpPr>
          <p:cNvPr id="507" name="Google Shape;507;p54"/>
          <p:cNvSpPr txBox="1"/>
          <p:nvPr/>
        </p:nvSpPr>
        <p:spPr>
          <a:xfrm>
            <a:off x="568037" y="568444"/>
            <a:ext cx="822872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RECOGNIZED BY THE CITY OF ROCHESTER WITH INNOVATION AWARD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and green text on a black background&#10;&#10;Description automatically generated" id="508" name="Google Shape;50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0807" y="4236795"/>
            <a:ext cx="3252485" cy="1147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tanding together holding awards&#10;&#10;Description automatically generated" id="509" name="Google Shape;509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7525" y="2537957"/>
            <a:ext cx="7097650" cy="345387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21"/>
              </a:srgbClr>
            </a:outerShdw>
          </a:effectLst>
        </p:spPr>
      </p:pic>
      <p:sp>
        <p:nvSpPr>
          <p:cNvPr id="510" name="Google Shape;510;p54"/>
          <p:cNvSpPr/>
          <p:nvPr/>
        </p:nvSpPr>
        <p:spPr>
          <a:xfrm>
            <a:off x="8386771" y="3937836"/>
            <a:ext cx="2665596" cy="65975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and white logo&#10;&#10;Description automatically generated" id="511" name="Google Shape;511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33840" y="3145235"/>
            <a:ext cx="2145252" cy="1452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e324addbdb_0_338"/>
          <p:cNvSpPr txBox="1"/>
          <p:nvPr/>
        </p:nvSpPr>
        <p:spPr>
          <a:xfrm>
            <a:off x="568037" y="568444"/>
            <a:ext cx="822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DCJS </a:t>
            </a:r>
            <a:r>
              <a:rPr b="1" lang="en-US" sz="36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ENGAGEMENTS </a:t>
            </a:r>
            <a:r>
              <a:rPr b="1" i="0" lang="en-US" sz="36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2e324addbdb_0_338"/>
          <p:cNvSpPr/>
          <p:nvPr/>
        </p:nvSpPr>
        <p:spPr>
          <a:xfrm>
            <a:off x="8386771" y="5104641"/>
            <a:ext cx="2665500" cy="6597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standing in front of a screen&#10;&#10;Description automatically generated" id="518" name="Google Shape;518;g2e324addbdb_0_338"/>
          <p:cNvPicPr preferRelativeResize="0"/>
          <p:nvPr/>
        </p:nvPicPr>
        <p:blipFill rotWithShape="1">
          <a:blip r:embed="rId3">
            <a:alphaModFix/>
          </a:blip>
          <a:srcRect b="9436" l="0" r="0" t="0"/>
          <a:stretch/>
        </p:blipFill>
        <p:spPr>
          <a:xfrm>
            <a:off x="6436189" y="1173921"/>
            <a:ext cx="4806780" cy="252074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19"/>
              </a:srgbClr>
            </a:outerShdw>
          </a:effectLst>
        </p:spPr>
      </p:pic>
      <p:pic>
        <p:nvPicPr>
          <p:cNvPr descr="A person standing at a podium&#10;&#10;Description automatically generated" id="519" name="Google Shape;519;g2e324addbdb_0_338"/>
          <p:cNvPicPr preferRelativeResize="0"/>
          <p:nvPr/>
        </p:nvPicPr>
        <p:blipFill rotWithShape="1">
          <a:blip r:embed="rId4">
            <a:alphaModFix/>
          </a:blip>
          <a:srcRect b="0" l="0" r="0" t="7706"/>
          <a:stretch/>
        </p:blipFill>
        <p:spPr>
          <a:xfrm>
            <a:off x="7285384" y="3856971"/>
            <a:ext cx="3957600" cy="273957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3919"/>
              </a:srgbClr>
            </a:outerShdw>
          </a:effectLst>
        </p:spPr>
      </p:pic>
      <p:pic>
        <p:nvPicPr>
          <p:cNvPr descr="A close-up of a computer&#10;&#10;Description automatically generated" id="520" name="Google Shape;520;g2e324addbdb_0_338"/>
          <p:cNvPicPr preferRelativeResize="0"/>
          <p:nvPr/>
        </p:nvPicPr>
        <p:blipFill rotWithShape="1">
          <a:blip r:embed="rId5">
            <a:alphaModFix/>
          </a:blip>
          <a:srcRect b="27092" l="0" r="44610" t="0"/>
          <a:stretch/>
        </p:blipFill>
        <p:spPr>
          <a:xfrm>
            <a:off x="608675" y="1830150"/>
            <a:ext cx="4889950" cy="27915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1" name="Google Shape;521;g2e324addbdb_0_338"/>
          <p:cNvSpPr txBox="1"/>
          <p:nvPr/>
        </p:nvSpPr>
        <p:spPr>
          <a:xfrm>
            <a:off x="568025" y="5426375"/>
            <a:ext cx="5163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NOW LIVE: </a:t>
            </a:r>
            <a:r>
              <a:rPr b="0" i="0" lang="en-US" sz="2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DCJS </a:t>
            </a:r>
            <a:r>
              <a:rPr lang="en-US" sz="22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added </a:t>
            </a:r>
            <a:r>
              <a:rPr b="0" i="0" lang="en-US" sz="22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Workforce Development Program to Knowledge Bank</a:t>
            </a:r>
            <a:endParaRPr b="1" i="0" sz="2200" u="none" cap="none" strike="noStrike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g2e324addbdb_0_338"/>
          <p:cNvSpPr txBox="1"/>
          <p:nvPr/>
        </p:nvSpPr>
        <p:spPr>
          <a:xfrm>
            <a:off x="6536800" y="532200"/>
            <a:ext cx="51636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Presented at </a:t>
            </a:r>
            <a:r>
              <a:rPr b="1" lang="en-US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2023 Symposium </a:t>
            </a:r>
            <a:endParaRPr b="1" i="0" sz="2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7"/>
          <p:cNvSpPr txBox="1"/>
          <p:nvPr>
            <p:ph type="title"/>
          </p:nvPr>
        </p:nvSpPr>
        <p:spPr>
          <a:xfrm>
            <a:off x="530087" y="-93434"/>
            <a:ext cx="11741332" cy="1692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WHERE </a:t>
            </a:r>
            <a:r>
              <a:rPr b="1" lang="en-US" sz="3600"/>
              <a:t>WORKFORCE DEVELOPMENT</a:t>
            </a: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 IS HEADED</a:t>
            </a:r>
            <a:endParaRPr sz="4000"/>
          </a:p>
        </p:txBody>
      </p:sp>
      <p:sp>
        <p:nvSpPr>
          <p:cNvPr id="529" name="Google Shape;529;p57"/>
          <p:cNvSpPr txBox="1"/>
          <p:nvPr>
            <p:ph idx="1" type="body"/>
          </p:nvPr>
        </p:nvSpPr>
        <p:spPr>
          <a:xfrm>
            <a:off x="699422" y="1192421"/>
            <a:ext cx="10516446" cy="3833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Developing future department/community leaders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Higher quality candidate who is more emotionally intelligent and ready to work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True understanding of department culture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Deep engagement in the community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Cut down on complaints &amp; internal issues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762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clipart&#10;&#10;Description automatically generated" id="534" name="Google Shape;534;g2e324addbdb_0_4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3609" y="5298813"/>
            <a:ext cx="1088591" cy="7876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iagram&#10;&#10;Description automatically generated" id="535" name="Google Shape;535;g2e324addbdb_0_4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5833" y="3459879"/>
            <a:ext cx="1001893" cy="9066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36" name="Google Shape;536;g2e324addbdb_0_4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0665" y="5294520"/>
            <a:ext cx="1159837" cy="1000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37" name="Google Shape;537;g2e324addbdb_0_4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1734" y="766520"/>
            <a:ext cx="1308095" cy="1308095"/>
          </a:xfrm>
          <a:custGeom>
            <a:rect b="b" l="l" r="r" t="t"/>
            <a:pathLst>
              <a:path extrusionOk="0" h="5031136" w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picture containing text&#10;&#10;Description automatically generated" id="538" name="Google Shape;538;g2e324addbdb_0_4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30212" y="2517539"/>
            <a:ext cx="1245482" cy="3857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539" name="Google Shape;539;g2e324addbdb_0_4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00688" y="3565200"/>
            <a:ext cx="1012323" cy="10123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40" name="Google Shape;540;g2e324addbdb_0_4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91360" y="2511918"/>
            <a:ext cx="1025359" cy="3757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41" name="Google Shape;541;g2e324addbdb_0_4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400856" y="2507728"/>
            <a:ext cx="836263" cy="3345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 with medium confidence" id="542" name="Google Shape;542;g2e324addbdb_0_4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829930" y="2521090"/>
            <a:ext cx="695482" cy="3545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43" name="Google Shape;543;g2e324addbdb_0_4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342274" y="3560660"/>
            <a:ext cx="755916" cy="7559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 with medium confidence" id="544" name="Google Shape;544;g2e324addbdb_0_4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238623" y="2533145"/>
            <a:ext cx="695482" cy="354559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g2e324addbdb_0_419"/>
          <p:cNvSpPr txBox="1"/>
          <p:nvPr/>
        </p:nvSpPr>
        <p:spPr>
          <a:xfrm>
            <a:off x="4766567" y="6245170"/>
            <a:ext cx="74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10-17 yrs old</a:t>
            </a:r>
            <a:endParaRPr b="1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g2e324addbdb_0_419"/>
          <p:cNvSpPr txBox="1"/>
          <p:nvPr/>
        </p:nvSpPr>
        <p:spPr>
          <a:xfrm>
            <a:off x="7005616" y="6123005"/>
            <a:ext cx="74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7-17 yrs old</a:t>
            </a:r>
            <a:endParaRPr b="1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2e324addbdb_0_419"/>
          <p:cNvSpPr txBox="1"/>
          <p:nvPr/>
        </p:nvSpPr>
        <p:spPr>
          <a:xfrm>
            <a:off x="7353615" y="4353056"/>
            <a:ext cx="74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15-18 yrs old</a:t>
            </a:r>
            <a:endParaRPr b="1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2e324addbdb_0_419"/>
          <p:cNvSpPr txBox="1"/>
          <p:nvPr/>
        </p:nvSpPr>
        <p:spPr>
          <a:xfrm>
            <a:off x="4034491" y="4391685"/>
            <a:ext cx="74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15-18 yrs old</a:t>
            </a:r>
            <a:endParaRPr b="1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9" name="Google Shape;549;g2e324addbdb_0_419"/>
          <p:cNvCxnSpPr/>
          <p:nvPr/>
        </p:nvCxnSpPr>
        <p:spPr>
          <a:xfrm>
            <a:off x="6206850" y="2015632"/>
            <a:ext cx="0" cy="33330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0" name="Google Shape;550;g2e324addbdb_0_419"/>
          <p:cNvCxnSpPr/>
          <p:nvPr/>
        </p:nvCxnSpPr>
        <p:spPr>
          <a:xfrm>
            <a:off x="6206850" y="3069691"/>
            <a:ext cx="0" cy="33330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1" name="Google Shape;551;g2e324addbdb_0_419"/>
          <p:cNvCxnSpPr/>
          <p:nvPr/>
        </p:nvCxnSpPr>
        <p:spPr>
          <a:xfrm>
            <a:off x="6217469" y="4753026"/>
            <a:ext cx="0" cy="33330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2" name="Google Shape;552;g2e324addbdb_0_419"/>
          <p:cNvCxnSpPr/>
          <p:nvPr/>
        </p:nvCxnSpPr>
        <p:spPr>
          <a:xfrm rot="10800000">
            <a:off x="5720751" y="5794605"/>
            <a:ext cx="9723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3" name="Google Shape;553;g2e324addbdb_0_419"/>
          <p:cNvCxnSpPr/>
          <p:nvPr/>
        </p:nvCxnSpPr>
        <p:spPr>
          <a:xfrm rot="10800000">
            <a:off x="6794743" y="3960654"/>
            <a:ext cx="4218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4" name="Google Shape;554;g2e324addbdb_0_419"/>
          <p:cNvCxnSpPr/>
          <p:nvPr/>
        </p:nvCxnSpPr>
        <p:spPr>
          <a:xfrm rot="10800000">
            <a:off x="5138909" y="3922845"/>
            <a:ext cx="4218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5" name="Google Shape;555;g2e324addbdb_0_419"/>
          <p:cNvCxnSpPr/>
          <p:nvPr/>
        </p:nvCxnSpPr>
        <p:spPr>
          <a:xfrm rot="10800000">
            <a:off x="8230555" y="2710424"/>
            <a:ext cx="4218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6" name="Google Shape;556;g2e324addbdb_0_419"/>
          <p:cNvCxnSpPr/>
          <p:nvPr/>
        </p:nvCxnSpPr>
        <p:spPr>
          <a:xfrm rot="10800000">
            <a:off x="6675779" y="2710423"/>
            <a:ext cx="4218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7" name="Google Shape;557;g2e324addbdb_0_419"/>
          <p:cNvCxnSpPr/>
          <p:nvPr/>
        </p:nvCxnSpPr>
        <p:spPr>
          <a:xfrm rot="10800000">
            <a:off x="5257758" y="2686675"/>
            <a:ext cx="4218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8" name="Google Shape;558;g2e324addbdb_0_419"/>
          <p:cNvCxnSpPr/>
          <p:nvPr/>
        </p:nvCxnSpPr>
        <p:spPr>
          <a:xfrm rot="10800000">
            <a:off x="3473797" y="2674981"/>
            <a:ext cx="421800" cy="0"/>
          </a:xfrm>
          <a:prstGeom prst="straightConnector1">
            <a:avLst/>
          </a:prstGeom>
          <a:noFill/>
          <a:ln cap="flat" cmpd="sng" w="3810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9" name="Google Shape;559;g2e324addbdb_0_419"/>
          <p:cNvSpPr txBox="1"/>
          <p:nvPr/>
        </p:nvSpPr>
        <p:spPr>
          <a:xfrm>
            <a:off x="189118" y="364106"/>
            <a:ext cx="8741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ROADS LEAD TO </a:t>
            </a:r>
            <a:b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WORKFORCE DEVELOPMENT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g2e47742ee0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201" cy="6551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e4b5b5d193_0_0"/>
          <p:cNvSpPr txBox="1"/>
          <p:nvPr>
            <p:ph type="title"/>
          </p:nvPr>
        </p:nvSpPr>
        <p:spPr>
          <a:xfrm>
            <a:off x="775275" y="954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Connect with me!</a:t>
            </a:r>
            <a:endParaRPr/>
          </a:p>
        </p:txBody>
      </p:sp>
      <p:pic>
        <p:nvPicPr>
          <p:cNvPr id="572" name="Google Shape;572;g2e4b5b5d19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275" y="1921175"/>
            <a:ext cx="7365176" cy="459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g2e4b5b5d193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70525" y="2478427"/>
            <a:ext cx="2719650" cy="272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Collins, Justin R.</dc:creator>
</cp:coreProperties>
</file>