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4"/>
    <p:sldMasterId id="2147483660" r:id="rId5"/>
    <p:sldMasterId id="2147483648" r:id="rId6"/>
    <p:sldMasterId id="2147483674" r:id="rId7"/>
  </p:sldMasterIdLst>
  <p:notesMasterIdLst>
    <p:notesMasterId r:id="rId35"/>
  </p:notesMasterIdLst>
  <p:handoutMasterIdLst>
    <p:handoutMasterId r:id="rId36"/>
  </p:handoutMasterIdLst>
  <p:sldIdLst>
    <p:sldId id="283" r:id="rId8"/>
    <p:sldId id="307" r:id="rId9"/>
    <p:sldId id="319" r:id="rId10"/>
    <p:sldId id="636" r:id="rId11"/>
    <p:sldId id="281" r:id="rId12"/>
    <p:sldId id="305" r:id="rId13"/>
    <p:sldId id="5647" r:id="rId14"/>
    <p:sldId id="5648" r:id="rId15"/>
    <p:sldId id="5649" r:id="rId16"/>
    <p:sldId id="5655" r:id="rId17"/>
    <p:sldId id="5650" r:id="rId18"/>
    <p:sldId id="264" r:id="rId19"/>
    <p:sldId id="284" r:id="rId20"/>
    <p:sldId id="288" r:id="rId21"/>
    <p:sldId id="290" r:id="rId22"/>
    <p:sldId id="5656" r:id="rId23"/>
    <p:sldId id="5657" r:id="rId24"/>
    <p:sldId id="5658" r:id="rId25"/>
    <p:sldId id="5659" r:id="rId26"/>
    <p:sldId id="270" r:id="rId27"/>
    <p:sldId id="315" r:id="rId28"/>
    <p:sldId id="5651" r:id="rId29"/>
    <p:sldId id="5652" r:id="rId30"/>
    <p:sldId id="5653" r:id="rId31"/>
    <p:sldId id="5654" r:id="rId32"/>
    <p:sldId id="898" r:id="rId33"/>
    <p:sldId id="318" r:id="rId34"/>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5B5F4C-CBC7-4913-B250-EBEA93BCC2EB}">
          <p14:sldIdLst>
            <p14:sldId id="283"/>
            <p14:sldId id="307"/>
            <p14:sldId id="319"/>
            <p14:sldId id="636"/>
            <p14:sldId id="281"/>
            <p14:sldId id="305"/>
            <p14:sldId id="5647"/>
            <p14:sldId id="5648"/>
            <p14:sldId id="5649"/>
            <p14:sldId id="5655"/>
            <p14:sldId id="5650"/>
            <p14:sldId id="264"/>
            <p14:sldId id="284"/>
            <p14:sldId id="288"/>
            <p14:sldId id="290"/>
            <p14:sldId id="5656"/>
            <p14:sldId id="5657"/>
            <p14:sldId id="5658"/>
            <p14:sldId id="5659"/>
            <p14:sldId id="270"/>
            <p14:sldId id="315"/>
            <p14:sldId id="5651"/>
            <p14:sldId id="5652"/>
            <p14:sldId id="5653"/>
            <p14:sldId id="5654"/>
            <p14:sldId id="898"/>
            <p14:sldId id="318"/>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6569"/>
    <a:srgbClr val="002D73"/>
    <a:srgbClr val="007681"/>
    <a:srgbClr val="1F3261"/>
    <a:srgbClr val="4589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8446" autoAdjust="0"/>
    <p:restoredTop sz="68743" autoAdjust="0"/>
  </p:normalViewPr>
  <p:slideViewPr>
    <p:cSldViewPr>
      <p:cViewPr varScale="1">
        <p:scale>
          <a:sx n="103" d="100"/>
          <a:sy n="103" d="100"/>
        </p:scale>
        <p:origin x="1692" y="10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84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726749079896472"/>
          <c:y val="0.23937261275749075"/>
          <c:w val="0.43330812301419669"/>
          <c:h val="0.59665296816501279"/>
        </c:manualLayout>
      </c:layout>
      <c:pieChart>
        <c:varyColors val="1"/>
        <c:ser>
          <c:idx val="0"/>
          <c:order val="0"/>
          <c:spPr>
            <a:pattFill prst="ltDnDiag">
              <a:fgClr>
                <a:srgbClr val="FF9900"/>
              </a:fgClr>
              <a:bgClr>
                <a:srgbClr val="FFFFFF"/>
              </a:bgClr>
            </a:pattFill>
            <a:ln w="12700">
              <a:solidFill>
                <a:srgbClr val="000000"/>
              </a:solidFill>
              <a:prstDash val="solid"/>
            </a:ln>
          </c:spPr>
          <c:explosion val="5"/>
          <c:dPt>
            <c:idx val="0"/>
            <c:bubble3D val="0"/>
            <c:spPr>
              <a:pattFill prst="dashHorz">
                <a:fgClr>
                  <a:srgbClr val="FF9900"/>
                </a:fgClr>
                <a:bgClr>
                  <a:srgbClr val="FFFFFF"/>
                </a:bgClr>
              </a:pattFill>
              <a:ln w="12700">
                <a:solidFill>
                  <a:srgbClr val="000000"/>
                </a:solidFill>
                <a:prstDash val="solid"/>
              </a:ln>
            </c:spPr>
            <c:extLst>
              <c:ext xmlns:c16="http://schemas.microsoft.com/office/drawing/2014/chart" uri="{C3380CC4-5D6E-409C-BE32-E72D297353CC}">
                <c16:uniqueId val="{00000001-F658-4417-B1B8-621F8CC3C5F8}"/>
              </c:ext>
            </c:extLst>
          </c:dPt>
          <c:dPt>
            <c:idx val="1"/>
            <c:bubble3D val="0"/>
            <c:spPr>
              <a:pattFill prst="pct20">
                <a:fgClr>
                  <a:srgbClr val="FF9900"/>
                </a:fgClr>
                <a:bgClr>
                  <a:srgbClr val="FFFFFF"/>
                </a:bgClr>
              </a:pattFill>
              <a:ln w="12700">
                <a:solidFill>
                  <a:srgbClr val="000000"/>
                </a:solidFill>
                <a:prstDash val="solid"/>
              </a:ln>
            </c:spPr>
            <c:extLst>
              <c:ext xmlns:c16="http://schemas.microsoft.com/office/drawing/2014/chart" uri="{C3380CC4-5D6E-409C-BE32-E72D297353CC}">
                <c16:uniqueId val="{00000003-F658-4417-B1B8-621F8CC3C5F8}"/>
              </c:ext>
            </c:extLst>
          </c:dPt>
          <c:dPt>
            <c:idx val="2"/>
            <c:bubble3D val="0"/>
            <c:spPr>
              <a:pattFill prst="dashVert">
                <a:fgClr>
                  <a:srgbClr val="FF9900"/>
                </a:fgClr>
                <a:bgClr>
                  <a:srgbClr val="FFFFFF"/>
                </a:bgClr>
              </a:pattFill>
              <a:ln w="12700">
                <a:solidFill>
                  <a:srgbClr val="000000"/>
                </a:solidFill>
                <a:prstDash val="solid"/>
              </a:ln>
            </c:spPr>
            <c:extLst>
              <c:ext xmlns:c16="http://schemas.microsoft.com/office/drawing/2014/chart" uri="{C3380CC4-5D6E-409C-BE32-E72D297353CC}">
                <c16:uniqueId val="{00000005-F658-4417-B1B8-621F8CC3C5F8}"/>
              </c:ext>
            </c:extLst>
          </c:dPt>
          <c:dPt>
            <c:idx val="3"/>
            <c:bubble3D val="0"/>
            <c:spPr>
              <a:pattFill prst="zigZag">
                <a:fgClr>
                  <a:srgbClr val="FF9900"/>
                </a:fgClr>
                <a:bgClr>
                  <a:srgbClr val="FFFFFF"/>
                </a:bgClr>
              </a:pattFill>
              <a:ln w="12700">
                <a:solidFill>
                  <a:srgbClr val="000000"/>
                </a:solidFill>
                <a:prstDash val="solid"/>
              </a:ln>
            </c:spPr>
            <c:extLst>
              <c:ext xmlns:c16="http://schemas.microsoft.com/office/drawing/2014/chart" uri="{C3380CC4-5D6E-409C-BE32-E72D297353CC}">
                <c16:uniqueId val="{00000007-F658-4417-B1B8-621F8CC3C5F8}"/>
              </c:ext>
            </c:extLst>
          </c:dPt>
          <c:dLbls>
            <c:delete val="1"/>
          </c:dLbls>
          <c:val>
            <c:numRef>
              <c:f>'[1]CHART 5'!$B$45:$E$45</c:f>
              <c:numCache>
                <c:formatCode>General</c:formatCode>
                <c:ptCount val="4"/>
                <c:pt idx="0">
                  <c:v>136301</c:v>
                </c:pt>
                <c:pt idx="1">
                  <c:v>152200</c:v>
                </c:pt>
                <c:pt idx="2">
                  <c:v>12311</c:v>
                </c:pt>
                <c:pt idx="3">
                  <c:v>61676</c:v>
                </c:pt>
              </c:numCache>
            </c:numRef>
          </c:val>
          <c:extLst>
            <c:ext xmlns:c16="http://schemas.microsoft.com/office/drawing/2014/chart" uri="{C3380CC4-5D6E-409C-BE32-E72D297353CC}">
              <c16:uniqueId val="{00000008-F658-4417-B1B8-621F8CC3C5F8}"/>
            </c:ext>
          </c:extLst>
        </c:ser>
        <c:ser>
          <c:idx val="1"/>
          <c:order val="1"/>
          <c:spPr>
            <a:solidFill>
              <a:srgbClr val="993366"/>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0A-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0C-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0E-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'CHART 5'!#REF!</c:f>
              <c:numCache>
                <c:formatCode>General</c:formatCode>
                <c:ptCount val="1"/>
                <c:pt idx="0">
                  <c:v>1</c:v>
                </c:pt>
              </c:numCache>
            </c:numRef>
          </c:val>
          <c:extLst>
            <c:ext xmlns:c16="http://schemas.microsoft.com/office/drawing/2014/chart" uri="{C3380CC4-5D6E-409C-BE32-E72D297353CC}">
              <c16:uniqueId val="{0000000F-F658-4417-B1B8-621F8CC3C5F8}"/>
            </c:ext>
          </c:extLst>
        </c:ser>
        <c:ser>
          <c:idx val="2"/>
          <c:order val="2"/>
          <c:spPr>
            <a:solidFill>
              <a:srgbClr val="FFFFCC"/>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11-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13-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15-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'CHART 5'!#REF!</c:f>
              <c:numCache>
                <c:formatCode>General</c:formatCode>
                <c:ptCount val="1"/>
                <c:pt idx="0">
                  <c:v>1</c:v>
                </c:pt>
              </c:numCache>
            </c:numRef>
          </c:val>
          <c:extLst>
            <c:ext xmlns:c16="http://schemas.microsoft.com/office/drawing/2014/chart" uri="{C3380CC4-5D6E-409C-BE32-E72D297353CC}">
              <c16:uniqueId val="{00000016-F658-4417-B1B8-621F8CC3C5F8}"/>
            </c:ext>
          </c:extLst>
        </c:ser>
        <c:ser>
          <c:idx val="3"/>
          <c:order val="3"/>
          <c:spPr>
            <a:solidFill>
              <a:srgbClr val="CCFFFF"/>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18-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1A-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1C-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'CHART 5'!#REF!</c:f>
              <c:numCache>
                <c:formatCode>General</c:formatCode>
                <c:ptCount val="1"/>
                <c:pt idx="0">
                  <c:v>1</c:v>
                </c:pt>
              </c:numCache>
            </c:numRef>
          </c:val>
          <c:extLst>
            <c:ext xmlns:c16="http://schemas.microsoft.com/office/drawing/2014/chart" uri="{C3380CC4-5D6E-409C-BE32-E72D297353CC}">
              <c16:uniqueId val="{0000001D-F658-4417-B1B8-621F8CC3C5F8}"/>
            </c:ext>
          </c:extLst>
        </c:ser>
        <c:ser>
          <c:idx val="4"/>
          <c:order val="4"/>
          <c:spPr>
            <a:solidFill>
              <a:srgbClr val="660066"/>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1F-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21-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23-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25-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5'!$B$9:$E$9</c:f>
              <c:numCache>
                <c:formatCode>General</c:formatCode>
                <c:ptCount val="4"/>
                <c:pt idx="0">
                  <c:v>123507</c:v>
                </c:pt>
                <c:pt idx="1">
                  <c:v>108940</c:v>
                </c:pt>
                <c:pt idx="2">
                  <c:v>10652</c:v>
                </c:pt>
                <c:pt idx="3">
                  <c:v>78018</c:v>
                </c:pt>
              </c:numCache>
            </c:numRef>
          </c:val>
          <c:extLst>
            <c:ext xmlns:c16="http://schemas.microsoft.com/office/drawing/2014/chart" uri="{C3380CC4-5D6E-409C-BE32-E72D297353CC}">
              <c16:uniqueId val="{00000026-F658-4417-B1B8-621F8CC3C5F8}"/>
            </c:ext>
          </c:extLst>
        </c:ser>
        <c:ser>
          <c:idx val="5"/>
          <c:order val="5"/>
          <c:spPr>
            <a:solidFill>
              <a:srgbClr val="FF8080"/>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28-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2A-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2C-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2E-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5'!$B$10:$E$10</c:f>
              <c:numCache>
                <c:formatCode>General</c:formatCode>
                <c:ptCount val="4"/>
                <c:pt idx="0">
                  <c:v>125258</c:v>
                </c:pt>
                <c:pt idx="1">
                  <c:v>111003</c:v>
                </c:pt>
                <c:pt idx="2">
                  <c:v>11275</c:v>
                </c:pt>
                <c:pt idx="3">
                  <c:v>78619</c:v>
                </c:pt>
              </c:numCache>
            </c:numRef>
          </c:val>
          <c:extLst>
            <c:ext xmlns:c16="http://schemas.microsoft.com/office/drawing/2014/chart" uri="{C3380CC4-5D6E-409C-BE32-E72D297353CC}">
              <c16:uniqueId val="{0000002F-F658-4417-B1B8-621F8CC3C5F8}"/>
            </c:ext>
          </c:extLst>
        </c:ser>
        <c:ser>
          <c:idx val="6"/>
          <c:order val="6"/>
          <c:spPr>
            <a:solidFill>
              <a:srgbClr val="0066CC"/>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31-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33-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35-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37-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5'!$B$11:$E$11</c:f>
              <c:numCache>
                <c:formatCode>General</c:formatCode>
                <c:ptCount val="4"/>
                <c:pt idx="0">
                  <c:v>124826</c:v>
                </c:pt>
                <c:pt idx="1">
                  <c:v>113038</c:v>
                </c:pt>
                <c:pt idx="2">
                  <c:v>10050</c:v>
                </c:pt>
                <c:pt idx="3">
                  <c:v>74283</c:v>
                </c:pt>
              </c:numCache>
            </c:numRef>
          </c:val>
          <c:extLst>
            <c:ext xmlns:c16="http://schemas.microsoft.com/office/drawing/2014/chart" uri="{C3380CC4-5D6E-409C-BE32-E72D297353CC}">
              <c16:uniqueId val="{00000038-F658-4417-B1B8-621F8CC3C5F8}"/>
            </c:ext>
          </c:extLst>
        </c:ser>
        <c:ser>
          <c:idx val="7"/>
          <c:order val="7"/>
          <c:spPr>
            <a:solidFill>
              <a:srgbClr val="CCCCFF"/>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3A-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3C-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3E-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40-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5'!$B$12:$E$12</c:f>
              <c:numCache>
                <c:formatCode>General</c:formatCode>
                <c:ptCount val="4"/>
                <c:pt idx="0">
                  <c:v>122074</c:v>
                </c:pt>
                <c:pt idx="1">
                  <c:v>112434</c:v>
                </c:pt>
                <c:pt idx="2">
                  <c:v>11116</c:v>
                </c:pt>
                <c:pt idx="3">
                  <c:v>72133</c:v>
                </c:pt>
              </c:numCache>
            </c:numRef>
          </c:val>
          <c:extLst>
            <c:ext xmlns:c16="http://schemas.microsoft.com/office/drawing/2014/chart" uri="{C3380CC4-5D6E-409C-BE32-E72D297353CC}">
              <c16:uniqueId val="{00000041-F658-4417-B1B8-621F8CC3C5F8}"/>
            </c:ext>
          </c:extLst>
        </c:ser>
        <c:ser>
          <c:idx val="8"/>
          <c:order val="8"/>
          <c:spPr>
            <a:solidFill>
              <a:srgbClr val="000080"/>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43-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45-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47-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49-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5'!$B$13:$E$13</c:f>
              <c:numCache>
                <c:formatCode>General</c:formatCode>
                <c:ptCount val="4"/>
                <c:pt idx="0">
                  <c:v>123417</c:v>
                </c:pt>
                <c:pt idx="1">
                  <c:v>115354</c:v>
                </c:pt>
                <c:pt idx="2">
                  <c:v>10963</c:v>
                </c:pt>
                <c:pt idx="3">
                  <c:v>72565</c:v>
                </c:pt>
              </c:numCache>
            </c:numRef>
          </c:val>
          <c:extLst>
            <c:ext xmlns:c16="http://schemas.microsoft.com/office/drawing/2014/chart" uri="{C3380CC4-5D6E-409C-BE32-E72D297353CC}">
              <c16:uniqueId val="{0000004A-F658-4417-B1B8-621F8CC3C5F8}"/>
            </c:ext>
          </c:extLst>
        </c:ser>
        <c:ser>
          <c:idx val="9"/>
          <c:order val="9"/>
          <c:spPr>
            <a:solidFill>
              <a:srgbClr val="FF00FF"/>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4C-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4E-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50-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52-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5'!$B$14:$E$14</c:f>
              <c:numCache>
                <c:formatCode>General</c:formatCode>
                <c:ptCount val="4"/>
                <c:pt idx="0">
                  <c:v>122307</c:v>
                </c:pt>
                <c:pt idx="1">
                  <c:v>118238</c:v>
                </c:pt>
                <c:pt idx="2">
                  <c:v>11550</c:v>
                </c:pt>
                <c:pt idx="3">
                  <c:v>73235</c:v>
                </c:pt>
              </c:numCache>
            </c:numRef>
          </c:val>
          <c:extLst>
            <c:ext xmlns:c16="http://schemas.microsoft.com/office/drawing/2014/chart" uri="{C3380CC4-5D6E-409C-BE32-E72D297353CC}">
              <c16:uniqueId val="{00000053-F658-4417-B1B8-621F8CC3C5F8}"/>
            </c:ext>
          </c:extLst>
        </c:ser>
        <c:ser>
          <c:idx val="10"/>
          <c:order val="10"/>
          <c:spPr>
            <a:solidFill>
              <a:srgbClr val="FFFF00"/>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55-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57-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59-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5B-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5'!$B$15:$E$15</c:f>
              <c:numCache>
                <c:formatCode>General</c:formatCode>
                <c:ptCount val="4"/>
                <c:pt idx="0">
                  <c:v>123989</c:v>
                </c:pt>
                <c:pt idx="1">
                  <c:v>122746</c:v>
                </c:pt>
                <c:pt idx="2">
                  <c:v>11974</c:v>
                </c:pt>
                <c:pt idx="3">
                  <c:v>73336</c:v>
                </c:pt>
              </c:numCache>
            </c:numRef>
          </c:val>
          <c:extLst>
            <c:ext xmlns:c16="http://schemas.microsoft.com/office/drawing/2014/chart" uri="{C3380CC4-5D6E-409C-BE32-E72D297353CC}">
              <c16:uniqueId val="{0000005C-F658-4417-B1B8-621F8CC3C5F8}"/>
            </c:ext>
          </c:extLst>
        </c:ser>
        <c:ser>
          <c:idx val="11"/>
          <c:order val="11"/>
          <c:spPr>
            <a:solidFill>
              <a:srgbClr val="00FFFF"/>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5E-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60-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62-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64-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5'!$B$16:$E$16</c:f>
              <c:numCache>
                <c:formatCode>General</c:formatCode>
                <c:ptCount val="4"/>
                <c:pt idx="0">
                  <c:v>126344</c:v>
                </c:pt>
                <c:pt idx="1">
                  <c:v>122055</c:v>
                </c:pt>
                <c:pt idx="2">
                  <c:v>11930</c:v>
                </c:pt>
                <c:pt idx="3">
                  <c:v>71630</c:v>
                </c:pt>
              </c:numCache>
            </c:numRef>
          </c:val>
          <c:extLst>
            <c:ext xmlns:c16="http://schemas.microsoft.com/office/drawing/2014/chart" uri="{C3380CC4-5D6E-409C-BE32-E72D297353CC}">
              <c16:uniqueId val="{00000065-F658-4417-B1B8-621F8CC3C5F8}"/>
            </c:ext>
          </c:extLst>
        </c:ser>
        <c:ser>
          <c:idx val="12"/>
          <c:order val="12"/>
          <c:spPr>
            <a:solidFill>
              <a:srgbClr val="800080"/>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67-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69-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6B-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6D-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5'!$B$17:$E$17</c:f>
              <c:numCache>
                <c:formatCode>General</c:formatCode>
                <c:ptCount val="4"/>
                <c:pt idx="0">
                  <c:v>128347</c:v>
                </c:pt>
                <c:pt idx="1">
                  <c:v>125146</c:v>
                </c:pt>
                <c:pt idx="2">
                  <c:v>11832</c:v>
                </c:pt>
                <c:pt idx="3">
                  <c:v>70924</c:v>
                </c:pt>
              </c:numCache>
            </c:numRef>
          </c:val>
          <c:extLst>
            <c:ext xmlns:c16="http://schemas.microsoft.com/office/drawing/2014/chart" uri="{C3380CC4-5D6E-409C-BE32-E72D297353CC}">
              <c16:uniqueId val="{0000006E-F658-4417-B1B8-621F8CC3C5F8}"/>
            </c:ext>
          </c:extLst>
        </c:ser>
        <c:ser>
          <c:idx val="13"/>
          <c:order val="13"/>
          <c:spPr>
            <a:solidFill>
              <a:srgbClr val="800000"/>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70-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72-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74-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76-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5'!$B$18:$E$18</c:f>
              <c:numCache>
                <c:formatCode>General</c:formatCode>
                <c:ptCount val="4"/>
                <c:pt idx="0">
                  <c:v>130762</c:v>
                </c:pt>
                <c:pt idx="1">
                  <c:v>126395</c:v>
                </c:pt>
                <c:pt idx="2">
                  <c:v>11980</c:v>
                </c:pt>
                <c:pt idx="3">
                  <c:v>73124</c:v>
                </c:pt>
              </c:numCache>
            </c:numRef>
          </c:val>
          <c:extLst>
            <c:ext xmlns:c16="http://schemas.microsoft.com/office/drawing/2014/chart" uri="{C3380CC4-5D6E-409C-BE32-E72D297353CC}">
              <c16:uniqueId val="{00000077-F658-4417-B1B8-621F8CC3C5F8}"/>
            </c:ext>
          </c:extLst>
        </c:ser>
        <c:ser>
          <c:idx val="14"/>
          <c:order val="14"/>
          <c:spPr>
            <a:solidFill>
              <a:srgbClr val="008080"/>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79-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7B-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7D-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7F-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5'!$B$19:$E$19</c:f>
              <c:numCache>
                <c:formatCode>General</c:formatCode>
                <c:ptCount val="4"/>
                <c:pt idx="0">
                  <c:v>134791</c:v>
                </c:pt>
                <c:pt idx="1">
                  <c:v>131659</c:v>
                </c:pt>
                <c:pt idx="2">
                  <c:v>11122</c:v>
                </c:pt>
                <c:pt idx="3">
                  <c:v>71170</c:v>
                </c:pt>
              </c:numCache>
            </c:numRef>
          </c:val>
          <c:extLst>
            <c:ext xmlns:c16="http://schemas.microsoft.com/office/drawing/2014/chart" uri="{C3380CC4-5D6E-409C-BE32-E72D297353CC}">
              <c16:uniqueId val="{00000080-F658-4417-B1B8-621F8CC3C5F8}"/>
            </c:ext>
          </c:extLst>
        </c:ser>
        <c:ser>
          <c:idx val="15"/>
          <c:order val="15"/>
          <c:spPr>
            <a:solidFill>
              <a:srgbClr val="0000FF"/>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82-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84-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86-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88-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5'!$B$20:$E$20</c:f>
              <c:numCache>
                <c:formatCode>General</c:formatCode>
                <c:ptCount val="4"/>
                <c:pt idx="0">
                  <c:v>138365</c:v>
                </c:pt>
                <c:pt idx="1">
                  <c:v>135263</c:v>
                </c:pt>
                <c:pt idx="2">
                  <c:v>11097</c:v>
                </c:pt>
                <c:pt idx="3">
                  <c:v>71592</c:v>
                </c:pt>
              </c:numCache>
            </c:numRef>
          </c:val>
          <c:extLst>
            <c:ext xmlns:c16="http://schemas.microsoft.com/office/drawing/2014/chart" uri="{C3380CC4-5D6E-409C-BE32-E72D297353CC}">
              <c16:uniqueId val="{00000089-F658-4417-B1B8-621F8CC3C5F8}"/>
            </c:ext>
          </c:extLst>
        </c:ser>
        <c:ser>
          <c:idx val="16"/>
          <c:order val="16"/>
          <c:spPr>
            <a:solidFill>
              <a:srgbClr val="00CCFF"/>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8B-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8D-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8F-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91-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5'!$B$21:$E$21</c:f>
              <c:numCache>
                <c:formatCode>General</c:formatCode>
                <c:ptCount val="4"/>
                <c:pt idx="0">
                  <c:v>134523</c:v>
                </c:pt>
                <c:pt idx="1">
                  <c:v>134819</c:v>
                </c:pt>
                <c:pt idx="2">
                  <c:v>11460</c:v>
                </c:pt>
                <c:pt idx="3">
                  <c:v>71641</c:v>
                </c:pt>
              </c:numCache>
            </c:numRef>
          </c:val>
          <c:extLst>
            <c:ext xmlns:c16="http://schemas.microsoft.com/office/drawing/2014/chart" uri="{C3380CC4-5D6E-409C-BE32-E72D297353CC}">
              <c16:uniqueId val="{00000092-F658-4417-B1B8-621F8CC3C5F8}"/>
            </c:ext>
          </c:extLst>
        </c:ser>
        <c:ser>
          <c:idx val="17"/>
          <c:order val="17"/>
          <c:spPr>
            <a:solidFill>
              <a:srgbClr val="CCFFFF"/>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94-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96-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98-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5'!$B$22:$E$22</c:f>
              <c:numCache>
                <c:formatCode>General</c:formatCode>
                <c:ptCount val="4"/>
                <c:pt idx="0">
                  <c:v>134292</c:v>
                </c:pt>
                <c:pt idx="1">
                  <c:v>138448</c:v>
                </c:pt>
                <c:pt idx="2">
                  <c:v>11526</c:v>
                </c:pt>
                <c:pt idx="3">
                  <c:v>69604</c:v>
                </c:pt>
              </c:numCache>
            </c:numRef>
          </c:val>
          <c:extLst>
            <c:ext xmlns:c16="http://schemas.microsoft.com/office/drawing/2014/chart" uri="{C3380CC4-5D6E-409C-BE32-E72D297353CC}">
              <c16:uniqueId val="{00000099-F658-4417-B1B8-621F8CC3C5F8}"/>
            </c:ext>
          </c:extLst>
        </c:ser>
        <c:ser>
          <c:idx val="18"/>
          <c:order val="18"/>
          <c:spPr>
            <a:solidFill>
              <a:srgbClr val="CCFFCC"/>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9B-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9D-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9F-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A1-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5'!$B$23:$E$23</c:f>
              <c:numCache>
                <c:formatCode>General</c:formatCode>
                <c:ptCount val="4"/>
                <c:pt idx="0">
                  <c:v>136554</c:v>
                </c:pt>
                <c:pt idx="1">
                  <c:v>142750</c:v>
                </c:pt>
                <c:pt idx="2">
                  <c:v>11824</c:v>
                </c:pt>
                <c:pt idx="3">
                  <c:v>68711</c:v>
                </c:pt>
              </c:numCache>
            </c:numRef>
          </c:val>
          <c:extLst>
            <c:ext xmlns:c16="http://schemas.microsoft.com/office/drawing/2014/chart" uri="{C3380CC4-5D6E-409C-BE32-E72D297353CC}">
              <c16:uniqueId val="{000000A2-F658-4417-B1B8-621F8CC3C5F8}"/>
            </c:ext>
          </c:extLst>
        </c:ser>
        <c:ser>
          <c:idx val="19"/>
          <c:order val="19"/>
          <c:spPr>
            <a:solidFill>
              <a:srgbClr val="FFFF99"/>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A4-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A6-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A8-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AA-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5'!$B$24:$E$24</c:f>
              <c:numCache>
                <c:formatCode>General</c:formatCode>
                <c:ptCount val="4"/>
                <c:pt idx="0">
                  <c:v>139382</c:v>
                </c:pt>
                <c:pt idx="1">
                  <c:v>145222</c:v>
                </c:pt>
                <c:pt idx="2">
                  <c:v>12060</c:v>
                </c:pt>
                <c:pt idx="3">
                  <c:v>68167</c:v>
                </c:pt>
              </c:numCache>
            </c:numRef>
          </c:val>
          <c:extLst>
            <c:ext xmlns:c16="http://schemas.microsoft.com/office/drawing/2014/chart" uri="{C3380CC4-5D6E-409C-BE32-E72D297353CC}">
              <c16:uniqueId val="{000000AB-F658-4417-B1B8-621F8CC3C5F8}"/>
            </c:ext>
          </c:extLst>
        </c:ser>
        <c:ser>
          <c:idx val="20"/>
          <c:order val="20"/>
          <c:spPr>
            <a:solidFill>
              <a:srgbClr val="99CCFF"/>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AD-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AF-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B1-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B3-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5'!$B$25:$E$25</c:f>
              <c:numCache>
                <c:formatCode>General</c:formatCode>
                <c:ptCount val="4"/>
                <c:pt idx="0">
                  <c:v>138515</c:v>
                </c:pt>
                <c:pt idx="1">
                  <c:v>146229</c:v>
                </c:pt>
                <c:pt idx="2">
                  <c:v>11878</c:v>
                </c:pt>
                <c:pt idx="3">
                  <c:v>67657</c:v>
                </c:pt>
              </c:numCache>
            </c:numRef>
          </c:val>
          <c:extLst>
            <c:ext xmlns:c16="http://schemas.microsoft.com/office/drawing/2014/chart" uri="{C3380CC4-5D6E-409C-BE32-E72D297353CC}">
              <c16:uniqueId val="{000000B4-F658-4417-B1B8-621F8CC3C5F8}"/>
            </c:ext>
          </c:extLst>
        </c:ser>
        <c:ser>
          <c:idx val="21"/>
          <c:order val="21"/>
          <c:spPr>
            <a:solidFill>
              <a:srgbClr val="FF99CC"/>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B6-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B8-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BA-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BC-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5'!$B$26:$E$26</c:f>
              <c:numCache>
                <c:formatCode>General</c:formatCode>
                <c:ptCount val="4"/>
                <c:pt idx="0">
                  <c:v>137853</c:v>
                </c:pt>
                <c:pt idx="1">
                  <c:v>146695</c:v>
                </c:pt>
                <c:pt idx="2">
                  <c:v>12367</c:v>
                </c:pt>
                <c:pt idx="3">
                  <c:v>68191</c:v>
                </c:pt>
              </c:numCache>
            </c:numRef>
          </c:val>
          <c:extLst>
            <c:ext xmlns:c16="http://schemas.microsoft.com/office/drawing/2014/chart" uri="{C3380CC4-5D6E-409C-BE32-E72D297353CC}">
              <c16:uniqueId val="{000000BD-F658-4417-B1B8-621F8CC3C5F8}"/>
            </c:ext>
          </c:extLst>
        </c:ser>
        <c:ser>
          <c:idx val="22"/>
          <c:order val="22"/>
          <c:spPr>
            <a:solidFill>
              <a:srgbClr val="CC99FF"/>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BF-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C1-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C3-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C5-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5'!$B$27:$E$27</c:f>
              <c:numCache>
                <c:formatCode>General</c:formatCode>
                <c:ptCount val="4"/>
                <c:pt idx="0">
                  <c:v>138275</c:v>
                </c:pt>
                <c:pt idx="1">
                  <c:v>150453</c:v>
                </c:pt>
                <c:pt idx="2">
                  <c:v>11926</c:v>
                </c:pt>
                <c:pt idx="3">
                  <c:v>69190</c:v>
                </c:pt>
              </c:numCache>
            </c:numRef>
          </c:val>
          <c:extLst>
            <c:ext xmlns:c16="http://schemas.microsoft.com/office/drawing/2014/chart" uri="{C3380CC4-5D6E-409C-BE32-E72D297353CC}">
              <c16:uniqueId val="{000000C6-F658-4417-B1B8-621F8CC3C5F8}"/>
            </c:ext>
          </c:extLst>
        </c:ser>
        <c:ser>
          <c:idx val="23"/>
          <c:order val="23"/>
          <c:spPr>
            <a:solidFill>
              <a:srgbClr val="FFCC99"/>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C8-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CA-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CC-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CE-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5'!$B$28:$E$28</c:f>
              <c:numCache>
                <c:formatCode>General</c:formatCode>
                <c:ptCount val="4"/>
                <c:pt idx="0">
                  <c:v>141446</c:v>
                </c:pt>
                <c:pt idx="1">
                  <c:v>153526</c:v>
                </c:pt>
                <c:pt idx="2">
                  <c:v>12107</c:v>
                </c:pt>
                <c:pt idx="3">
                  <c:v>69977</c:v>
                </c:pt>
              </c:numCache>
            </c:numRef>
          </c:val>
          <c:extLst>
            <c:ext xmlns:c16="http://schemas.microsoft.com/office/drawing/2014/chart" uri="{C3380CC4-5D6E-409C-BE32-E72D297353CC}">
              <c16:uniqueId val="{000000CF-F658-4417-B1B8-621F8CC3C5F8}"/>
            </c:ext>
          </c:extLst>
        </c:ser>
        <c:ser>
          <c:idx val="24"/>
          <c:order val="24"/>
          <c:spPr>
            <a:solidFill>
              <a:srgbClr val="3366FF"/>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D1-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D3-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D5-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D7-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5'!$B$29:$E$29</c:f>
              <c:numCache>
                <c:formatCode>General</c:formatCode>
                <c:ptCount val="4"/>
                <c:pt idx="0">
                  <c:v>143861</c:v>
                </c:pt>
                <c:pt idx="1">
                  <c:v>155517</c:v>
                </c:pt>
                <c:pt idx="2">
                  <c:v>12165</c:v>
                </c:pt>
                <c:pt idx="3">
                  <c:v>71703</c:v>
                </c:pt>
              </c:numCache>
            </c:numRef>
          </c:val>
          <c:extLst>
            <c:ext xmlns:c16="http://schemas.microsoft.com/office/drawing/2014/chart" uri="{C3380CC4-5D6E-409C-BE32-E72D297353CC}">
              <c16:uniqueId val="{000000D8-F658-4417-B1B8-621F8CC3C5F8}"/>
            </c:ext>
          </c:extLst>
        </c:ser>
        <c:ser>
          <c:idx val="25"/>
          <c:order val="25"/>
          <c:spPr>
            <a:solidFill>
              <a:srgbClr val="33CCCC"/>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DA-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DC-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DE-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E0-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5'!$B$30:$E$30</c:f>
              <c:numCache>
                <c:formatCode>General</c:formatCode>
                <c:ptCount val="4"/>
                <c:pt idx="0">
                  <c:v>143187</c:v>
                </c:pt>
                <c:pt idx="1">
                  <c:v>158864</c:v>
                </c:pt>
                <c:pt idx="2">
                  <c:v>12111</c:v>
                </c:pt>
                <c:pt idx="3">
                  <c:v>70878</c:v>
                </c:pt>
              </c:numCache>
            </c:numRef>
          </c:val>
          <c:extLst>
            <c:ext xmlns:c16="http://schemas.microsoft.com/office/drawing/2014/chart" uri="{C3380CC4-5D6E-409C-BE32-E72D297353CC}">
              <c16:uniqueId val="{000000E1-F658-4417-B1B8-621F8CC3C5F8}"/>
            </c:ext>
          </c:extLst>
        </c:ser>
        <c:ser>
          <c:idx val="26"/>
          <c:order val="26"/>
          <c:spPr>
            <a:solidFill>
              <a:srgbClr val="99CC00"/>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E3-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E5-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E7-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E9-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5'!$B$31:$E$31</c:f>
              <c:numCache>
                <c:formatCode>General</c:formatCode>
                <c:ptCount val="4"/>
                <c:pt idx="0">
                  <c:v>147037</c:v>
                </c:pt>
                <c:pt idx="1">
                  <c:v>163136</c:v>
                </c:pt>
                <c:pt idx="2">
                  <c:v>12314</c:v>
                </c:pt>
                <c:pt idx="3">
                  <c:v>71732</c:v>
                </c:pt>
              </c:numCache>
            </c:numRef>
          </c:val>
          <c:extLst>
            <c:ext xmlns:c16="http://schemas.microsoft.com/office/drawing/2014/chart" uri="{C3380CC4-5D6E-409C-BE32-E72D297353CC}">
              <c16:uniqueId val="{000000EA-F658-4417-B1B8-621F8CC3C5F8}"/>
            </c:ext>
          </c:extLst>
        </c:ser>
        <c:ser>
          <c:idx val="27"/>
          <c:order val="27"/>
          <c:spPr>
            <a:solidFill>
              <a:srgbClr val="FFCC00"/>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EC-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EE-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F0-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F2-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5'!$B$32:$E$32</c:f>
              <c:numCache>
                <c:formatCode>General</c:formatCode>
                <c:ptCount val="4"/>
                <c:pt idx="0">
                  <c:v>144508</c:v>
                </c:pt>
                <c:pt idx="1">
                  <c:v>164115</c:v>
                </c:pt>
                <c:pt idx="2">
                  <c:v>12467</c:v>
                </c:pt>
                <c:pt idx="3">
                  <c:v>70930</c:v>
                </c:pt>
              </c:numCache>
            </c:numRef>
          </c:val>
          <c:extLst>
            <c:ext xmlns:c16="http://schemas.microsoft.com/office/drawing/2014/chart" uri="{C3380CC4-5D6E-409C-BE32-E72D297353CC}">
              <c16:uniqueId val="{000000F3-F658-4417-B1B8-621F8CC3C5F8}"/>
            </c:ext>
          </c:extLst>
        </c:ser>
        <c:ser>
          <c:idx val="28"/>
          <c:order val="28"/>
          <c:spPr>
            <a:solidFill>
              <a:srgbClr val="FF9900"/>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F5-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0F7-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0F9-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0FB-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5'!$B$33:$E$33</c:f>
              <c:numCache>
                <c:formatCode>General</c:formatCode>
                <c:ptCount val="4"/>
                <c:pt idx="0">
                  <c:v>145282</c:v>
                </c:pt>
                <c:pt idx="1">
                  <c:v>162576</c:v>
                </c:pt>
                <c:pt idx="2">
                  <c:v>12777</c:v>
                </c:pt>
                <c:pt idx="3">
                  <c:v>71980</c:v>
                </c:pt>
              </c:numCache>
            </c:numRef>
          </c:val>
          <c:extLst>
            <c:ext xmlns:c16="http://schemas.microsoft.com/office/drawing/2014/chart" uri="{C3380CC4-5D6E-409C-BE32-E72D297353CC}">
              <c16:uniqueId val="{000000FC-F658-4417-B1B8-621F8CC3C5F8}"/>
            </c:ext>
          </c:extLst>
        </c:ser>
        <c:ser>
          <c:idx val="29"/>
          <c:order val="29"/>
          <c:spPr>
            <a:solidFill>
              <a:srgbClr val="FF6600"/>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0FE-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100-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102-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104-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5'!$B$34:$E$34</c:f>
              <c:numCache>
                <c:formatCode>General</c:formatCode>
                <c:ptCount val="4"/>
                <c:pt idx="0">
                  <c:v>145525</c:v>
                </c:pt>
                <c:pt idx="1">
                  <c:v>159356</c:v>
                </c:pt>
                <c:pt idx="2">
                  <c:v>12775</c:v>
                </c:pt>
                <c:pt idx="3">
                  <c:v>70265</c:v>
                </c:pt>
              </c:numCache>
            </c:numRef>
          </c:val>
          <c:extLst>
            <c:ext xmlns:c16="http://schemas.microsoft.com/office/drawing/2014/chart" uri="{C3380CC4-5D6E-409C-BE32-E72D297353CC}">
              <c16:uniqueId val="{00000105-F658-4417-B1B8-621F8CC3C5F8}"/>
            </c:ext>
          </c:extLst>
        </c:ser>
        <c:ser>
          <c:idx val="30"/>
          <c:order val="30"/>
          <c:spPr>
            <a:solidFill>
              <a:srgbClr val="666699"/>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107-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109-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10B-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10D-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5'!$B$35:$E$35</c:f>
              <c:numCache>
                <c:formatCode>General</c:formatCode>
                <c:ptCount val="4"/>
                <c:pt idx="0">
                  <c:v>145916</c:v>
                </c:pt>
                <c:pt idx="1">
                  <c:v>160120</c:v>
                </c:pt>
                <c:pt idx="2">
                  <c:v>12410</c:v>
                </c:pt>
                <c:pt idx="3">
                  <c:v>70205</c:v>
                </c:pt>
              </c:numCache>
            </c:numRef>
          </c:val>
          <c:extLst>
            <c:ext xmlns:c16="http://schemas.microsoft.com/office/drawing/2014/chart" uri="{C3380CC4-5D6E-409C-BE32-E72D297353CC}">
              <c16:uniqueId val="{0000010E-F658-4417-B1B8-621F8CC3C5F8}"/>
            </c:ext>
          </c:extLst>
        </c:ser>
        <c:ser>
          <c:idx val="31"/>
          <c:order val="31"/>
          <c:spPr>
            <a:solidFill>
              <a:srgbClr val="969696"/>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110-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112-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114-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116-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5'!$B$36:$E$36</c:f>
              <c:numCache>
                <c:formatCode>General</c:formatCode>
                <c:ptCount val="4"/>
                <c:pt idx="0">
                  <c:v>146935</c:v>
                </c:pt>
                <c:pt idx="1">
                  <c:v>161663</c:v>
                </c:pt>
                <c:pt idx="2">
                  <c:v>12722</c:v>
                </c:pt>
                <c:pt idx="3">
                  <c:v>69371</c:v>
                </c:pt>
              </c:numCache>
            </c:numRef>
          </c:val>
          <c:extLst>
            <c:ext xmlns:c16="http://schemas.microsoft.com/office/drawing/2014/chart" uri="{C3380CC4-5D6E-409C-BE32-E72D297353CC}">
              <c16:uniqueId val="{00000117-F658-4417-B1B8-621F8CC3C5F8}"/>
            </c:ext>
          </c:extLst>
        </c:ser>
        <c:ser>
          <c:idx val="32"/>
          <c:order val="32"/>
          <c:spPr>
            <a:solidFill>
              <a:srgbClr val="003366"/>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119-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11B-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11D-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11F-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5'!$B$37:$E$37</c:f>
              <c:numCache>
                <c:formatCode>General</c:formatCode>
                <c:ptCount val="4"/>
                <c:pt idx="0">
                  <c:v>149493</c:v>
                </c:pt>
                <c:pt idx="1">
                  <c:v>164465</c:v>
                </c:pt>
                <c:pt idx="2">
                  <c:v>12843</c:v>
                </c:pt>
                <c:pt idx="3">
                  <c:v>71304</c:v>
                </c:pt>
              </c:numCache>
            </c:numRef>
          </c:val>
          <c:extLst>
            <c:ext xmlns:c16="http://schemas.microsoft.com/office/drawing/2014/chart" uri="{C3380CC4-5D6E-409C-BE32-E72D297353CC}">
              <c16:uniqueId val="{00000120-F658-4417-B1B8-621F8CC3C5F8}"/>
            </c:ext>
          </c:extLst>
        </c:ser>
        <c:ser>
          <c:idx val="33"/>
          <c:order val="33"/>
          <c:spPr>
            <a:solidFill>
              <a:srgbClr val="339966"/>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122-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124-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126-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128-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5'!$B$38:$E$38</c:f>
              <c:numCache>
                <c:formatCode>General</c:formatCode>
                <c:ptCount val="4"/>
                <c:pt idx="0">
                  <c:v>151028</c:v>
                </c:pt>
                <c:pt idx="1">
                  <c:v>164203</c:v>
                </c:pt>
                <c:pt idx="2">
                  <c:v>12858</c:v>
                </c:pt>
                <c:pt idx="3">
                  <c:v>71043</c:v>
                </c:pt>
              </c:numCache>
            </c:numRef>
          </c:val>
          <c:extLst>
            <c:ext xmlns:c16="http://schemas.microsoft.com/office/drawing/2014/chart" uri="{C3380CC4-5D6E-409C-BE32-E72D297353CC}">
              <c16:uniqueId val="{00000129-F658-4417-B1B8-621F8CC3C5F8}"/>
            </c:ext>
          </c:extLst>
        </c:ser>
        <c:ser>
          <c:idx val="34"/>
          <c:order val="34"/>
          <c:spPr>
            <a:solidFill>
              <a:srgbClr val="003300"/>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12B-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12D-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12F-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131-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5'!$B$39:$E$39</c:f>
              <c:numCache>
                <c:formatCode>General</c:formatCode>
                <c:ptCount val="4"/>
                <c:pt idx="0">
                  <c:v>151518</c:v>
                </c:pt>
                <c:pt idx="1">
                  <c:v>163471</c:v>
                </c:pt>
                <c:pt idx="2">
                  <c:v>12654</c:v>
                </c:pt>
                <c:pt idx="3">
                  <c:v>68945</c:v>
                </c:pt>
              </c:numCache>
            </c:numRef>
          </c:val>
          <c:extLst>
            <c:ext xmlns:c16="http://schemas.microsoft.com/office/drawing/2014/chart" uri="{C3380CC4-5D6E-409C-BE32-E72D297353CC}">
              <c16:uniqueId val="{00000132-F658-4417-B1B8-621F8CC3C5F8}"/>
            </c:ext>
          </c:extLst>
        </c:ser>
        <c:ser>
          <c:idx val="35"/>
          <c:order val="35"/>
          <c:spPr>
            <a:solidFill>
              <a:srgbClr val="333300"/>
            </a:solidFill>
            <a:ln w="12700">
              <a:solidFill>
                <a:srgbClr val="000000"/>
              </a:solidFill>
              <a:prstDash val="solid"/>
            </a:ln>
          </c:spPr>
          <c:explosion val="4"/>
          <c:dPt>
            <c:idx val="0"/>
            <c:bubble3D val="0"/>
            <c:spPr>
              <a:solidFill>
                <a:srgbClr val="9999FF"/>
              </a:solidFill>
              <a:ln w="12700">
                <a:solidFill>
                  <a:srgbClr val="000000"/>
                </a:solidFill>
                <a:prstDash val="solid"/>
              </a:ln>
            </c:spPr>
            <c:extLst>
              <c:ext xmlns:c16="http://schemas.microsoft.com/office/drawing/2014/chart" uri="{C3380CC4-5D6E-409C-BE32-E72D297353CC}">
                <c16:uniqueId val="{00000134-F658-4417-B1B8-621F8CC3C5F8}"/>
              </c:ext>
            </c:extLst>
          </c:dPt>
          <c:dPt>
            <c:idx val="1"/>
            <c:bubble3D val="0"/>
            <c:spPr>
              <a:solidFill>
                <a:srgbClr val="993366"/>
              </a:solidFill>
              <a:ln w="12700">
                <a:solidFill>
                  <a:srgbClr val="000000"/>
                </a:solidFill>
                <a:prstDash val="solid"/>
              </a:ln>
            </c:spPr>
            <c:extLst>
              <c:ext xmlns:c16="http://schemas.microsoft.com/office/drawing/2014/chart" uri="{C3380CC4-5D6E-409C-BE32-E72D297353CC}">
                <c16:uniqueId val="{00000136-F658-4417-B1B8-621F8CC3C5F8}"/>
              </c:ext>
            </c:extLst>
          </c:dPt>
          <c:dPt>
            <c:idx val="2"/>
            <c:bubble3D val="0"/>
            <c:spPr>
              <a:solidFill>
                <a:srgbClr val="FFFFCC"/>
              </a:solidFill>
              <a:ln w="12700">
                <a:solidFill>
                  <a:srgbClr val="000000"/>
                </a:solidFill>
                <a:prstDash val="solid"/>
              </a:ln>
            </c:spPr>
            <c:extLst>
              <c:ext xmlns:c16="http://schemas.microsoft.com/office/drawing/2014/chart" uri="{C3380CC4-5D6E-409C-BE32-E72D297353CC}">
                <c16:uniqueId val="{00000138-F658-4417-B1B8-621F8CC3C5F8}"/>
              </c:ext>
            </c:extLst>
          </c:dPt>
          <c:dPt>
            <c:idx val="3"/>
            <c:bubble3D val="0"/>
            <c:spPr>
              <a:solidFill>
                <a:srgbClr val="CCFFFF"/>
              </a:solidFill>
              <a:ln w="12700">
                <a:solidFill>
                  <a:srgbClr val="000000"/>
                </a:solidFill>
                <a:prstDash val="solid"/>
              </a:ln>
            </c:spPr>
            <c:extLst>
              <c:ext xmlns:c16="http://schemas.microsoft.com/office/drawing/2014/chart" uri="{C3380CC4-5D6E-409C-BE32-E72D297353CC}">
                <c16:uniqueId val="{0000013A-F658-4417-B1B8-621F8CC3C5F8}"/>
              </c:ext>
            </c:extLst>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val>
            <c:numRef>
              <c:f>'[1]CHART 5'!$B$40:$E$40</c:f>
              <c:numCache>
                <c:formatCode>General</c:formatCode>
                <c:ptCount val="4"/>
                <c:pt idx="0">
                  <c:v>146067</c:v>
                </c:pt>
                <c:pt idx="1">
                  <c:v>156985</c:v>
                </c:pt>
                <c:pt idx="2">
                  <c:v>12501</c:v>
                </c:pt>
                <c:pt idx="3">
                  <c:v>66193</c:v>
                </c:pt>
              </c:numCache>
            </c:numRef>
          </c:val>
          <c:extLst>
            <c:ext xmlns:c16="http://schemas.microsoft.com/office/drawing/2014/chart" uri="{C3380CC4-5D6E-409C-BE32-E72D297353CC}">
              <c16:uniqueId val="{0000013B-F658-4417-B1B8-621F8CC3C5F8}"/>
            </c:ext>
          </c:extLst>
        </c:ser>
        <c:ser>
          <c:idx val="36"/>
          <c:order val="36"/>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val>
            <c:numRef>
              <c:f>'CHART 5'!#REF!</c:f>
              <c:numCache>
                <c:formatCode>General</c:formatCode>
                <c:ptCount val="1"/>
                <c:pt idx="0">
                  <c:v>1</c:v>
                </c:pt>
              </c:numCache>
            </c:numRef>
          </c:val>
          <c:extLst>
            <c:ext xmlns:c16="http://schemas.microsoft.com/office/drawing/2014/chart" uri="{C3380CC4-5D6E-409C-BE32-E72D297353CC}">
              <c16:uniqueId val="{0000013C-F658-4417-B1B8-621F8CC3C5F8}"/>
            </c:ext>
          </c:extLst>
        </c:ser>
        <c:ser>
          <c:idx val="37"/>
          <c:order val="37"/>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val>
            <c:numRef>
              <c:f>'[1]CHART 5'!$I$38</c:f>
              <c:numCache>
                <c:formatCode>General</c:formatCode>
                <c:ptCount val="1"/>
              </c:numCache>
            </c:numRef>
          </c:val>
          <c:extLst>
            <c:ext xmlns:c16="http://schemas.microsoft.com/office/drawing/2014/chart" uri="{C3380CC4-5D6E-409C-BE32-E72D297353CC}">
              <c16:uniqueId val="{0000013D-F658-4417-B1B8-621F8CC3C5F8}"/>
            </c:ext>
          </c:extLst>
        </c:ser>
        <c:ser>
          <c:idx val="38"/>
          <c:order val="38"/>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val>
            <c:numRef>
              <c:f>'[1]CHART 5'!$I$38</c:f>
              <c:numCache>
                <c:formatCode>General</c:formatCode>
                <c:ptCount val="1"/>
              </c:numCache>
            </c:numRef>
          </c:val>
          <c:extLst>
            <c:ext xmlns:c16="http://schemas.microsoft.com/office/drawing/2014/chart" uri="{C3380CC4-5D6E-409C-BE32-E72D297353CC}">
              <c16:uniqueId val="{0000013E-F658-4417-B1B8-621F8CC3C5F8}"/>
            </c:ext>
          </c:extLst>
        </c:ser>
        <c:dLbls>
          <c:showLegendKey val="0"/>
          <c:showVal val="0"/>
          <c:showCatName val="1"/>
          <c:showSerName val="0"/>
          <c:showPercent val="1"/>
          <c:showBubbleSize val="0"/>
          <c:showLeaderLines val="1"/>
        </c:dLbls>
        <c:firstSliceAng val="0"/>
      </c:pieChart>
      <c:spPr>
        <a:noFill/>
        <a:ln w="25400">
          <a:noFill/>
        </a:ln>
      </c:spPr>
    </c:plotArea>
    <c:plotVisOnly val="1"/>
    <c:dispBlanksAs val="zero"/>
    <c:showDLblsOverMax val="0"/>
  </c:chart>
  <c:spPr>
    <a:noFill/>
    <a:ln w="9525">
      <a:noFill/>
    </a:ln>
  </c:spPr>
  <c:txPr>
    <a:bodyPr/>
    <a:lstStyle/>
    <a:p>
      <a:pPr>
        <a:defRPr sz="1000" b="1"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Provisional</c:v>
                </c:pt>
              </c:strCache>
            </c:strRef>
          </c:tx>
          <c:spPr>
            <a:ln w="28575" cap="rnd">
              <a:solidFill>
                <a:schemeClr val="accent1"/>
              </a:solidFill>
              <a:round/>
            </a:ln>
            <a:effectLst/>
          </c:spPr>
          <c:marker>
            <c:symbol val="none"/>
          </c:marker>
          <c:cat>
            <c:numRef>
              <c:f>Sheet1!$A$5:$A$9</c:f>
              <c:numCache>
                <c:formatCode>General</c:formatCode>
                <c:ptCount val="5"/>
                <c:pt idx="0">
                  <c:v>2019</c:v>
                </c:pt>
                <c:pt idx="1">
                  <c:v>2020</c:v>
                </c:pt>
                <c:pt idx="2">
                  <c:v>2021</c:v>
                </c:pt>
                <c:pt idx="3">
                  <c:v>2022</c:v>
                </c:pt>
                <c:pt idx="4">
                  <c:v>2023</c:v>
                </c:pt>
              </c:numCache>
            </c:numRef>
          </c:cat>
          <c:val>
            <c:numRef>
              <c:f>Sheet1!$B$5:$B$9</c:f>
              <c:numCache>
                <c:formatCode>General</c:formatCode>
                <c:ptCount val="5"/>
                <c:pt idx="0">
                  <c:v>5.7</c:v>
                </c:pt>
                <c:pt idx="1">
                  <c:v>6.4</c:v>
                </c:pt>
                <c:pt idx="2">
                  <c:v>9</c:v>
                </c:pt>
                <c:pt idx="3">
                  <c:v>10.7</c:v>
                </c:pt>
                <c:pt idx="4">
                  <c:v>10.4</c:v>
                </c:pt>
              </c:numCache>
            </c:numRef>
          </c:val>
          <c:smooth val="0"/>
          <c:extLst>
            <c:ext xmlns:c16="http://schemas.microsoft.com/office/drawing/2014/chart" uri="{C3380CC4-5D6E-409C-BE32-E72D297353CC}">
              <c16:uniqueId val="{00000000-F61D-46BE-8CCF-8F720BDB10DE}"/>
            </c:ext>
          </c:extLst>
        </c:ser>
        <c:ser>
          <c:idx val="1"/>
          <c:order val="1"/>
          <c:tx>
            <c:strRef>
              <c:f>Sheet1!$C$1</c:f>
              <c:strCache>
                <c:ptCount val="1"/>
                <c:pt idx="0">
                  <c:v>Temporary</c:v>
                </c:pt>
              </c:strCache>
            </c:strRef>
          </c:tx>
          <c:spPr>
            <a:ln w="28575" cap="rnd">
              <a:solidFill>
                <a:schemeClr val="accent2"/>
              </a:solidFill>
              <a:round/>
            </a:ln>
            <a:effectLst/>
          </c:spPr>
          <c:marker>
            <c:symbol val="none"/>
          </c:marker>
          <c:cat>
            <c:numRef>
              <c:f>Sheet1!$A$5:$A$9</c:f>
              <c:numCache>
                <c:formatCode>General</c:formatCode>
                <c:ptCount val="5"/>
                <c:pt idx="0">
                  <c:v>2019</c:v>
                </c:pt>
                <c:pt idx="1">
                  <c:v>2020</c:v>
                </c:pt>
                <c:pt idx="2">
                  <c:v>2021</c:v>
                </c:pt>
                <c:pt idx="3">
                  <c:v>2022</c:v>
                </c:pt>
                <c:pt idx="4">
                  <c:v>2023</c:v>
                </c:pt>
              </c:numCache>
            </c:numRef>
          </c:cat>
          <c:val>
            <c:numRef>
              <c:f>Sheet1!$C$5:$C$9</c:f>
              <c:numCache>
                <c:formatCode>General</c:formatCode>
                <c:ptCount val="5"/>
                <c:pt idx="0">
                  <c:v>1.1000000000000001</c:v>
                </c:pt>
                <c:pt idx="1">
                  <c:v>1.2</c:v>
                </c:pt>
                <c:pt idx="2">
                  <c:v>1.2</c:v>
                </c:pt>
                <c:pt idx="3">
                  <c:v>1.3</c:v>
                </c:pt>
                <c:pt idx="4">
                  <c:v>1.3</c:v>
                </c:pt>
              </c:numCache>
            </c:numRef>
          </c:val>
          <c:smooth val="0"/>
          <c:extLst>
            <c:ext xmlns:c16="http://schemas.microsoft.com/office/drawing/2014/chart" uri="{C3380CC4-5D6E-409C-BE32-E72D297353CC}">
              <c16:uniqueId val="{00000001-F61D-46BE-8CCF-8F720BDB10DE}"/>
            </c:ext>
          </c:extLst>
        </c:ser>
        <c:dLbls>
          <c:showLegendKey val="0"/>
          <c:showVal val="0"/>
          <c:showCatName val="0"/>
          <c:showSerName val="0"/>
          <c:showPercent val="0"/>
          <c:showBubbleSize val="0"/>
        </c:dLbls>
        <c:smooth val="0"/>
        <c:axId val="840829784"/>
        <c:axId val="840829128"/>
      </c:lineChart>
      <c:catAx>
        <c:axId val="840829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0829128"/>
        <c:crosses val="autoZero"/>
        <c:auto val="1"/>
        <c:lblAlgn val="ctr"/>
        <c:lblOffset val="100"/>
        <c:noMultiLvlLbl val="0"/>
      </c:catAx>
      <c:valAx>
        <c:axId val="84082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082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0.51759</cdr:x>
      <cdr:y>0.64493</cdr:y>
    </cdr:from>
    <cdr:to>
      <cdr:x>0.78284</cdr:x>
      <cdr:y>0.83918</cdr:y>
    </cdr:to>
    <cdr:sp macro="" textlink="">
      <cdr:nvSpPr>
        <cdr:cNvPr id="1122" name="Text Box 98">
          <a:extLst xmlns:a="http://schemas.openxmlformats.org/drawingml/2006/main">
            <a:ext uri="{FF2B5EF4-FFF2-40B4-BE49-F238E27FC236}">
              <a16:creationId xmlns:a16="http://schemas.microsoft.com/office/drawing/2014/main" id="{AB78BCB3-74F7-4A0B-A241-50DC562FBDD7}"/>
            </a:ext>
          </a:extLst>
        </cdr:cNvPr>
        <cdr:cNvSpPr txBox="1">
          <a:spLocks xmlns:a="http://schemas.openxmlformats.org/drawingml/2006/main" noChangeArrowheads="1"/>
        </cdr:cNvSpPr>
      </cdr:nvSpPr>
      <cdr:spPr bwMode="auto">
        <a:xfrm xmlns:a="http://schemas.openxmlformats.org/drawingml/2006/main">
          <a:off x="4483299" y="4056911"/>
          <a:ext cx="2297541" cy="1221923"/>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27432" bIns="0" anchor="t" upright="1"/>
        <a:lstStyle xmlns:a="http://schemas.openxmlformats.org/drawingml/2006/main"/>
        <a:p xmlns:a="http://schemas.openxmlformats.org/drawingml/2006/main">
          <a:pPr algn="ctr" rtl="0">
            <a:defRPr sz="1000"/>
          </a:pPr>
          <a:r>
            <a:rPr lang="en-US" sz="1000" b="1" i="0" strike="noStrike" dirty="0">
              <a:solidFill>
                <a:srgbClr val="000000"/>
              </a:solidFill>
              <a:latin typeface="Arial"/>
              <a:cs typeface="Arial"/>
            </a:rPr>
            <a:t>NON-COMPETITIVE</a:t>
          </a:r>
        </a:p>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sz="1000"/>
          </a:pPr>
          <a:r>
            <a:rPr kumimoji="0" lang="en-US" sz="1000" b="1" i="0" u="none" strike="noStrike" kern="0" cap="none" spc="0" normalizeH="0" baseline="0" noProof="0" dirty="0">
              <a:ln>
                <a:noFill/>
              </a:ln>
              <a:solidFill>
                <a:srgbClr val="000000"/>
              </a:solidFill>
              <a:effectLst/>
              <a:uLnTx/>
              <a:uFillTx/>
              <a:latin typeface="Arial"/>
              <a:ea typeface="+mn-ea"/>
              <a:cs typeface="Arial"/>
            </a:rPr>
            <a:t>151,993</a:t>
          </a:r>
        </a:p>
        <a:p xmlns:a="http://schemas.openxmlformats.org/drawingml/2006/main">
          <a:pPr algn="ctr" rtl="0">
            <a:defRPr sz="1000"/>
          </a:pPr>
          <a:r>
            <a:rPr lang="en-US" sz="1000" b="1" i="0" strike="noStrike" dirty="0">
              <a:solidFill>
                <a:srgbClr val="000000"/>
              </a:solidFill>
              <a:latin typeface="Arial"/>
              <a:cs typeface="Arial"/>
            </a:rPr>
            <a:t>42%</a:t>
          </a:r>
        </a:p>
        <a:p xmlns:a="http://schemas.openxmlformats.org/drawingml/2006/main">
          <a:pPr algn="ctr" rtl="0">
            <a:defRPr sz="1000"/>
          </a:pPr>
          <a:r>
            <a:rPr lang="en-US" sz="1000" b="1" dirty="0">
              <a:solidFill>
                <a:srgbClr val="000000"/>
              </a:solidFill>
              <a:latin typeface="Arial"/>
              <a:cs typeface="Arial"/>
            </a:rPr>
            <a:t>(-.2)</a:t>
          </a:r>
          <a:endParaRPr lang="en-US" sz="1000" b="1" i="0" strike="noStrike" dirty="0">
            <a:solidFill>
              <a:srgbClr val="000000"/>
            </a:solidFill>
            <a:latin typeface="Arial"/>
            <a:cs typeface="Arial"/>
          </a:endParaRPr>
        </a:p>
      </cdr:txBody>
    </cdr:sp>
  </cdr:relSizeAnchor>
  <cdr:relSizeAnchor xmlns:cdr="http://schemas.openxmlformats.org/drawingml/2006/chartDrawing">
    <cdr:from>
      <cdr:x>0.44225</cdr:x>
      <cdr:y>0.82075</cdr:y>
    </cdr:from>
    <cdr:to>
      <cdr:x>0.45125</cdr:x>
      <cdr:y>0.85825</cdr:y>
    </cdr:to>
    <cdr:sp macro="" textlink="">
      <cdr:nvSpPr>
        <cdr:cNvPr id="1123" name="Text Box 99">
          <a:extLst xmlns:a="http://schemas.openxmlformats.org/drawingml/2006/main">
            <a:ext uri="{FF2B5EF4-FFF2-40B4-BE49-F238E27FC236}">
              <a16:creationId xmlns:a16="http://schemas.microsoft.com/office/drawing/2014/main" id="{FB5693ED-58C9-4E5E-ABA0-7013B3A0BDC7}"/>
            </a:ext>
          </a:extLst>
        </cdr:cNvPr>
        <cdr:cNvSpPr txBox="1">
          <a:spLocks xmlns:a="http://schemas.openxmlformats.org/drawingml/2006/main" noChangeArrowheads="1"/>
        </cdr:cNvSpPr>
      </cdr:nvSpPr>
      <cdr:spPr bwMode="auto">
        <a:xfrm xmlns:a="http://schemas.openxmlformats.org/drawingml/2006/main">
          <a:off x="3795401" y="4792216"/>
          <a:ext cx="77238" cy="218956"/>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0.43402</cdr:x>
      <cdr:y>0.36009</cdr:y>
    </cdr:from>
    <cdr:to>
      <cdr:x>0.56598</cdr:x>
      <cdr:y>0.46911</cdr:y>
    </cdr:to>
    <cdr:sp macro="" textlink="">
      <cdr:nvSpPr>
        <cdr:cNvPr id="1124" name="Text Box 100">
          <a:extLst xmlns:a="http://schemas.openxmlformats.org/drawingml/2006/main">
            <a:ext uri="{FF2B5EF4-FFF2-40B4-BE49-F238E27FC236}">
              <a16:creationId xmlns:a16="http://schemas.microsoft.com/office/drawing/2014/main" id="{B4194D81-8069-423D-B608-E76C82690E3C}"/>
            </a:ext>
          </a:extLst>
        </cdr:cNvPr>
        <cdr:cNvSpPr txBox="1">
          <a:spLocks xmlns:a="http://schemas.openxmlformats.org/drawingml/2006/main" noChangeArrowheads="1"/>
        </cdr:cNvSpPr>
      </cdr:nvSpPr>
      <cdr:spPr bwMode="auto">
        <a:xfrm xmlns:a="http://schemas.openxmlformats.org/drawingml/2006/main">
          <a:off x="3759398" y="2265143"/>
          <a:ext cx="1143000" cy="68580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27432" bIns="0" anchor="t" upright="1"/>
        <a:lstStyle xmlns:a="http://schemas.openxmlformats.org/drawingml/2006/main"/>
        <a:p xmlns:a="http://schemas.openxmlformats.org/drawingml/2006/main">
          <a:pPr algn="ctr" rtl="0">
            <a:defRPr sz="1000"/>
          </a:pPr>
          <a:r>
            <a:rPr lang="en-US" sz="1000" b="1" i="0" strike="noStrike" dirty="0">
              <a:solidFill>
                <a:srgbClr val="000000"/>
              </a:solidFill>
              <a:latin typeface="Arial"/>
              <a:cs typeface="Arial"/>
            </a:rPr>
            <a:t>EXEMPT</a:t>
          </a:r>
        </a:p>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sz="1000"/>
          </a:pPr>
          <a:r>
            <a:rPr kumimoji="0" lang="en-US" sz="1000" b="1" i="0" u="none" strike="noStrike" kern="0" cap="none" spc="0" normalizeH="0" baseline="0" noProof="0" dirty="0">
              <a:ln>
                <a:noFill/>
              </a:ln>
              <a:solidFill>
                <a:srgbClr val="000000"/>
              </a:solidFill>
              <a:effectLst/>
              <a:uLnTx/>
              <a:uFillTx/>
              <a:latin typeface="Arial"/>
              <a:ea typeface="+mn-ea"/>
              <a:cs typeface="Arial"/>
            </a:rPr>
            <a:t>12,569</a:t>
          </a:r>
        </a:p>
        <a:p xmlns:a="http://schemas.openxmlformats.org/drawingml/2006/main">
          <a:pPr algn="ctr" rtl="0">
            <a:defRPr sz="1000"/>
          </a:pPr>
          <a:r>
            <a:rPr lang="en-US" sz="1000" b="1" i="0" strike="noStrike" dirty="0">
              <a:solidFill>
                <a:srgbClr val="000000"/>
              </a:solidFill>
              <a:latin typeface="Arial"/>
              <a:cs typeface="Arial"/>
            </a:rPr>
            <a:t>3.5%</a:t>
          </a:r>
        </a:p>
        <a:p xmlns:a="http://schemas.openxmlformats.org/drawingml/2006/main">
          <a:pPr algn="ctr" rtl="0">
            <a:defRPr sz="1000"/>
          </a:pPr>
          <a:r>
            <a:rPr lang="en-US" sz="1000" b="1" dirty="0">
              <a:solidFill>
                <a:srgbClr val="000000"/>
              </a:solidFill>
              <a:latin typeface="Arial"/>
              <a:cs typeface="Arial"/>
            </a:rPr>
            <a:t>(N/C)</a:t>
          </a:r>
          <a:endParaRPr lang="en-US" sz="1000" b="1" i="0" strike="noStrike" dirty="0">
            <a:solidFill>
              <a:srgbClr val="000000"/>
            </a:solidFill>
            <a:latin typeface="Arial"/>
            <a:cs typeface="Arial"/>
          </a:endParaRPr>
        </a:p>
      </cdr:txBody>
    </cdr:sp>
  </cdr:relSizeAnchor>
  <cdr:relSizeAnchor xmlns:cdr="http://schemas.openxmlformats.org/drawingml/2006/chartDrawing">
    <cdr:from>
      <cdr:x>0.56355</cdr:x>
      <cdr:y>0.3061</cdr:y>
    </cdr:from>
    <cdr:to>
      <cdr:x>0.7368</cdr:x>
      <cdr:y>0.5231</cdr:y>
    </cdr:to>
    <cdr:sp macro="" textlink="">
      <cdr:nvSpPr>
        <cdr:cNvPr id="1125" name="Text Box 101">
          <a:extLst xmlns:a="http://schemas.openxmlformats.org/drawingml/2006/main">
            <a:ext uri="{FF2B5EF4-FFF2-40B4-BE49-F238E27FC236}">
              <a16:creationId xmlns:a16="http://schemas.microsoft.com/office/drawing/2014/main" id="{BE110D53-2B1A-4B11-9833-04CF9FF6D583}"/>
            </a:ext>
          </a:extLst>
        </cdr:cNvPr>
        <cdr:cNvSpPr txBox="1">
          <a:spLocks xmlns:a="http://schemas.openxmlformats.org/drawingml/2006/main" noChangeArrowheads="1"/>
        </cdr:cNvSpPr>
      </cdr:nvSpPr>
      <cdr:spPr bwMode="auto">
        <a:xfrm xmlns:a="http://schemas.openxmlformats.org/drawingml/2006/main">
          <a:off x="4881392" y="1925527"/>
          <a:ext cx="1500656" cy="136503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27432" bIns="0" anchor="t" upright="1"/>
        <a:lstStyle xmlns:a="http://schemas.openxmlformats.org/drawingml/2006/main"/>
        <a:p xmlns:a="http://schemas.openxmlformats.org/drawingml/2006/main">
          <a:pPr algn="ctr" rtl="0">
            <a:defRPr sz="1000"/>
          </a:pPr>
          <a:r>
            <a:rPr lang="en-US" sz="1000" b="1" i="0" strike="noStrike" dirty="0">
              <a:solidFill>
                <a:srgbClr val="000000"/>
              </a:solidFill>
              <a:latin typeface="Arial"/>
              <a:cs typeface="Arial"/>
            </a:rPr>
            <a:t>LABOR</a:t>
          </a:r>
        </a:p>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sz="1000"/>
          </a:pPr>
          <a:r>
            <a:rPr kumimoji="0" lang="en-US" sz="1000" b="1" i="0" u="none" strike="noStrike" kern="0" cap="none" spc="0" normalizeH="0" baseline="0" noProof="0" dirty="0">
              <a:ln>
                <a:noFill/>
              </a:ln>
              <a:solidFill>
                <a:srgbClr val="000000"/>
              </a:solidFill>
              <a:effectLst/>
              <a:uLnTx/>
              <a:uFillTx/>
              <a:latin typeface="Arial"/>
              <a:ea typeface="+mn-ea"/>
              <a:cs typeface="Arial"/>
            </a:rPr>
            <a:t>55,256</a:t>
          </a:r>
        </a:p>
        <a:p xmlns:a="http://schemas.openxmlformats.org/drawingml/2006/main">
          <a:pPr algn="ctr" rtl="0">
            <a:defRPr sz="1000"/>
          </a:pPr>
          <a:r>
            <a:rPr lang="en-US" sz="1000" b="1" i="0" strike="noStrike" dirty="0">
              <a:solidFill>
                <a:srgbClr val="000000"/>
              </a:solidFill>
              <a:latin typeface="Arial"/>
              <a:cs typeface="Arial"/>
            </a:rPr>
            <a:t>15.3%</a:t>
          </a:r>
        </a:p>
        <a:p xmlns:a="http://schemas.openxmlformats.org/drawingml/2006/main">
          <a:pPr algn="ctr" rtl="0">
            <a:defRPr sz="1000"/>
          </a:pPr>
          <a:r>
            <a:rPr lang="en-US" sz="1000" b="1" i="0" strike="noStrike" dirty="0">
              <a:solidFill>
                <a:srgbClr val="000000"/>
              </a:solidFill>
              <a:latin typeface="Arial"/>
              <a:cs typeface="Arial"/>
            </a:rPr>
            <a:t>(-.4)</a:t>
          </a:r>
        </a:p>
      </cdr:txBody>
    </cdr:sp>
  </cdr:relSizeAnchor>
  <cdr:relSizeAnchor xmlns:cdr="http://schemas.openxmlformats.org/drawingml/2006/chartDrawing">
    <cdr:from>
      <cdr:x>0.72475</cdr:x>
      <cdr:y>0.44525</cdr:y>
    </cdr:from>
    <cdr:to>
      <cdr:x>1</cdr:x>
      <cdr:y>0.74375</cdr:y>
    </cdr:to>
    <cdr:sp macro="" textlink="">
      <cdr:nvSpPr>
        <cdr:cNvPr id="1126" name="Text Box 102">
          <a:extLst xmlns:a="http://schemas.openxmlformats.org/drawingml/2006/main">
            <a:ext uri="{FF2B5EF4-FFF2-40B4-BE49-F238E27FC236}">
              <a16:creationId xmlns:a16="http://schemas.microsoft.com/office/drawing/2014/main" id="{687FF9F2-E972-4AB1-A3E0-57B0CBFD1576}"/>
            </a:ext>
          </a:extLst>
        </cdr:cNvPr>
        <cdr:cNvSpPr txBox="1">
          <a:spLocks xmlns:a="http://schemas.openxmlformats.org/drawingml/2006/main" noChangeArrowheads="1"/>
        </cdr:cNvSpPr>
      </cdr:nvSpPr>
      <cdr:spPr bwMode="auto">
        <a:xfrm xmlns:a="http://schemas.openxmlformats.org/drawingml/2006/main">
          <a:off x="6771218" y="2599737"/>
          <a:ext cx="2362202" cy="174288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27432" bIns="0" anchor="t" upright="1"/>
        <a:lstStyle xmlns:a="http://schemas.openxmlformats.org/drawingml/2006/main"/>
        <a:p xmlns:a="http://schemas.openxmlformats.org/drawingml/2006/main">
          <a:pPr algn="ctr" rtl="0">
            <a:defRPr sz="1000"/>
          </a:pPr>
          <a:endParaRPr lang="en-US" sz="1000" b="1" i="0" strike="noStrike" dirty="0">
            <a:solidFill>
              <a:srgbClr val="000000"/>
            </a:solidFill>
            <a:latin typeface="Arial"/>
            <a:cs typeface="Arial"/>
          </a:endParaRPr>
        </a:p>
        <a:p xmlns:a="http://schemas.openxmlformats.org/drawingml/2006/main">
          <a:pPr algn="ctr" rtl="0">
            <a:defRPr sz="1000"/>
          </a:pPr>
          <a:r>
            <a:rPr lang="en-US" sz="1000" b="1" i="0" strike="noStrike" dirty="0">
              <a:solidFill>
                <a:srgbClr val="000000"/>
              </a:solidFill>
              <a:latin typeface="Arial"/>
              <a:cs typeface="Arial"/>
            </a:rPr>
            <a:t>COMPETITIVE</a:t>
          </a:r>
        </a:p>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sz="1000"/>
          </a:pPr>
          <a:r>
            <a:rPr kumimoji="0" lang="en-US" sz="1000" b="1" i="0" u="none" strike="noStrike" kern="0" cap="none" spc="0" normalizeH="0" baseline="0" noProof="0" dirty="0">
              <a:ln>
                <a:noFill/>
              </a:ln>
              <a:solidFill>
                <a:srgbClr val="000000"/>
              </a:solidFill>
              <a:effectLst/>
              <a:uLnTx/>
              <a:uFillTx/>
              <a:latin typeface="Arial"/>
              <a:ea typeface="+mn-ea"/>
              <a:cs typeface="Arial"/>
            </a:rPr>
            <a:t>142,344</a:t>
          </a:r>
        </a:p>
        <a:p xmlns:a="http://schemas.openxmlformats.org/drawingml/2006/main">
          <a:pPr algn="ctr" rtl="0">
            <a:defRPr sz="1000"/>
          </a:pPr>
          <a:r>
            <a:rPr lang="en-US" sz="1000" b="1" i="0" strike="noStrike" dirty="0">
              <a:solidFill>
                <a:srgbClr val="000000"/>
              </a:solidFill>
              <a:latin typeface="Arial"/>
              <a:cs typeface="Arial"/>
            </a:rPr>
            <a:t>39.3%</a:t>
          </a:r>
        </a:p>
        <a:p xmlns:a="http://schemas.openxmlformats.org/drawingml/2006/main">
          <a:pPr algn="ctr" rtl="0">
            <a:defRPr sz="1000"/>
          </a:pPr>
          <a:r>
            <a:rPr lang="en-US" sz="1000" b="1" dirty="0">
              <a:solidFill>
                <a:srgbClr val="000000"/>
              </a:solidFill>
              <a:latin typeface="Arial"/>
              <a:cs typeface="Arial"/>
            </a:rPr>
            <a:t>(+.9)</a:t>
          </a:r>
          <a:endParaRPr lang="en-US" sz="1000" b="1" i="0" strike="noStrike" dirty="0">
            <a:solidFill>
              <a:srgbClr val="000000"/>
            </a:solidFill>
            <a:latin typeface="Arial"/>
            <a:cs typeface="Aria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4072635-F707-4748-B7F4-EDAC059694BB}" type="datetimeFigureOut">
              <a:rPr lang="en-US" smtClean="0"/>
              <a:t>6/21/2024</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A612354-7DB4-4F0C-8287-8C222E73D54F}" type="slidenum">
              <a:rPr lang="en-US" smtClean="0"/>
              <a:t>‹#›</a:t>
            </a:fld>
            <a:endParaRPr lang="en-US" dirty="0"/>
          </a:p>
        </p:txBody>
      </p:sp>
    </p:spTree>
    <p:extLst>
      <p:ext uri="{BB962C8B-B14F-4D97-AF65-F5344CB8AC3E}">
        <p14:creationId xmlns:p14="http://schemas.microsoft.com/office/powerpoint/2010/main" val="41823224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F2C164A-7038-42D0-953C-2EB4816D4C81}" type="datetimeFigureOut">
              <a:rPr lang="en-US" smtClean="0"/>
              <a:t>6/21/2024</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6DA9C80-B631-4EC4-8253-F63CFD0157DF}" type="slidenum">
              <a:rPr lang="en-US" smtClean="0"/>
              <a:t>‹#›</a:t>
            </a:fld>
            <a:endParaRPr lang="en-US" dirty="0"/>
          </a:p>
        </p:txBody>
      </p:sp>
    </p:spTree>
    <p:extLst>
      <p:ext uri="{BB962C8B-B14F-4D97-AF65-F5344CB8AC3E}">
        <p14:creationId xmlns:p14="http://schemas.microsoft.com/office/powerpoint/2010/main" val="1943357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1</a:t>
            </a:fld>
            <a:endParaRPr lang="en-US" dirty="0"/>
          </a:p>
        </p:txBody>
      </p:sp>
    </p:spTree>
    <p:extLst>
      <p:ext uri="{BB962C8B-B14F-4D97-AF65-F5344CB8AC3E}">
        <p14:creationId xmlns:p14="http://schemas.microsoft.com/office/powerpoint/2010/main" val="2857964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4300" y="223838"/>
            <a:ext cx="4013200" cy="2257425"/>
          </a:xfrm>
        </p:spPr>
      </p:sp>
      <p:sp>
        <p:nvSpPr>
          <p:cNvPr id="3" name="Notes Placeholder 2"/>
          <p:cNvSpPr>
            <a:spLocks noGrp="1"/>
          </p:cNvSpPr>
          <p:nvPr>
            <p:ph type="body" idx="1"/>
          </p:nvPr>
        </p:nvSpPr>
        <p:spPr>
          <a:xfrm>
            <a:off x="228600" y="2590800"/>
            <a:ext cx="6324600" cy="6477000"/>
          </a:xfrm>
          <a:prstGeom prst="rect">
            <a:avLst/>
          </a:prstGeom>
        </p:spPr>
        <p:txBody>
          <a:bodyPr lIns="93172" tIns="46587" rIns="93172" bIns="46587"/>
          <a:lstStyle/>
          <a:p>
            <a:pPr marL="8686"/>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2</a:t>
            </a:fld>
            <a:endParaRPr lang="en-US" dirty="0"/>
          </a:p>
        </p:txBody>
      </p:sp>
    </p:spTree>
    <p:extLst>
      <p:ext uri="{BB962C8B-B14F-4D97-AF65-F5344CB8AC3E}">
        <p14:creationId xmlns:p14="http://schemas.microsoft.com/office/powerpoint/2010/main" val="2356358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4300" y="223838"/>
            <a:ext cx="4013200" cy="2257425"/>
          </a:xfrm>
        </p:spPr>
      </p:sp>
      <p:sp>
        <p:nvSpPr>
          <p:cNvPr id="3" name="Notes Placeholder 2"/>
          <p:cNvSpPr>
            <a:spLocks noGrp="1"/>
          </p:cNvSpPr>
          <p:nvPr>
            <p:ph type="body" idx="1"/>
          </p:nvPr>
        </p:nvSpPr>
        <p:spPr>
          <a:xfrm>
            <a:off x="228600" y="2590800"/>
            <a:ext cx="6324600" cy="6477000"/>
          </a:xfrm>
          <a:prstGeom prst="rect">
            <a:avLst/>
          </a:prstGeom>
        </p:spPr>
        <p:txBody>
          <a:bodyPr lIns="93172" tIns="46587" rIns="93172" bIns="46587"/>
          <a:lstStyle/>
          <a:p>
            <a:pPr marL="8686"/>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3</a:t>
            </a:fld>
            <a:endParaRPr lang="en-US" dirty="0"/>
          </a:p>
        </p:txBody>
      </p:sp>
    </p:spTree>
    <p:extLst>
      <p:ext uri="{BB962C8B-B14F-4D97-AF65-F5344CB8AC3E}">
        <p14:creationId xmlns:p14="http://schemas.microsoft.com/office/powerpoint/2010/main" val="1530703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Tree>
    <p:extLst>
      <p:ext uri="{BB962C8B-B14F-4D97-AF65-F5344CB8AC3E}">
        <p14:creationId xmlns:p14="http://schemas.microsoft.com/office/powerpoint/2010/main" val="1363526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5</a:t>
            </a:fld>
            <a:endParaRPr lang="en-US"/>
          </a:p>
        </p:txBody>
      </p:sp>
    </p:spTree>
    <p:extLst>
      <p:ext uri="{BB962C8B-B14F-4D97-AF65-F5344CB8AC3E}">
        <p14:creationId xmlns:p14="http://schemas.microsoft.com/office/powerpoint/2010/main" val="3589346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6</a:t>
            </a:fld>
            <a:endParaRPr lang="en-US"/>
          </a:p>
        </p:txBody>
      </p:sp>
    </p:spTree>
    <p:extLst>
      <p:ext uri="{BB962C8B-B14F-4D97-AF65-F5344CB8AC3E}">
        <p14:creationId xmlns:p14="http://schemas.microsoft.com/office/powerpoint/2010/main" val="1950729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7</a:t>
            </a:fld>
            <a:endParaRPr lang="en-US" dirty="0"/>
          </a:p>
        </p:txBody>
      </p:sp>
    </p:spTree>
    <p:extLst>
      <p:ext uri="{BB962C8B-B14F-4D97-AF65-F5344CB8AC3E}">
        <p14:creationId xmlns:p14="http://schemas.microsoft.com/office/powerpoint/2010/main" val="2233499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8</a:t>
            </a:fld>
            <a:endParaRPr lang="en-US" dirty="0"/>
          </a:p>
        </p:txBody>
      </p:sp>
    </p:spTree>
    <p:extLst>
      <p:ext uri="{BB962C8B-B14F-4D97-AF65-F5344CB8AC3E}">
        <p14:creationId xmlns:p14="http://schemas.microsoft.com/office/powerpoint/2010/main" val="3072169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9</a:t>
            </a:fld>
            <a:endParaRPr lang="en-US" dirty="0"/>
          </a:p>
        </p:txBody>
      </p:sp>
    </p:spTree>
    <p:extLst>
      <p:ext uri="{BB962C8B-B14F-4D97-AF65-F5344CB8AC3E}">
        <p14:creationId xmlns:p14="http://schemas.microsoft.com/office/powerpoint/2010/main" val="4242055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10</a:t>
            </a:fld>
            <a:endParaRPr lang="en-US" dirty="0"/>
          </a:p>
        </p:txBody>
      </p:sp>
    </p:spTree>
    <p:extLst>
      <p:ext uri="{BB962C8B-B14F-4D97-AF65-F5344CB8AC3E}">
        <p14:creationId xmlns:p14="http://schemas.microsoft.com/office/powerpoint/2010/main" val="15918509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11</a:t>
            </a:fld>
            <a:endParaRPr lang="en-US" dirty="0"/>
          </a:p>
        </p:txBody>
      </p:sp>
    </p:spTree>
    <p:extLst>
      <p:ext uri="{BB962C8B-B14F-4D97-AF65-F5344CB8AC3E}">
        <p14:creationId xmlns:p14="http://schemas.microsoft.com/office/powerpoint/2010/main" val="3026522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12</a:t>
            </a:fld>
            <a:endParaRPr lang="en-US" dirty="0"/>
          </a:p>
        </p:txBody>
      </p:sp>
    </p:spTree>
    <p:extLst>
      <p:ext uri="{BB962C8B-B14F-4D97-AF65-F5344CB8AC3E}">
        <p14:creationId xmlns:p14="http://schemas.microsoft.com/office/powerpoint/2010/main" val="5191639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90488"/>
            <a:ext cx="4749800" cy="2671762"/>
          </a:xfrm>
        </p:spPr>
      </p:sp>
      <p:sp>
        <p:nvSpPr>
          <p:cNvPr id="3" name="Notes Placeholder 2"/>
          <p:cNvSpPr>
            <a:spLocks noGrp="1"/>
          </p:cNvSpPr>
          <p:nvPr>
            <p:ph type="body" idx="1"/>
          </p:nvPr>
        </p:nvSpPr>
        <p:spPr>
          <a:xfrm>
            <a:off x="50800" y="2763202"/>
            <a:ext cx="6781800" cy="6533198"/>
          </a:xfrm>
          <a:prstGeom prst="rect">
            <a:avLst/>
          </a:prstGeom>
        </p:spPr>
        <p:txBody>
          <a:bodyPr lIns="93172" tIns="46587" rIns="93172" bIns="46587"/>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F6DA9C80-B631-4EC4-8253-F63CFD0157DF}" type="slidenum">
              <a:rPr lang="en-US" smtClean="0"/>
              <a:t>13</a:t>
            </a:fld>
            <a:endParaRPr lang="en-US" dirty="0"/>
          </a:p>
        </p:txBody>
      </p:sp>
    </p:spTree>
    <p:extLst>
      <p:ext uri="{BB962C8B-B14F-4D97-AF65-F5344CB8AC3E}">
        <p14:creationId xmlns:p14="http://schemas.microsoft.com/office/powerpoint/2010/main" val="3688309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228600"/>
            <a:ext cx="6197600" cy="3486150"/>
          </a:xfrm>
        </p:spPr>
      </p:sp>
      <p:sp>
        <p:nvSpPr>
          <p:cNvPr id="3" name="Notes Placeholder 2"/>
          <p:cNvSpPr>
            <a:spLocks noGrp="1"/>
          </p:cNvSpPr>
          <p:nvPr>
            <p:ph type="body" idx="1"/>
          </p:nvPr>
        </p:nvSpPr>
        <p:spPr>
          <a:xfrm>
            <a:off x="228600" y="4051446"/>
            <a:ext cx="6780178" cy="444182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14</a:t>
            </a:fld>
            <a:endParaRPr lang="en-US" dirty="0"/>
          </a:p>
        </p:txBody>
      </p:sp>
    </p:spTree>
    <p:extLst>
      <p:ext uri="{BB962C8B-B14F-4D97-AF65-F5344CB8AC3E}">
        <p14:creationId xmlns:p14="http://schemas.microsoft.com/office/powerpoint/2010/main" val="6351552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39700"/>
            <a:ext cx="4343400" cy="2443163"/>
          </a:xfrm>
        </p:spPr>
      </p:sp>
      <p:sp>
        <p:nvSpPr>
          <p:cNvPr id="3" name="Notes Placeholder 2"/>
          <p:cNvSpPr>
            <a:spLocks noGrp="1"/>
          </p:cNvSpPr>
          <p:nvPr>
            <p:ph type="body" idx="1"/>
          </p:nvPr>
        </p:nvSpPr>
        <p:spPr>
          <a:xfrm>
            <a:off x="152400" y="2819400"/>
            <a:ext cx="6705600" cy="6703987"/>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15</a:t>
            </a:fld>
            <a:endParaRPr lang="en-US" dirty="0"/>
          </a:p>
        </p:txBody>
      </p:sp>
    </p:spTree>
    <p:extLst>
      <p:ext uri="{BB962C8B-B14F-4D97-AF65-F5344CB8AC3E}">
        <p14:creationId xmlns:p14="http://schemas.microsoft.com/office/powerpoint/2010/main" val="4066478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52400"/>
            <a:ext cx="3352800" cy="1885950"/>
          </a:xfrm>
        </p:spPr>
      </p:sp>
      <p:sp>
        <p:nvSpPr>
          <p:cNvPr id="3" name="Notes Placeholder 2"/>
          <p:cNvSpPr>
            <a:spLocks noGrp="1"/>
          </p:cNvSpPr>
          <p:nvPr>
            <p:ph type="body" idx="1"/>
          </p:nvPr>
        </p:nvSpPr>
        <p:spPr>
          <a:xfrm>
            <a:off x="-26670" y="2158365"/>
            <a:ext cx="6934201" cy="6551587"/>
          </a:xfrm>
          <a:prstGeom prst="rect">
            <a:avLst/>
          </a:prstGeom>
        </p:spPr>
        <p:txBody>
          <a:bodyPr/>
          <a:lstStyle/>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16</a:t>
            </a:fld>
            <a:endParaRPr lang="en-US" dirty="0"/>
          </a:p>
        </p:txBody>
      </p:sp>
    </p:spTree>
    <p:extLst>
      <p:ext uri="{BB962C8B-B14F-4D97-AF65-F5344CB8AC3E}">
        <p14:creationId xmlns:p14="http://schemas.microsoft.com/office/powerpoint/2010/main" val="3158375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52400"/>
            <a:ext cx="3352800" cy="1885950"/>
          </a:xfrm>
        </p:spPr>
      </p:sp>
      <p:sp>
        <p:nvSpPr>
          <p:cNvPr id="3" name="Notes Placeholder 2"/>
          <p:cNvSpPr>
            <a:spLocks noGrp="1"/>
          </p:cNvSpPr>
          <p:nvPr>
            <p:ph type="body" idx="1"/>
          </p:nvPr>
        </p:nvSpPr>
        <p:spPr>
          <a:xfrm>
            <a:off x="-26670" y="2158365"/>
            <a:ext cx="6934201" cy="6551587"/>
          </a:xfrm>
          <a:prstGeom prst="rect">
            <a:avLst/>
          </a:prstGeom>
        </p:spPr>
        <p:txBody>
          <a:bodyPr/>
          <a:lstStyle/>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17</a:t>
            </a:fld>
            <a:endParaRPr lang="en-US" dirty="0"/>
          </a:p>
        </p:txBody>
      </p:sp>
    </p:spTree>
    <p:extLst>
      <p:ext uri="{BB962C8B-B14F-4D97-AF65-F5344CB8AC3E}">
        <p14:creationId xmlns:p14="http://schemas.microsoft.com/office/powerpoint/2010/main" val="3862569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52400"/>
            <a:ext cx="3352800" cy="1885950"/>
          </a:xfrm>
        </p:spPr>
      </p:sp>
      <p:sp>
        <p:nvSpPr>
          <p:cNvPr id="3" name="Notes Placeholder 2"/>
          <p:cNvSpPr>
            <a:spLocks noGrp="1"/>
          </p:cNvSpPr>
          <p:nvPr>
            <p:ph type="body" idx="1"/>
          </p:nvPr>
        </p:nvSpPr>
        <p:spPr>
          <a:xfrm>
            <a:off x="-26670" y="2158365"/>
            <a:ext cx="6934201" cy="6551587"/>
          </a:xfrm>
          <a:prstGeom prst="rect">
            <a:avLst/>
          </a:prstGeom>
        </p:spPr>
        <p:txBody>
          <a:bodyPr/>
          <a:lstStyle/>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18</a:t>
            </a:fld>
            <a:endParaRPr lang="en-US" dirty="0"/>
          </a:p>
        </p:txBody>
      </p:sp>
    </p:spTree>
    <p:extLst>
      <p:ext uri="{BB962C8B-B14F-4D97-AF65-F5344CB8AC3E}">
        <p14:creationId xmlns:p14="http://schemas.microsoft.com/office/powerpoint/2010/main" val="757423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52400"/>
            <a:ext cx="3352800" cy="1885950"/>
          </a:xfrm>
        </p:spPr>
      </p:sp>
      <p:sp>
        <p:nvSpPr>
          <p:cNvPr id="3" name="Notes Placeholder 2"/>
          <p:cNvSpPr>
            <a:spLocks noGrp="1"/>
          </p:cNvSpPr>
          <p:nvPr>
            <p:ph type="body" idx="1"/>
          </p:nvPr>
        </p:nvSpPr>
        <p:spPr>
          <a:xfrm>
            <a:off x="-26670" y="2158365"/>
            <a:ext cx="6934201" cy="6551587"/>
          </a:xfrm>
          <a:prstGeom prst="rect">
            <a:avLst/>
          </a:prstGeom>
        </p:spPr>
        <p:txBody>
          <a:bodyPr/>
          <a:lstStyle/>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19</a:t>
            </a:fld>
            <a:endParaRPr lang="en-US" dirty="0"/>
          </a:p>
        </p:txBody>
      </p:sp>
    </p:spTree>
    <p:extLst>
      <p:ext uri="{BB962C8B-B14F-4D97-AF65-F5344CB8AC3E}">
        <p14:creationId xmlns:p14="http://schemas.microsoft.com/office/powerpoint/2010/main" val="16800804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20</a:t>
            </a:fld>
            <a:endParaRPr lang="en-US" dirty="0"/>
          </a:p>
        </p:txBody>
      </p:sp>
    </p:spTree>
    <p:extLst>
      <p:ext uri="{BB962C8B-B14F-4D97-AF65-F5344CB8AC3E}">
        <p14:creationId xmlns:p14="http://schemas.microsoft.com/office/powerpoint/2010/main" val="22995692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52400"/>
            <a:ext cx="3352800" cy="1885950"/>
          </a:xfrm>
        </p:spPr>
      </p:sp>
      <p:sp>
        <p:nvSpPr>
          <p:cNvPr id="3" name="Notes Placeholder 2"/>
          <p:cNvSpPr>
            <a:spLocks noGrp="1"/>
          </p:cNvSpPr>
          <p:nvPr>
            <p:ph type="body" idx="1"/>
          </p:nvPr>
        </p:nvSpPr>
        <p:spPr>
          <a:xfrm>
            <a:off x="-26670" y="2158365"/>
            <a:ext cx="6934201" cy="6551587"/>
          </a:xfrm>
          <a:prstGeom prst="rect">
            <a:avLst/>
          </a:prstGeom>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21</a:t>
            </a:fld>
            <a:endParaRPr lang="en-US" dirty="0"/>
          </a:p>
        </p:txBody>
      </p:sp>
    </p:spTree>
    <p:extLst>
      <p:ext uri="{BB962C8B-B14F-4D97-AF65-F5344CB8AC3E}">
        <p14:creationId xmlns:p14="http://schemas.microsoft.com/office/powerpoint/2010/main" val="19979625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52400"/>
            <a:ext cx="3352800" cy="1885950"/>
          </a:xfrm>
        </p:spPr>
      </p:sp>
      <p:sp>
        <p:nvSpPr>
          <p:cNvPr id="3" name="Notes Placeholder 2"/>
          <p:cNvSpPr>
            <a:spLocks noGrp="1"/>
          </p:cNvSpPr>
          <p:nvPr>
            <p:ph type="body" idx="1"/>
          </p:nvPr>
        </p:nvSpPr>
        <p:spPr>
          <a:xfrm>
            <a:off x="-26670" y="2158365"/>
            <a:ext cx="6934201" cy="6551587"/>
          </a:xfrm>
          <a:prstGeom prst="rect">
            <a:avLst/>
          </a:prstGeom>
        </p:spPr>
        <p:txBody>
          <a:bodyPr/>
          <a:lstStyle/>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22</a:t>
            </a:fld>
            <a:endParaRPr lang="en-US" dirty="0"/>
          </a:p>
        </p:txBody>
      </p:sp>
    </p:spTree>
    <p:extLst>
      <p:ext uri="{BB962C8B-B14F-4D97-AF65-F5344CB8AC3E}">
        <p14:creationId xmlns:p14="http://schemas.microsoft.com/office/powerpoint/2010/main" val="2918235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52400"/>
            <a:ext cx="3352800" cy="1885950"/>
          </a:xfrm>
        </p:spPr>
      </p:sp>
      <p:sp>
        <p:nvSpPr>
          <p:cNvPr id="3" name="Notes Placeholder 2"/>
          <p:cNvSpPr>
            <a:spLocks noGrp="1"/>
          </p:cNvSpPr>
          <p:nvPr>
            <p:ph type="body" idx="1"/>
          </p:nvPr>
        </p:nvSpPr>
        <p:spPr>
          <a:xfrm>
            <a:off x="-26670" y="2158365"/>
            <a:ext cx="6934201" cy="6551587"/>
          </a:xfrm>
          <a:prstGeom prst="rect">
            <a:avLst/>
          </a:prstGeom>
        </p:spPr>
        <p:txBody>
          <a:bodyPr/>
          <a:lstStyle/>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23</a:t>
            </a:fld>
            <a:endParaRPr lang="en-US" dirty="0"/>
          </a:p>
        </p:txBody>
      </p:sp>
    </p:spTree>
    <p:extLst>
      <p:ext uri="{BB962C8B-B14F-4D97-AF65-F5344CB8AC3E}">
        <p14:creationId xmlns:p14="http://schemas.microsoft.com/office/powerpoint/2010/main" val="24933003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52400"/>
            <a:ext cx="3352800" cy="1885950"/>
          </a:xfrm>
        </p:spPr>
      </p:sp>
      <p:sp>
        <p:nvSpPr>
          <p:cNvPr id="3" name="Notes Placeholder 2"/>
          <p:cNvSpPr>
            <a:spLocks noGrp="1"/>
          </p:cNvSpPr>
          <p:nvPr>
            <p:ph type="body" idx="1"/>
          </p:nvPr>
        </p:nvSpPr>
        <p:spPr>
          <a:xfrm>
            <a:off x="-26670" y="2158365"/>
            <a:ext cx="6934201" cy="6551587"/>
          </a:xfrm>
          <a:prstGeom prst="rect">
            <a:avLst/>
          </a:prstGeom>
        </p:spPr>
        <p:txBody>
          <a:bodyPr/>
          <a:lstStyle/>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24</a:t>
            </a:fld>
            <a:endParaRPr lang="en-US" dirty="0"/>
          </a:p>
        </p:txBody>
      </p:sp>
    </p:spTree>
    <p:extLst>
      <p:ext uri="{BB962C8B-B14F-4D97-AF65-F5344CB8AC3E}">
        <p14:creationId xmlns:p14="http://schemas.microsoft.com/office/powerpoint/2010/main" val="3503331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52400"/>
            <a:ext cx="3352800" cy="1885950"/>
          </a:xfrm>
        </p:spPr>
      </p:sp>
      <p:sp>
        <p:nvSpPr>
          <p:cNvPr id="3" name="Notes Placeholder 2"/>
          <p:cNvSpPr>
            <a:spLocks noGrp="1"/>
          </p:cNvSpPr>
          <p:nvPr>
            <p:ph type="body" idx="1"/>
          </p:nvPr>
        </p:nvSpPr>
        <p:spPr>
          <a:xfrm>
            <a:off x="-26670" y="2158365"/>
            <a:ext cx="6934201" cy="6551587"/>
          </a:xfrm>
          <a:prstGeom prst="rect">
            <a:avLst/>
          </a:prstGeom>
        </p:spPr>
        <p:txBody>
          <a:bodyPr/>
          <a:lstStyle/>
          <a:p>
            <a:pPr marL="457200" lvl="1" indent="0">
              <a:buFont typeface="Arial" panose="020B0604020202020204" pitchFamily="34" charset="0"/>
              <a:buNone/>
            </a:pPr>
            <a:endParaRPr lang="en-US" i="0" dirty="0"/>
          </a:p>
        </p:txBody>
      </p:sp>
      <p:sp>
        <p:nvSpPr>
          <p:cNvPr id="4" name="Slide Number Placeholder 3"/>
          <p:cNvSpPr>
            <a:spLocks noGrp="1"/>
          </p:cNvSpPr>
          <p:nvPr>
            <p:ph type="sldNum" sz="quarter" idx="10"/>
          </p:nvPr>
        </p:nvSpPr>
        <p:spPr/>
        <p:txBody>
          <a:bodyPr/>
          <a:lstStyle/>
          <a:p>
            <a:fld id="{F6DA9C80-B631-4EC4-8253-F63CFD0157DF}" type="slidenum">
              <a:rPr lang="en-US" smtClean="0"/>
              <a:t>25</a:t>
            </a:fld>
            <a:endParaRPr lang="en-US" dirty="0"/>
          </a:p>
        </p:txBody>
      </p:sp>
    </p:spTree>
    <p:extLst>
      <p:ext uri="{BB962C8B-B14F-4D97-AF65-F5344CB8AC3E}">
        <p14:creationId xmlns:p14="http://schemas.microsoft.com/office/powerpoint/2010/main" val="28547399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52400"/>
            <a:ext cx="3352800" cy="1885950"/>
          </a:xfrm>
        </p:spPr>
      </p:sp>
      <p:sp>
        <p:nvSpPr>
          <p:cNvPr id="3" name="Notes Placeholder 2"/>
          <p:cNvSpPr>
            <a:spLocks noGrp="1"/>
          </p:cNvSpPr>
          <p:nvPr>
            <p:ph type="body" idx="1"/>
          </p:nvPr>
        </p:nvSpPr>
        <p:spPr>
          <a:xfrm>
            <a:off x="-26670" y="2158365"/>
            <a:ext cx="6934201" cy="6551587"/>
          </a:xfrm>
          <a:prstGeom prst="rect">
            <a:avLst/>
          </a:prstGeom>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26</a:t>
            </a:fld>
            <a:endParaRPr lang="en-US" dirty="0"/>
          </a:p>
        </p:txBody>
      </p:sp>
    </p:spTree>
    <p:extLst>
      <p:ext uri="{BB962C8B-B14F-4D97-AF65-F5344CB8AC3E}">
        <p14:creationId xmlns:p14="http://schemas.microsoft.com/office/powerpoint/2010/main" val="29845841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16425"/>
            <a:ext cx="5607050" cy="4183063"/>
          </a:xfrm>
          <a:prstGeom prst="rect">
            <a:avLst/>
          </a:prstGeom>
        </p:spPr>
        <p:txBody>
          <a:bodyPr lIns="91435" tIns="45717" rIns="91435" bIns="45717"/>
          <a:lstStyle/>
          <a:p>
            <a:endParaRPr lang="en-US" dirty="0"/>
          </a:p>
        </p:txBody>
      </p:sp>
      <p:sp>
        <p:nvSpPr>
          <p:cNvPr id="4" name="Slide Number Placeholder 3"/>
          <p:cNvSpPr>
            <a:spLocks noGrp="1"/>
          </p:cNvSpPr>
          <p:nvPr>
            <p:ph type="sldNum" sz="quarter" idx="10"/>
          </p:nvPr>
        </p:nvSpPr>
        <p:spPr>
          <a:xfrm>
            <a:off x="3810000" y="8610600"/>
            <a:ext cx="3037840" cy="464820"/>
          </a:xfrm>
        </p:spPr>
        <p:txBody>
          <a:bodyPr/>
          <a:lstStyle/>
          <a:p>
            <a:endParaRPr lang="en-US" dirty="0"/>
          </a:p>
        </p:txBody>
      </p:sp>
    </p:spTree>
    <p:extLst>
      <p:ext uri="{BB962C8B-B14F-4D97-AF65-F5344CB8AC3E}">
        <p14:creationId xmlns:p14="http://schemas.microsoft.com/office/powerpoint/2010/main" val="2862106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6281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Section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627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Content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7515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ver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1029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4052219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dirty="0"/>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549852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3043001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2076220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33835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2445502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4048722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116018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506954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7981577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7887431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977736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2.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2.jpe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9AE51E1D-7280-49D6-A2E2-CE63FE17EF16}" type="datetimeFigureOut">
              <a:rPr lang="en-US" smtClean="0"/>
              <a:t>6/21/2024</a:t>
            </a:fld>
            <a:endParaRPr lang="en-US"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8BACAC6D-BD82-4571-9E34-C1EFF11A946D}" type="slidenum">
              <a:rPr lang="en-US" smtClean="0"/>
              <a:t>‹#›</a:t>
            </a:fld>
            <a:endParaRPr lang="en-US" dirty="0"/>
          </a:p>
        </p:txBody>
      </p:sp>
      <p:sp>
        <p:nvSpPr>
          <p:cNvPr id="7" name="Rectangle 6"/>
          <p:cNvSpPr/>
          <p:nvPr userDrawn="1"/>
        </p:nvSpPr>
        <p:spPr>
          <a:xfrm>
            <a:off x="0" y="3714750"/>
            <a:ext cx="9144000" cy="14859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3714750"/>
            <a:ext cx="9144000" cy="76200"/>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Date Placeholder 1"/>
          <p:cNvSpPr txBox="1">
            <a:spLocks/>
          </p:cNvSpPr>
          <p:nvPr userDrawn="1"/>
        </p:nvSpPr>
        <p:spPr>
          <a:xfrm>
            <a:off x="457200" y="3943350"/>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140F40-957F-429B-BF36-B42CA41DE130}" type="datetime4">
              <a:rPr lang="en-US" sz="1400" smtClean="0">
                <a:solidFill>
                  <a:schemeClr val="bg1"/>
                </a:solidFill>
              </a:rPr>
              <a:pPr/>
              <a:t>June 21, 2024</a:t>
            </a:fld>
            <a:endParaRPr lang="en-US" sz="1400" dirty="0">
              <a:solidFill>
                <a:schemeClr val="bg1"/>
              </a:solidFill>
            </a:endParaRPr>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305331"/>
            <a:ext cx="4267200" cy="1038904"/>
          </a:xfrm>
          <a:prstGeom prst="rect">
            <a:avLst/>
          </a:prstGeom>
        </p:spPr>
      </p:pic>
    </p:spTree>
    <p:extLst>
      <p:ext uri="{BB962C8B-B14F-4D97-AF65-F5344CB8AC3E}">
        <p14:creationId xmlns:p14="http://schemas.microsoft.com/office/powerpoint/2010/main" val="4023744030"/>
      </p:ext>
    </p:extLst>
  </p:cSld>
  <p:clrMap bg1="lt1" tx1="dk1" bg2="lt2" tx2="dk2" accent1="accent1" accent2="accent2" accent3="accent3" accent4="accent4" accent5="accent5" accent6="accent6" hlink="hlink" folHlink="folHlink"/>
  <p:sldLayoutIdLst>
    <p:sldLayoutId id="2147483686"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1581150"/>
            <a:ext cx="5334000" cy="27432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1540453"/>
            <a:ext cx="5334000" cy="81394"/>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140F40-957F-429B-BF36-B42CA41DE130}" type="datetime4">
              <a:rPr lang="en-US" sz="1200" smtClean="0">
                <a:solidFill>
                  <a:srgbClr val="002D73"/>
                </a:solidFill>
              </a:rPr>
              <a:pPr/>
              <a:t>June 21, 2024</a:t>
            </a:fld>
            <a:endParaRPr lang="en-US" sz="1200" dirty="0">
              <a:solidFill>
                <a:srgbClr val="002D73"/>
              </a:solidFill>
            </a:endParaRPr>
          </a:p>
        </p:txBody>
      </p:sp>
      <p:sp>
        <p:nvSpPr>
          <p:cNvPr id="13"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solidFill>
                  <a:srgbClr val="002D73"/>
                </a:solidFill>
              </a:rPr>
              <a:pPr/>
              <a:t>‹#›</a:t>
            </a:fld>
            <a:endParaRPr lang="en-US" sz="1200" dirty="0">
              <a:solidFill>
                <a:srgbClr val="002D73"/>
              </a:solidFill>
            </a:endParaRP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15200" y="4552950"/>
            <a:ext cx="1579358" cy="384514"/>
          </a:xfrm>
          <a:prstGeom prst="rect">
            <a:avLst/>
          </a:prstGeom>
        </p:spPr>
      </p:pic>
    </p:spTree>
    <p:extLst>
      <p:ext uri="{BB962C8B-B14F-4D97-AF65-F5344CB8AC3E}">
        <p14:creationId xmlns:p14="http://schemas.microsoft.com/office/powerpoint/2010/main" val="2405248628"/>
      </p:ext>
    </p:extLst>
  </p:cSld>
  <p:clrMap bg1="lt1" tx1="dk1" bg2="lt2" tx2="dk2" accent1="accent1" accent2="accent2" accent3="accent3" accent4="accent4" accent5="accent5" accent6="accent6" hlink="hlink" folHlink="folHlink"/>
  <p:sldLayoutIdLst>
    <p:sldLayoutId id="2147483672"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Rectangle 21"/>
          <p:cNvSpPr/>
          <p:nvPr userDrawn="1"/>
        </p:nvSpPr>
        <p:spPr>
          <a:xfrm>
            <a:off x="0" y="62344"/>
            <a:ext cx="9144000" cy="2996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140F40-957F-429B-BF36-B42CA41DE130}" type="datetime4">
              <a:rPr lang="en-US" sz="1200" smtClean="0"/>
              <a:pPr/>
              <a:t>June 21, 2024</a:t>
            </a:fld>
            <a:endParaRPr lang="en-US" sz="1200" dirty="0"/>
          </a:p>
        </p:txBody>
      </p:sp>
      <p:sp>
        <p:nvSpPr>
          <p:cNvPr id="24"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pPr/>
              <a:t>‹#›</a:t>
            </a:fld>
            <a:endParaRPr lang="en-US" sz="1200" dirty="0"/>
          </a:p>
        </p:txBody>
      </p:sp>
      <p:sp>
        <p:nvSpPr>
          <p:cNvPr id="25" name="Rectangle 24"/>
          <p:cNvSpPr/>
          <p:nvPr userDrawn="1"/>
        </p:nvSpPr>
        <p:spPr>
          <a:xfrm>
            <a:off x="0" y="-19050"/>
            <a:ext cx="9144000" cy="81394"/>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315200" y="4552950"/>
            <a:ext cx="1579358" cy="384514"/>
          </a:xfrm>
          <a:prstGeom prst="rect">
            <a:avLst/>
          </a:prstGeom>
        </p:spPr>
      </p:pic>
    </p:spTree>
    <p:extLst>
      <p:ext uri="{BB962C8B-B14F-4D97-AF65-F5344CB8AC3E}">
        <p14:creationId xmlns:p14="http://schemas.microsoft.com/office/powerpoint/2010/main" val="3484135281"/>
      </p:ext>
    </p:extLst>
  </p:cSld>
  <p:clrMap bg1="lt1" tx1="dk1" bg2="lt2" tx2="dk2" accent1="accent1" accent2="accent2" accent3="accent3" accent4="accent4" accent5="accent5" accent6="accent6" hlink="hlink" folHlink="folHlink"/>
  <p:sldLayoutIdLst>
    <p:sldLayoutId id="2147483655" r:id="rId1"/>
    <p:sldLayoutId id="2147483687" r:id="rId2"/>
    <p:sldLayoutId id="2147483688" r:id="rId3"/>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315200" y="4552950"/>
            <a:ext cx="1579358" cy="384514"/>
          </a:xfrm>
          <a:prstGeom prst="rect">
            <a:avLst/>
          </a:prstGeom>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ACED0365-0D65-4032-85A6-BECCAB4E9A68}" type="datetimeFigureOut">
              <a:rPr lang="en-US" smtClean="0"/>
              <a:t>6/21/2024</a:t>
            </a:fld>
            <a:endParaRPr lang="en-US"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A7754AA7-8025-408E-B296-E2B43FE08638}" type="slidenum">
              <a:rPr lang="en-US" smtClean="0"/>
              <a:t>‹#›</a:t>
            </a:fld>
            <a:endParaRPr lang="en-US" dirty="0"/>
          </a:p>
        </p:txBody>
      </p:sp>
      <p:sp>
        <p:nvSpPr>
          <p:cNvPr id="7" name="Rectangle 6"/>
          <p:cNvSpPr/>
          <p:nvPr userDrawn="1"/>
        </p:nvSpPr>
        <p:spPr>
          <a:xfrm>
            <a:off x="0" y="62344"/>
            <a:ext cx="9144000" cy="2996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140F40-957F-429B-BF36-B42CA41DE130}" type="datetime4">
              <a:rPr lang="en-US" sz="1200" smtClean="0"/>
              <a:pPr/>
              <a:t>June 21, 2024</a:t>
            </a:fld>
            <a:endParaRPr lang="en-US" sz="1200" dirty="0"/>
          </a:p>
        </p:txBody>
      </p:sp>
      <p:sp>
        <p:nvSpPr>
          <p:cNvPr id="9"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pPr/>
              <a:t>‹#›</a:t>
            </a:fld>
            <a:endParaRPr lang="en-US" sz="1200" dirty="0"/>
          </a:p>
        </p:txBody>
      </p:sp>
      <p:sp>
        <p:nvSpPr>
          <p:cNvPr id="10" name="Rectangle 9"/>
          <p:cNvSpPr/>
          <p:nvPr userDrawn="1"/>
        </p:nvSpPr>
        <p:spPr>
          <a:xfrm>
            <a:off x="0" y="-19050"/>
            <a:ext cx="9144000" cy="81394"/>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4337920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5.sv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mailto:assistance.request@cs.ny.gov"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hyperlink" Target="mailto:local211inquiries@cs.ny.gov" TargetMode="External"/><Relationship Id="rId4" Type="http://schemas.openxmlformats.org/officeDocument/2006/relationships/hyperlink" Target="mailto:commission.ops.mun@cs.ny.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57200" y="1809750"/>
            <a:ext cx="7696200" cy="707886"/>
          </a:xfrm>
          <a:prstGeom prst="rect">
            <a:avLst/>
          </a:prstGeom>
          <a:noFill/>
          <a:ln>
            <a:noFill/>
          </a:ln>
        </p:spPr>
        <p:txBody>
          <a:bodyPr wrap="square" rtlCol="0">
            <a:spAutoFit/>
          </a:bodyPr>
          <a:lstStyle/>
          <a:p>
            <a:r>
              <a:rPr lang="en-US" sz="4000" b="1" dirty="0">
                <a:solidFill>
                  <a:srgbClr val="002D73"/>
                </a:solidFill>
                <a:latin typeface="Arial" panose="020B0604020202020204" pitchFamily="34" charset="0"/>
                <a:cs typeface="Arial" panose="020B0604020202020204" pitchFamily="34" charset="0"/>
              </a:rPr>
              <a:t>Civil Service Update 2024</a:t>
            </a:r>
          </a:p>
        </p:txBody>
      </p:sp>
      <p:sp>
        <p:nvSpPr>
          <p:cNvPr id="7" name="TextBox 6"/>
          <p:cNvSpPr txBox="1"/>
          <p:nvPr/>
        </p:nvSpPr>
        <p:spPr>
          <a:xfrm>
            <a:off x="533400" y="2483458"/>
            <a:ext cx="8153400" cy="1200329"/>
          </a:xfrm>
          <a:prstGeom prst="rect">
            <a:avLst/>
          </a:prstGeom>
          <a:noFill/>
          <a:ln>
            <a:noFill/>
          </a:ln>
        </p:spPr>
        <p:txBody>
          <a:bodyPr wrap="square" rtlCol="0">
            <a:spAutoFit/>
          </a:bodyPr>
          <a:lstStyle/>
          <a:p>
            <a:r>
              <a:rPr lang="en-US" sz="2400" b="1" dirty="0">
                <a:solidFill>
                  <a:srgbClr val="646569"/>
                </a:solidFill>
                <a:latin typeface="Arial" panose="020B0604020202020204" pitchFamily="34" charset="0"/>
                <a:cs typeface="Arial" panose="020B0604020202020204" pitchFamily="34" charset="0"/>
              </a:rPr>
              <a:t>Annual Training Conference</a:t>
            </a:r>
          </a:p>
          <a:p>
            <a:r>
              <a:rPr lang="en-US" sz="2400" b="1" dirty="0">
                <a:solidFill>
                  <a:srgbClr val="646569"/>
                </a:solidFill>
                <a:latin typeface="Arial" panose="020B0604020202020204" pitchFamily="34" charset="0"/>
                <a:cs typeface="Arial" panose="020B0604020202020204" pitchFamily="34" charset="0"/>
              </a:rPr>
              <a:t>New York State Association of Personnel and Civil Service Officers – Saratoga Springs, New York</a:t>
            </a:r>
          </a:p>
        </p:txBody>
      </p:sp>
    </p:spTree>
    <p:extLst>
      <p:ext uri="{BB962C8B-B14F-4D97-AF65-F5344CB8AC3E}">
        <p14:creationId xmlns:p14="http://schemas.microsoft.com/office/powerpoint/2010/main" val="2901789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742950"/>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What we accomplished</a:t>
            </a:r>
          </a:p>
        </p:txBody>
      </p:sp>
      <p:sp>
        <p:nvSpPr>
          <p:cNvPr id="12" name="TextBox 11"/>
          <p:cNvSpPr txBox="1"/>
          <p:nvPr/>
        </p:nvSpPr>
        <p:spPr>
          <a:xfrm>
            <a:off x="838200" y="1504950"/>
            <a:ext cx="7696201" cy="3108543"/>
          </a:xfrm>
          <a:prstGeom prst="rect">
            <a:avLst/>
          </a:prstGeom>
          <a:noFill/>
          <a:ln>
            <a:noFill/>
          </a:ln>
        </p:spPr>
        <p:txBody>
          <a:bodyPr wrap="square" rtlCol="0">
            <a:spAutoFit/>
          </a:bodyPr>
          <a:lstStyle/>
          <a:p>
            <a:pPr marL="342900" indent="-342900">
              <a:buFont typeface="Wingdings" panose="05000000000000000000" pitchFamily="2" charset="2"/>
              <a:buChar char="§"/>
            </a:pPr>
            <a:r>
              <a:rPr lang="en-US" sz="2800" dirty="0">
                <a:solidFill>
                  <a:srgbClr val="646569"/>
                </a:solidFill>
                <a:latin typeface="Arial" panose="020B0604020202020204" pitchFamily="34" charset="0"/>
                <a:cs typeface="Arial" panose="020B0604020202020204" pitchFamily="34" charset="0"/>
              </a:rPr>
              <a:t>All Police Examinations now band scored;</a:t>
            </a:r>
          </a:p>
          <a:p>
            <a:pPr marL="342900" indent="-342900">
              <a:buFont typeface="Wingdings" panose="05000000000000000000" pitchFamily="2" charset="2"/>
              <a:buChar char="§"/>
            </a:pPr>
            <a:r>
              <a:rPr lang="en-US" sz="2800" dirty="0">
                <a:solidFill>
                  <a:srgbClr val="646569"/>
                </a:solidFill>
                <a:latin typeface="Arial" panose="020B0604020202020204" pitchFamily="34" charset="0"/>
                <a:cs typeface="Arial" panose="020B0604020202020204" pitchFamily="34" charset="0"/>
              </a:rPr>
              <a:t>Correction Officer Training and Experience;</a:t>
            </a:r>
          </a:p>
          <a:p>
            <a:pPr marL="342900" indent="-342900">
              <a:buFont typeface="Wingdings" panose="05000000000000000000" pitchFamily="2" charset="2"/>
              <a:buChar char="§"/>
            </a:pPr>
            <a:r>
              <a:rPr lang="en-US" sz="2800" dirty="0">
                <a:solidFill>
                  <a:srgbClr val="646569"/>
                </a:solidFill>
                <a:latin typeface="Arial" panose="020B0604020202020204" pitchFamily="34" charset="0"/>
                <a:cs typeface="Arial" panose="020B0604020202020204" pitchFamily="34" charset="0"/>
              </a:rPr>
              <a:t>DCAS Provisional Monitoring Project; </a:t>
            </a:r>
          </a:p>
          <a:p>
            <a:pPr marL="342900" indent="-342900">
              <a:buFont typeface="Wingdings" panose="05000000000000000000" pitchFamily="2" charset="2"/>
              <a:buChar char="§"/>
            </a:pPr>
            <a:r>
              <a:rPr lang="en-US" sz="2800" dirty="0">
                <a:solidFill>
                  <a:srgbClr val="646569"/>
                </a:solidFill>
                <a:latin typeface="Arial" panose="020B0604020202020204" pitchFamily="34" charset="0"/>
                <a:cs typeface="Arial" panose="020B0604020202020204" pitchFamily="34" charset="0"/>
              </a:rPr>
              <a:t>No Exam &gt; 3 Years = Non-Competitive</a:t>
            </a:r>
          </a:p>
          <a:p>
            <a:pPr marL="342900" indent="-342900">
              <a:buFont typeface="Wingdings" panose="05000000000000000000" pitchFamily="2" charset="2"/>
              <a:buChar char="§"/>
            </a:pPr>
            <a:r>
              <a:rPr lang="en-US" sz="2800" dirty="0">
                <a:solidFill>
                  <a:srgbClr val="646569"/>
                </a:solidFill>
                <a:latin typeface="Arial" panose="020B0604020202020204" pitchFamily="34" charset="0"/>
                <a:cs typeface="Arial" panose="020B0604020202020204" pitchFamily="34" charset="0"/>
              </a:rPr>
              <a:t>NY HELPS (NY Hiring for Emergency Limited Placement Statewide Program.</a:t>
            </a:r>
            <a:endParaRPr lang="en-US" sz="2800" dirty="0">
              <a:solidFill>
                <a:srgbClr val="646569"/>
              </a:solidFill>
              <a:highlight>
                <a:srgbClr val="FFFF00"/>
              </a:highlight>
              <a:latin typeface="Arial" panose="020B0604020202020204" pitchFamily="34" charset="0"/>
              <a:cs typeface="Arial" panose="020B0604020202020204" pitchFamily="34" charset="0"/>
            </a:endParaRPr>
          </a:p>
          <a:p>
            <a:r>
              <a:rPr lang="en-US" sz="2800" dirty="0">
                <a:solidFill>
                  <a:srgbClr val="646569"/>
                </a:solidFill>
                <a:highlight>
                  <a:srgbClr val="FFFF00"/>
                </a:highlight>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247006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742950"/>
            <a:ext cx="8686800" cy="584775"/>
          </a:xfrm>
          <a:prstGeom prst="rect">
            <a:avLst/>
          </a:prstGeom>
          <a:noFill/>
          <a:ln>
            <a:noFill/>
          </a:ln>
        </p:spPr>
        <p:txBody>
          <a:bodyPr wrap="square" rtlCol="0">
            <a:spAutoFit/>
          </a:bodyPr>
          <a:lstStyle/>
          <a:p>
            <a:r>
              <a:rPr lang="en-US" sz="3200" b="1" dirty="0">
                <a:solidFill>
                  <a:schemeClr val="tx2"/>
                </a:solidFill>
                <a:latin typeface="Arial" panose="020B0604020202020204" pitchFamily="34" charset="0"/>
                <a:cs typeface="Arial" panose="020B0604020202020204" pitchFamily="34" charset="0"/>
              </a:rPr>
              <a:t>NY HELPS Program - Local – PAR-03-24</a:t>
            </a:r>
          </a:p>
        </p:txBody>
      </p:sp>
      <p:sp>
        <p:nvSpPr>
          <p:cNvPr id="12" name="TextBox 11"/>
          <p:cNvSpPr txBox="1"/>
          <p:nvPr/>
        </p:nvSpPr>
        <p:spPr>
          <a:xfrm>
            <a:off x="609600" y="1428750"/>
            <a:ext cx="7696201" cy="3370153"/>
          </a:xfrm>
          <a:prstGeom prst="rect">
            <a:avLst/>
          </a:prstGeom>
          <a:noFill/>
          <a:ln>
            <a:noFill/>
          </a:ln>
        </p:spPr>
        <p:txBody>
          <a:bodyPr wrap="square" rtlCol="0">
            <a:spAutoFit/>
          </a:bodyPr>
          <a:lstStyle/>
          <a:p>
            <a:r>
              <a:rPr lang="en-US" sz="2800" dirty="0">
                <a:latin typeface="Arial" panose="020B0604020202020204" pitchFamily="34" charset="0"/>
                <a:cs typeface="Arial" panose="020B0604020202020204" pitchFamily="34" charset="0"/>
              </a:rPr>
              <a:t>Approved by SCSC at its meeting of 2/14/24</a:t>
            </a:r>
          </a:p>
          <a:p>
            <a:r>
              <a:rPr lang="en-US" sz="2000" dirty="0">
                <a:latin typeface="Arial" panose="020B0604020202020204" pitchFamily="34" charset="0"/>
                <a:cs typeface="Arial" panose="020B0604020202020204" pitchFamily="34" charset="0"/>
              </a:rPr>
              <a:t>Goals of Program – </a:t>
            </a:r>
          </a:p>
          <a:p>
            <a:pPr marL="342900" lvl="4" indent="-342900">
              <a:spcBef>
                <a:spcPts val="600"/>
              </a:spcBef>
              <a:spcAft>
                <a:spcPts val="600"/>
              </a:spcAft>
              <a:buFont typeface="Arial" panose="020B0604020202020204" pitchFamily="34" charset="0"/>
              <a:buChar char="•"/>
              <a:defRPr/>
            </a:pPr>
            <a:r>
              <a:rPr lang="en-US" sz="2000" dirty="0">
                <a:solidFill>
                  <a:prstClr val="black">
                    <a:lumMod val="95000"/>
                    <a:lumOff val="5000"/>
                  </a:prstClr>
                </a:solidFill>
                <a:latin typeface="Arial" panose="020B0604020202020204" pitchFamily="34" charset="0"/>
                <a:cs typeface="Arial" panose="020B0604020202020204" pitchFamily="34" charset="0"/>
              </a:rPr>
              <a:t>Fill critical vacancies more effectively</a:t>
            </a:r>
          </a:p>
          <a:p>
            <a:pPr marL="342900" lvl="4" indent="-342900">
              <a:spcBef>
                <a:spcPts val="600"/>
              </a:spcBef>
              <a:spcAft>
                <a:spcPts val="600"/>
              </a:spcAft>
              <a:buFont typeface="Arial" panose="020B0604020202020204" pitchFamily="34" charset="0"/>
              <a:buChar char="•"/>
              <a:defRPr/>
            </a:pPr>
            <a:r>
              <a:rPr lang="en-US" sz="2000" dirty="0">
                <a:solidFill>
                  <a:prstClr val="black">
                    <a:lumMod val="95000"/>
                    <a:lumOff val="5000"/>
                  </a:prstClr>
                </a:solidFill>
                <a:latin typeface="Arial" panose="020B0604020202020204" pitchFamily="34" charset="0"/>
                <a:cs typeface="Arial" panose="020B0604020202020204" pitchFamily="34" charset="0"/>
              </a:rPr>
              <a:t>Make public sector more competitive with private sector</a:t>
            </a:r>
          </a:p>
          <a:p>
            <a:pPr marL="342900" lvl="4" indent="-342900">
              <a:spcBef>
                <a:spcPts val="600"/>
              </a:spcBef>
              <a:spcAft>
                <a:spcPts val="600"/>
              </a:spcAft>
              <a:buFont typeface="Arial" panose="020B0604020202020204" pitchFamily="34" charset="0"/>
              <a:buChar char="•"/>
              <a:defRPr/>
            </a:pPr>
            <a:r>
              <a:rPr lang="en-US" sz="2000" dirty="0">
                <a:solidFill>
                  <a:prstClr val="black">
                    <a:lumMod val="95000"/>
                    <a:lumOff val="5000"/>
                  </a:prstClr>
                </a:solidFill>
                <a:latin typeface="Arial" panose="020B0604020202020204" pitchFamily="34" charset="0"/>
                <a:cs typeface="Arial" panose="020B0604020202020204" pitchFamily="34" charset="0"/>
              </a:rPr>
              <a:t>Easier for jobseekers to access public service careers</a:t>
            </a:r>
          </a:p>
          <a:p>
            <a:pPr marL="342900" lvl="4" indent="-342900">
              <a:spcBef>
                <a:spcPts val="600"/>
              </a:spcBef>
              <a:spcAft>
                <a:spcPts val="600"/>
              </a:spcAft>
              <a:buFont typeface="Arial" panose="020B0604020202020204" pitchFamily="34" charset="0"/>
              <a:buChar char="•"/>
              <a:defRPr/>
            </a:pPr>
            <a:r>
              <a:rPr lang="en-US" sz="2000" dirty="0">
                <a:solidFill>
                  <a:prstClr val="black">
                    <a:lumMod val="95000"/>
                    <a:lumOff val="5000"/>
                  </a:prstClr>
                </a:solidFill>
                <a:latin typeface="Arial" panose="020B0604020202020204" pitchFamily="34" charset="0"/>
                <a:cs typeface="Arial" panose="020B0604020202020204" pitchFamily="34" charset="0"/>
              </a:rPr>
              <a:t>Streamlined process for entry into public sector</a:t>
            </a:r>
          </a:p>
          <a:p>
            <a:pPr marL="342900" lvl="4" indent="-342900">
              <a:spcBef>
                <a:spcPts val="600"/>
              </a:spcBef>
              <a:spcAft>
                <a:spcPts val="600"/>
              </a:spcAft>
              <a:buFont typeface="Arial" panose="020B0604020202020204" pitchFamily="34" charset="0"/>
              <a:buChar char="•"/>
              <a:defRPr/>
            </a:pPr>
            <a:r>
              <a:rPr lang="en-US" sz="2000" dirty="0">
                <a:solidFill>
                  <a:prstClr val="black">
                    <a:lumMod val="95000"/>
                    <a:lumOff val="5000"/>
                  </a:prstClr>
                </a:solidFill>
                <a:latin typeface="Arial" panose="020B0604020202020204" pitchFamily="34" charset="0"/>
                <a:cs typeface="Arial" panose="020B0604020202020204" pitchFamily="34" charset="0"/>
              </a:rPr>
              <a:t>Allows DCS the time to invest in the improvement and </a:t>
            </a:r>
            <a:r>
              <a:rPr lang="en-US" sz="2000" b="1" u="sng" dirty="0">
                <a:solidFill>
                  <a:prstClr val="black">
                    <a:lumMod val="95000"/>
                    <a:lumOff val="5000"/>
                  </a:prstClr>
                </a:solidFill>
                <a:latin typeface="Arial" panose="020B0604020202020204" pitchFamily="34" charset="0"/>
                <a:cs typeface="Arial" panose="020B0604020202020204" pitchFamily="34" charset="0"/>
              </a:rPr>
              <a:t>transformation</a:t>
            </a:r>
            <a:r>
              <a:rPr lang="en-US" sz="2000" dirty="0">
                <a:solidFill>
                  <a:prstClr val="black">
                    <a:lumMod val="95000"/>
                    <a:lumOff val="5000"/>
                  </a:prstClr>
                </a:solidFill>
                <a:latin typeface="Arial" panose="020B0604020202020204" pitchFamily="34" charset="0"/>
                <a:cs typeface="Arial" panose="020B0604020202020204" pitchFamily="34" charset="0"/>
              </a:rPr>
              <a:t> of the civil service hiring process</a:t>
            </a:r>
          </a:p>
        </p:txBody>
      </p:sp>
    </p:spTree>
    <p:extLst>
      <p:ext uri="{BB962C8B-B14F-4D97-AF65-F5344CB8AC3E}">
        <p14:creationId xmlns:p14="http://schemas.microsoft.com/office/powerpoint/2010/main" val="4024566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8F496E-72E1-4720-BA77-5646D0B3C0CD}"/>
              </a:ext>
            </a:extLst>
          </p:cNvPr>
          <p:cNvSpPr txBox="1"/>
          <p:nvPr/>
        </p:nvSpPr>
        <p:spPr>
          <a:xfrm>
            <a:off x="152400" y="438151"/>
            <a:ext cx="8991600" cy="1015663"/>
          </a:xfrm>
          <a:prstGeom prst="rect">
            <a:avLst/>
          </a:prstGeom>
          <a:noFill/>
          <a:ln>
            <a:noFill/>
          </a:ln>
        </p:spPr>
        <p:txBody>
          <a:bodyPr wrap="square" rtlCol="0">
            <a:spAutoFit/>
          </a:bodyPr>
          <a:lstStyle/>
          <a:p>
            <a:pPr defTabSz="914378">
              <a:defRPr/>
            </a:pPr>
            <a:r>
              <a:rPr lang="en-US" sz="3000" b="1" dirty="0">
                <a:solidFill>
                  <a:srgbClr val="002D73"/>
                </a:solidFill>
                <a:latin typeface="Arial" panose="020B0604020202020204" pitchFamily="34" charset="0"/>
                <a:cs typeface="Arial" panose="020B0604020202020204" pitchFamily="34" charset="0"/>
              </a:rPr>
              <a:t>Hiring for Emergency Limited Placement </a:t>
            </a:r>
          </a:p>
          <a:p>
            <a:pPr defTabSz="914378">
              <a:defRPr/>
            </a:pPr>
            <a:r>
              <a:rPr lang="en-US" sz="3000" b="1" dirty="0">
                <a:solidFill>
                  <a:srgbClr val="002D73"/>
                </a:solidFill>
                <a:latin typeface="Arial" panose="020B0604020202020204" pitchFamily="34" charset="0"/>
                <a:cs typeface="Arial" panose="020B0604020202020204" pitchFamily="34" charset="0"/>
              </a:rPr>
              <a:t>(HELP) Program</a:t>
            </a:r>
            <a:endParaRPr lang="en-US" sz="3000" b="1" dirty="0">
              <a:solidFill>
                <a:srgbClr val="002D7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7DEF8888-6000-4C4A-9B71-2A3205A0543A}"/>
              </a:ext>
            </a:extLst>
          </p:cNvPr>
          <p:cNvSpPr/>
          <p:nvPr/>
        </p:nvSpPr>
        <p:spPr>
          <a:xfrm>
            <a:off x="266700" y="1604453"/>
            <a:ext cx="8763000" cy="3100849"/>
          </a:xfrm>
          <a:prstGeom prst="rect">
            <a:avLst/>
          </a:prstGeom>
        </p:spPr>
        <p:txBody>
          <a:bodyPr wrap="square" lIns="68580" tIns="34290" rIns="68580" bIns="34290" anchor="t">
            <a:spAutoFit/>
          </a:bodyPr>
          <a:lstStyle/>
          <a:p>
            <a:pPr marL="342900" indent="-342900" defTabSz="914378">
              <a:spcBef>
                <a:spcPts val="600"/>
              </a:spcBef>
              <a:spcAft>
                <a:spcPts val="600"/>
              </a:spcAft>
              <a:buFont typeface="Arial" panose="020B0604020202020204" pitchFamily="34" charset="0"/>
              <a:buChar char="•"/>
              <a:defRPr/>
            </a:pPr>
            <a:r>
              <a:rPr lang="en-US" sz="2100" dirty="0">
                <a:solidFill>
                  <a:prstClr val="black">
                    <a:lumMod val="95000"/>
                    <a:lumOff val="5000"/>
                  </a:prstClr>
                </a:solidFill>
                <a:latin typeface="Arial"/>
                <a:cs typeface="Arial"/>
              </a:rPr>
              <a:t>The Hiring for Emergency Limited Placement (HELP) Program was launched for local government agencies in 2023. Expanded and renamed as NY HELPS - Local.</a:t>
            </a:r>
          </a:p>
          <a:p>
            <a:pPr marL="342900" indent="-342900" defTabSz="914378">
              <a:spcBef>
                <a:spcPts val="600"/>
              </a:spcBef>
              <a:spcAft>
                <a:spcPts val="600"/>
              </a:spcAft>
              <a:buFont typeface="Arial" panose="020B0604020202020204" pitchFamily="34" charset="0"/>
              <a:buChar char="•"/>
              <a:defRPr/>
            </a:pPr>
            <a:r>
              <a:rPr lang="en-US" sz="2100" dirty="0">
                <a:solidFill>
                  <a:prstClr val="black">
                    <a:lumMod val="95000"/>
                    <a:lumOff val="5000"/>
                  </a:prstClr>
                </a:solidFill>
                <a:latin typeface="Arial" panose="020B0604020202020204" pitchFamily="34" charset="0"/>
                <a:cs typeface="Arial" panose="020B0604020202020204" pitchFamily="34" charset="0"/>
              </a:rPr>
              <a:t>Initially, the program waived examinations and allowed agencies to make non-competitive appointments to direct care, health and safety titles. Expanded to include additional titles in 2024.</a:t>
            </a:r>
          </a:p>
          <a:p>
            <a:pPr marL="342900" indent="-342900" defTabSz="914378">
              <a:spcBef>
                <a:spcPts val="600"/>
              </a:spcBef>
              <a:spcAft>
                <a:spcPts val="600"/>
              </a:spcAft>
              <a:buFont typeface="Arial" panose="020B0604020202020204" pitchFamily="34" charset="0"/>
              <a:buChar char="•"/>
              <a:defRPr/>
            </a:pPr>
            <a:r>
              <a:rPr lang="en-US" sz="2100" dirty="0">
                <a:solidFill>
                  <a:prstClr val="black">
                    <a:lumMod val="95000"/>
                    <a:lumOff val="5000"/>
                  </a:prstClr>
                </a:solidFill>
                <a:latin typeface="Arial"/>
                <a:cs typeface="Arial"/>
              </a:rPr>
              <a:t>More than 1,700 positions filled at the local level thus far. </a:t>
            </a:r>
          </a:p>
          <a:p>
            <a:pPr marL="342424" lvl="4" indent="-342424">
              <a:spcBef>
                <a:spcPts val="600"/>
              </a:spcBef>
              <a:spcAft>
                <a:spcPts val="600"/>
              </a:spcAft>
              <a:buFont typeface="Wingdings" panose="05000000000000000000" pitchFamily="2" charset="2"/>
              <a:buChar char="§"/>
              <a:defRPr/>
            </a:pPr>
            <a:endParaRPr lang="en-US" sz="2000" dirty="0">
              <a:solidFill>
                <a:prstClr val="black">
                  <a:lumMod val="95000"/>
                  <a:lumOff val="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5745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553998"/>
          </a:xfrm>
          <a:prstGeom prst="rect">
            <a:avLst/>
          </a:prstGeom>
          <a:noFill/>
          <a:ln>
            <a:noFill/>
          </a:ln>
        </p:spPr>
        <p:txBody>
          <a:bodyPr wrap="square" rtlCol="0">
            <a:spAutoFit/>
          </a:bodyPr>
          <a:lstStyle/>
          <a:p>
            <a:r>
              <a:rPr lang="en-US" sz="3000" b="1">
                <a:solidFill>
                  <a:srgbClr val="002D73"/>
                </a:solidFill>
                <a:latin typeface="Arial" panose="020B0604020202020204" pitchFamily="34" charset="0"/>
                <a:cs typeface="Arial" panose="020B0604020202020204" pitchFamily="34" charset="0"/>
              </a:rPr>
              <a:t>NY HELPS Program Criteria – Local Titles</a:t>
            </a:r>
          </a:p>
        </p:txBody>
      </p:sp>
      <p:sp>
        <p:nvSpPr>
          <p:cNvPr id="5" name="Content Placeholder 2">
            <a:extLst>
              <a:ext uri="{FF2B5EF4-FFF2-40B4-BE49-F238E27FC236}">
                <a16:creationId xmlns:a16="http://schemas.microsoft.com/office/drawing/2014/main" id="{4238F527-453E-FDFE-7CA2-2A3B662F418B}"/>
              </a:ext>
            </a:extLst>
          </p:cNvPr>
          <p:cNvSpPr txBox="1">
            <a:spLocks/>
          </p:cNvSpPr>
          <p:nvPr/>
        </p:nvSpPr>
        <p:spPr>
          <a:xfrm>
            <a:off x="457200" y="1200151"/>
            <a:ext cx="8229600" cy="3394075"/>
          </a:xfrm>
          <a:prstGeom prst="rect">
            <a:avLst/>
          </a:prstGeom>
        </p:spPr>
        <p:txBody>
          <a:bodyPr>
            <a:normAutofit fontScale="92500" lnSpcReduction="10000"/>
          </a:bodyPr>
          <a:lst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Arial" panose="020B0604020202020204" pitchFamily="34" charset="0"/>
                <a:ea typeface="+mn-ea"/>
                <a:cs typeface="Arial" panose="020B0604020202020204" pitchFamily="34" charset="0"/>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r>
              <a:rPr lang="en-US" sz="2100" dirty="0"/>
              <a:t>Local civil service agencies must amend their rules to add titles to the NY HELPS Program through the rules resolution process in Civil Service Law.</a:t>
            </a:r>
          </a:p>
          <a:p>
            <a:r>
              <a:rPr lang="en-US" sz="2100" dirty="0"/>
              <a:t>Criteria that must be demonstrated includes:</a:t>
            </a:r>
          </a:p>
          <a:p>
            <a:pPr lvl="1"/>
            <a:r>
              <a:rPr lang="en-US" sz="1700" dirty="0"/>
              <a:t>There are no preferred lists in existence for the title requested</a:t>
            </a:r>
          </a:p>
          <a:p>
            <a:pPr lvl="1"/>
            <a:r>
              <a:rPr lang="en-US" sz="1700" dirty="0"/>
              <a:t>Any promotion eligible list for the title and any open-competitive eligible list for the title must be non-mandatory, exhausted or expired</a:t>
            </a:r>
          </a:p>
          <a:p>
            <a:r>
              <a:rPr lang="en-US" sz="2100" dirty="0"/>
              <a:t>Diversity, inclusion, and equity principles are integrated into outreach, recruitment, interview and hiring efforts</a:t>
            </a:r>
          </a:p>
          <a:p>
            <a:r>
              <a:rPr lang="en-US" sz="2100" dirty="0"/>
              <a:t>Your agency must acknowledge </a:t>
            </a:r>
            <a:r>
              <a:rPr lang="en-US" sz="1800" dirty="0">
                <a:effectLst/>
                <a:latin typeface="Arial" panose="020B0604020202020204" pitchFamily="34" charset="0"/>
                <a:ea typeface="Calibri" panose="020F0502020204030204" pitchFamily="34" charset="0"/>
                <a:cs typeface="Times New Roman" panose="02020603050405020304" pitchFamily="18" charset="0"/>
              </a:rPr>
              <a:t>that anyone in a direct-line title would need to be offered a HELP Program appointment before HELP Program appointments could be offered to a qualified member of the general public.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100" dirty="0"/>
          </a:p>
          <a:p>
            <a:pPr marL="609585" lvl="1" indent="0">
              <a:buNone/>
            </a:pPr>
            <a:endParaRPr lang="en-US" sz="1700" kern="100" dirty="0">
              <a:ea typeface="Calibri" panose="020F0502020204030204" pitchFamily="34" charset="0"/>
            </a:endParaRPr>
          </a:p>
          <a:p>
            <a:endParaRPr lang="en-US" sz="2100" kern="100" dirty="0">
              <a:ea typeface="Calibri" panose="020F0502020204030204" pitchFamily="34" charset="0"/>
            </a:endParaRPr>
          </a:p>
          <a:p>
            <a:endParaRPr lang="en-US" sz="2100" kern="100" dirty="0">
              <a:ea typeface="Calibri" panose="020F0502020204030204" pitchFamily="34" charset="0"/>
            </a:endParaRPr>
          </a:p>
          <a:p>
            <a:endParaRPr lang="en-US" sz="2100" dirty="0">
              <a:solidFill>
                <a:srgbClr val="646569"/>
              </a:solidFill>
            </a:endParaRPr>
          </a:p>
          <a:p>
            <a:endParaRPr lang="en-US" sz="2100" dirty="0"/>
          </a:p>
        </p:txBody>
      </p:sp>
    </p:spTree>
    <p:extLst>
      <p:ext uri="{BB962C8B-B14F-4D97-AF65-F5344CB8AC3E}">
        <p14:creationId xmlns:p14="http://schemas.microsoft.com/office/powerpoint/2010/main" val="819345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1CF4-FAE5-57E7-742C-50A1870287E8}"/>
              </a:ext>
            </a:extLst>
          </p:cNvPr>
          <p:cNvSpPr>
            <a:spLocks noGrp="1"/>
          </p:cNvSpPr>
          <p:nvPr>
            <p:ph type="title"/>
          </p:nvPr>
        </p:nvSpPr>
        <p:spPr>
          <a:xfrm>
            <a:off x="457200" y="342900"/>
            <a:ext cx="8229600" cy="720725"/>
          </a:xfrm>
        </p:spPr>
        <p:txBody>
          <a:bodyPr>
            <a:normAutofit/>
          </a:bodyPr>
          <a:lstStyle/>
          <a:p>
            <a:pPr algn="l"/>
            <a:r>
              <a:rPr lang="en-US" sz="3000" b="1" dirty="0">
                <a:solidFill>
                  <a:schemeClr val="tx2"/>
                </a:solidFill>
              </a:rPr>
              <a:t>NY HELPS Impact – 2022 vs. 2023</a:t>
            </a:r>
          </a:p>
        </p:txBody>
      </p:sp>
      <p:sp>
        <p:nvSpPr>
          <p:cNvPr id="3" name="Content Placeholder 2">
            <a:extLst>
              <a:ext uri="{FF2B5EF4-FFF2-40B4-BE49-F238E27FC236}">
                <a16:creationId xmlns:a16="http://schemas.microsoft.com/office/drawing/2014/main" id="{25C8770A-B6F3-4FB5-364E-26EEE331487D}"/>
              </a:ext>
            </a:extLst>
          </p:cNvPr>
          <p:cNvSpPr>
            <a:spLocks noGrp="1"/>
          </p:cNvSpPr>
          <p:nvPr>
            <p:ph idx="1"/>
          </p:nvPr>
        </p:nvSpPr>
        <p:spPr/>
        <p:txBody>
          <a:bodyPr numCol="1">
            <a:normAutofit fontScale="25000" lnSpcReduction="20000"/>
          </a:bodyPr>
          <a:lstStyle/>
          <a:p>
            <a:pPr marL="0" indent="0">
              <a:buNone/>
            </a:pPr>
            <a:endParaRPr lang="en-US" sz="2100" dirty="0"/>
          </a:p>
          <a:p>
            <a:pPr marL="0" indent="0">
              <a:buNone/>
            </a:pPr>
            <a:endParaRPr lang="en-US" sz="2100" dirty="0"/>
          </a:p>
        </p:txBody>
      </p:sp>
      <p:graphicFrame>
        <p:nvGraphicFramePr>
          <p:cNvPr id="4" name="Table 4">
            <a:extLst>
              <a:ext uri="{FF2B5EF4-FFF2-40B4-BE49-F238E27FC236}">
                <a16:creationId xmlns:a16="http://schemas.microsoft.com/office/drawing/2014/main" id="{49198792-6D1B-DD95-0103-D93F6A05FC5D}"/>
              </a:ext>
            </a:extLst>
          </p:cNvPr>
          <p:cNvGraphicFramePr>
            <a:graphicFrameLocks noGrp="1"/>
          </p:cNvGraphicFramePr>
          <p:nvPr/>
        </p:nvGraphicFramePr>
        <p:xfrm>
          <a:off x="457201" y="1063625"/>
          <a:ext cx="8229600" cy="3394076"/>
        </p:xfrm>
        <a:graphic>
          <a:graphicData uri="http://schemas.openxmlformats.org/drawingml/2006/table">
            <a:tbl>
              <a:tblPr firstRow="1" bandRow="1">
                <a:tableStyleId>{5C22544A-7EE6-4342-B048-85BDC9FD1C3A}</a:tableStyleId>
              </a:tblPr>
              <a:tblGrid>
                <a:gridCol w="2752985">
                  <a:extLst>
                    <a:ext uri="{9D8B030D-6E8A-4147-A177-3AD203B41FA5}">
                      <a16:colId xmlns:a16="http://schemas.microsoft.com/office/drawing/2014/main" val="1913164710"/>
                    </a:ext>
                  </a:extLst>
                </a:gridCol>
                <a:gridCol w="2337761">
                  <a:extLst>
                    <a:ext uri="{9D8B030D-6E8A-4147-A177-3AD203B41FA5}">
                      <a16:colId xmlns:a16="http://schemas.microsoft.com/office/drawing/2014/main" val="4240333334"/>
                    </a:ext>
                  </a:extLst>
                </a:gridCol>
                <a:gridCol w="3138854">
                  <a:extLst>
                    <a:ext uri="{9D8B030D-6E8A-4147-A177-3AD203B41FA5}">
                      <a16:colId xmlns:a16="http://schemas.microsoft.com/office/drawing/2014/main" val="2886280623"/>
                    </a:ext>
                  </a:extLst>
                </a:gridCol>
              </a:tblGrid>
              <a:tr h="361072">
                <a:tc>
                  <a:txBody>
                    <a:bodyPr/>
                    <a:lstStyle/>
                    <a:p>
                      <a:r>
                        <a:rPr lang="en-US" sz="1400" dirty="0"/>
                        <a:t>Year</a:t>
                      </a:r>
                    </a:p>
                  </a:txBody>
                  <a:tcPr marL="68580" marR="68580" marT="34290" marB="34290"/>
                </a:tc>
                <a:tc>
                  <a:txBody>
                    <a:bodyPr/>
                    <a:lstStyle/>
                    <a:p>
                      <a:r>
                        <a:rPr lang="en-US" sz="1400" dirty="0"/>
                        <a:t>Participated (38)</a:t>
                      </a:r>
                    </a:p>
                  </a:txBody>
                  <a:tcPr marL="68580" marR="68580" marT="34290" marB="34290"/>
                </a:tc>
                <a:tc>
                  <a:txBody>
                    <a:bodyPr/>
                    <a:lstStyle/>
                    <a:p>
                      <a:r>
                        <a:rPr lang="en-US" sz="1400" dirty="0"/>
                        <a:t>Did Not Participate (19)</a:t>
                      </a:r>
                    </a:p>
                  </a:txBody>
                  <a:tcPr marL="68580" marR="68580" marT="34290" marB="34290"/>
                </a:tc>
                <a:extLst>
                  <a:ext uri="{0D108BD9-81ED-4DB2-BD59-A6C34878D82A}">
                    <a16:rowId xmlns:a16="http://schemas.microsoft.com/office/drawing/2014/main" val="3532856248"/>
                  </a:ext>
                </a:extLst>
              </a:tr>
              <a:tr h="361072">
                <a:tc>
                  <a:txBody>
                    <a:bodyPr/>
                    <a:lstStyle/>
                    <a:p>
                      <a:r>
                        <a:rPr lang="en-US" sz="1400" dirty="0"/>
                        <a:t>2022 # of Provisionals</a:t>
                      </a:r>
                    </a:p>
                  </a:txBody>
                  <a:tcPr marL="68580" marR="68580" marT="34290" marB="34290"/>
                </a:tc>
                <a:tc>
                  <a:txBody>
                    <a:bodyPr/>
                    <a:lstStyle/>
                    <a:p>
                      <a:r>
                        <a:rPr lang="en-US" sz="1400" dirty="0"/>
                        <a:t>8,269</a:t>
                      </a:r>
                    </a:p>
                  </a:txBody>
                  <a:tcPr marL="68580" marR="68580" marT="34290" marB="34290"/>
                </a:tc>
                <a:tc>
                  <a:txBody>
                    <a:bodyPr/>
                    <a:lstStyle/>
                    <a:p>
                      <a:r>
                        <a:rPr lang="en-US" sz="1400" dirty="0"/>
                        <a:t>3,656</a:t>
                      </a:r>
                    </a:p>
                  </a:txBody>
                  <a:tcPr marL="68580" marR="68580" marT="34290" marB="34290"/>
                </a:tc>
                <a:extLst>
                  <a:ext uri="{0D108BD9-81ED-4DB2-BD59-A6C34878D82A}">
                    <a16:rowId xmlns:a16="http://schemas.microsoft.com/office/drawing/2014/main" val="3732000964"/>
                  </a:ext>
                </a:extLst>
              </a:tr>
              <a:tr h="361072">
                <a:tc>
                  <a:txBody>
                    <a:bodyPr/>
                    <a:lstStyle/>
                    <a:p>
                      <a:r>
                        <a:rPr lang="en-US" sz="1400" dirty="0"/>
                        <a:t>2023 # of Provisionals</a:t>
                      </a:r>
                    </a:p>
                  </a:txBody>
                  <a:tcPr marL="68580" marR="68580" marT="34290" marB="34290"/>
                </a:tc>
                <a:tc>
                  <a:txBody>
                    <a:bodyPr/>
                    <a:lstStyle/>
                    <a:p>
                      <a:r>
                        <a:rPr lang="en-US" sz="1400" dirty="0"/>
                        <a:t>8,104</a:t>
                      </a:r>
                    </a:p>
                  </a:txBody>
                  <a:tcPr marL="68580" marR="68580" marT="34290" marB="34290"/>
                </a:tc>
                <a:tc>
                  <a:txBody>
                    <a:bodyPr/>
                    <a:lstStyle/>
                    <a:p>
                      <a:r>
                        <a:rPr lang="en-US" sz="1400" dirty="0"/>
                        <a:t>3,801</a:t>
                      </a:r>
                    </a:p>
                  </a:txBody>
                  <a:tcPr marL="68580" marR="68580" marT="34290" marB="34290"/>
                </a:tc>
                <a:extLst>
                  <a:ext uri="{0D108BD9-81ED-4DB2-BD59-A6C34878D82A}">
                    <a16:rowId xmlns:a16="http://schemas.microsoft.com/office/drawing/2014/main" val="1062736365"/>
                  </a:ext>
                </a:extLst>
              </a:tr>
              <a:tr h="361072">
                <a:tc>
                  <a:txBody>
                    <a:bodyPr/>
                    <a:lstStyle/>
                    <a:p>
                      <a:r>
                        <a:rPr lang="en-US" sz="1400" dirty="0"/>
                        <a:t>2022 Provisional Rate</a:t>
                      </a:r>
                    </a:p>
                  </a:txBody>
                  <a:tcPr marL="68580" marR="68580" marT="34290" marB="34290"/>
                </a:tc>
                <a:tc>
                  <a:txBody>
                    <a:bodyPr/>
                    <a:lstStyle/>
                    <a:p>
                      <a:r>
                        <a:rPr lang="en-US" sz="1400" dirty="0"/>
                        <a:t>9.15%</a:t>
                      </a:r>
                    </a:p>
                  </a:txBody>
                  <a:tcPr marL="68580" marR="68580" marT="34290" marB="34290"/>
                </a:tc>
                <a:tc>
                  <a:txBody>
                    <a:bodyPr/>
                    <a:lstStyle/>
                    <a:p>
                      <a:r>
                        <a:rPr lang="en-US" sz="1400" dirty="0"/>
                        <a:t>13.58%</a:t>
                      </a:r>
                    </a:p>
                  </a:txBody>
                  <a:tcPr marL="68580" marR="68580" marT="34290" marB="34290"/>
                </a:tc>
                <a:extLst>
                  <a:ext uri="{0D108BD9-81ED-4DB2-BD59-A6C34878D82A}">
                    <a16:rowId xmlns:a16="http://schemas.microsoft.com/office/drawing/2014/main" val="1305485194"/>
                  </a:ext>
                </a:extLst>
              </a:tr>
              <a:tr h="361072">
                <a:tc>
                  <a:txBody>
                    <a:bodyPr/>
                    <a:lstStyle/>
                    <a:p>
                      <a:r>
                        <a:rPr lang="en-US" sz="1400" dirty="0"/>
                        <a:t>2023 Provisional Rate</a:t>
                      </a:r>
                    </a:p>
                  </a:txBody>
                  <a:tcPr marL="68580" marR="68580" marT="34290" marB="34290"/>
                </a:tc>
                <a:tc>
                  <a:txBody>
                    <a:bodyPr/>
                    <a:lstStyle/>
                    <a:p>
                      <a:r>
                        <a:rPr lang="en-US" sz="1400" dirty="0"/>
                        <a:t>8.59%</a:t>
                      </a:r>
                    </a:p>
                  </a:txBody>
                  <a:tcPr marL="68580" marR="68580" marT="34290" marB="34290"/>
                </a:tc>
                <a:tc>
                  <a:txBody>
                    <a:bodyPr/>
                    <a:lstStyle/>
                    <a:p>
                      <a:r>
                        <a:rPr lang="en-US" sz="1400" dirty="0"/>
                        <a:t>13.83%</a:t>
                      </a:r>
                    </a:p>
                  </a:txBody>
                  <a:tcPr marL="68580" marR="68580" marT="34290" marB="34290"/>
                </a:tc>
                <a:extLst>
                  <a:ext uri="{0D108BD9-81ED-4DB2-BD59-A6C34878D82A}">
                    <a16:rowId xmlns:a16="http://schemas.microsoft.com/office/drawing/2014/main" val="3397947358"/>
                  </a:ext>
                </a:extLst>
              </a:tr>
              <a:tr h="938787">
                <a:tc>
                  <a:txBody>
                    <a:bodyPr/>
                    <a:lstStyle/>
                    <a:p>
                      <a:r>
                        <a:rPr lang="en-US" sz="1400" dirty="0"/>
                        <a:t>2023 Percentage of </a:t>
                      </a:r>
                      <a:r>
                        <a:rPr lang="en-US" sz="1400" b="0" dirty="0"/>
                        <a:t>New</a:t>
                      </a:r>
                      <a:r>
                        <a:rPr lang="en-US" sz="1400" dirty="0"/>
                        <a:t> Employees hired provisionally</a:t>
                      </a:r>
                    </a:p>
                  </a:txBody>
                  <a:tcPr marL="68580" marR="68580" marT="34290" marB="34290"/>
                </a:tc>
                <a:tc>
                  <a:txBody>
                    <a:bodyPr/>
                    <a:lstStyle/>
                    <a:p>
                      <a:r>
                        <a:rPr lang="en-US" sz="1400" dirty="0"/>
                        <a:t>6% of new hires</a:t>
                      </a:r>
                    </a:p>
                  </a:txBody>
                  <a:tcPr marL="68580" marR="68580" marT="34290" marB="34290"/>
                </a:tc>
                <a:tc>
                  <a:txBody>
                    <a:bodyPr/>
                    <a:lstStyle/>
                    <a:p>
                      <a:r>
                        <a:rPr lang="en-US" sz="1400" dirty="0"/>
                        <a:t>25% of new hires</a:t>
                      </a:r>
                    </a:p>
                  </a:txBody>
                  <a:tcPr marL="68580" marR="68580" marT="34290" marB="34290"/>
                </a:tc>
                <a:extLst>
                  <a:ext uri="{0D108BD9-81ED-4DB2-BD59-A6C34878D82A}">
                    <a16:rowId xmlns:a16="http://schemas.microsoft.com/office/drawing/2014/main" val="1002041609"/>
                  </a:ext>
                </a:extLst>
              </a:tr>
              <a:tr h="649929">
                <a:tc>
                  <a:txBody>
                    <a:bodyPr/>
                    <a:lstStyle/>
                    <a:p>
                      <a:r>
                        <a:rPr lang="en-US" sz="1400" dirty="0"/>
                        <a:t>2023 New Provisional Hires</a:t>
                      </a:r>
                    </a:p>
                  </a:txBody>
                  <a:tcPr marL="68580" marR="68580" marT="34290" marB="34290"/>
                </a:tc>
                <a:tc>
                  <a:txBody>
                    <a:bodyPr/>
                    <a:lstStyle/>
                    <a:p>
                      <a:r>
                        <a:rPr lang="en-US" sz="1400" dirty="0"/>
                        <a:t>770 out of 13,988</a:t>
                      </a:r>
                    </a:p>
                  </a:txBody>
                  <a:tcPr marL="68580" marR="68580" marT="34290" marB="34290"/>
                </a:tc>
                <a:tc>
                  <a:txBody>
                    <a:bodyPr/>
                    <a:lstStyle/>
                    <a:p>
                      <a:r>
                        <a:rPr lang="en-US" sz="1400" dirty="0"/>
                        <a:t>145 out of 578</a:t>
                      </a:r>
                    </a:p>
                  </a:txBody>
                  <a:tcPr marL="68580" marR="68580" marT="34290" marB="34290"/>
                </a:tc>
                <a:extLst>
                  <a:ext uri="{0D108BD9-81ED-4DB2-BD59-A6C34878D82A}">
                    <a16:rowId xmlns:a16="http://schemas.microsoft.com/office/drawing/2014/main" val="3310041802"/>
                  </a:ext>
                </a:extLst>
              </a:tr>
            </a:tbl>
          </a:graphicData>
        </a:graphic>
      </p:graphicFrame>
    </p:spTree>
    <p:extLst>
      <p:ext uri="{BB962C8B-B14F-4D97-AF65-F5344CB8AC3E}">
        <p14:creationId xmlns:p14="http://schemas.microsoft.com/office/powerpoint/2010/main" val="706532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C10B6-0B6C-D8BD-784D-88808E37F63B}"/>
              </a:ext>
            </a:extLst>
          </p:cNvPr>
          <p:cNvSpPr>
            <a:spLocks noGrp="1"/>
          </p:cNvSpPr>
          <p:nvPr>
            <p:ph type="title"/>
          </p:nvPr>
        </p:nvSpPr>
        <p:spPr/>
        <p:txBody>
          <a:bodyPr/>
          <a:lstStyle/>
          <a:p>
            <a:r>
              <a:rPr lang="en-US" dirty="0"/>
              <a:t> </a:t>
            </a:r>
          </a:p>
        </p:txBody>
      </p:sp>
      <p:graphicFrame>
        <p:nvGraphicFramePr>
          <p:cNvPr id="6" name="Content Placeholder 5">
            <a:extLst>
              <a:ext uri="{FF2B5EF4-FFF2-40B4-BE49-F238E27FC236}">
                <a16:creationId xmlns:a16="http://schemas.microsoft.com/office/drawing/2014/main" id="{2AD7A4C9-4961-48CC-D428-B3188B466C19}"/>
              </a:ext>
            </a:extLst>
          </p:cNvPr>
          <p:cNvGraphicFramePr>
            <a:graphicFrameLocks noGrp="1"/>
          </p:cNvGraphicFramePr>
          <p:nvPr>
            <p:ph idx="1"/>
          </p:nvPr>
        </p:nvGraphicFramePr>
        <p:xfrm>
          <a:off x="0" y="0"/>
          <a:ext cx="0" cy="0"/>
        </p:xfrm>
        <a:graphic>
          <a:graphicData uri="http://schemas.openxmlformats.org/drawingml/2006/table">
            <a:tbl>
              <a:tblPr>
                <a:tableStyleId>{5C22544A-7EE6-4342-B048-85BDC9FD1C3A}</a:tableStyleId>
              </a:tblPr>
              <a:tblGrid>
                <a:gridCol w="25400">
                  <a:extLst>
                    <a:ext uri="{9D8B030D-6E8A-4147-A177-3AD203B41FA5}">
                      <a16:colId xmlns:a16="http://schemas.microsoft.com/office/drawing/2014/main" val="249853547"/>
                    </a:ext>
                  </a:extLst>
                </a:gridCol>
                <a:gridCol w="25400">
                  <a:extLst>
                    <a:ext uri="{9D8B030D-6E8A-4147-A177-3AD203B41FA5}">
                      <a16:colId xmlns:a16="http://schemas.microsoft.com/office/drawing/2014/main" val="1412848569"/>
                    </a:ext>
                  </a:extLst>
                </a:gridCol>
                <a:gridCol w="25400">
                  <a:extLst>
                    <a:ext uri="{9D8B030D-6E8A-4147-A177-3AD203B41FA5}">
                      <a16:colId xmlns:a16="http://schemas.microsoft.com/office/drawing/2014/main" val="1484168580"/>
                    </a:ext>
                  </a:extLst>
                </a:gridCol>
                <a:gridCol w="25400">
                  <a:extLst>
                    <a:ext uri="{9D8B030D-6E8A-4147-A177-3AD203B41FA5}">
                      <a16:colId xmlns:a16="http://schemas.microsoft.com/office/drawing/2014/main" val="1944226569"/>
                    </a:ext>
                  </a:extLst>
                </a:gridCol>
                <a:gridCol w="25400">
                  <a:extLst>
                    <a:ext uri="{9D8B030D-6E8A-4147-A177-3AD203B41FA5}">
                      <a16:colId xmlns:a16="http://schemas.microsoft.com/office/drawing/2014/main" val="2742324504"/>
                    </a:ext>
                  </a:extLst>
                </a:gridCol>
              </a:tblGrid>
              <a:tr h="0">
                <a:tc gridSpan="5">
                  <a:txBody>
                    <a:bodyPr/>
                    <a:lstStyle/>
                    <a:p>
                      <a:pPr algn="ctr" fontAlgn="b"/>
                      <a:r>
                        <a:rPr lang="en-US" sz="100" u="none" strike="noStrike">
                          <a:effectLst/>
                        </a:rPr>
                        <a:t>Resolutions Pending Calander</a:t>
                      </a:r>
                      <a:endParaRPr lang="en-US" sz="100" b="0" i="0" u="none" strike="noStrike">
                        <a:solidFill>
                          <a:srgbClr val="000000"/>
                        </a:solidFill>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56213810"/>
                  </a:ext>
                </a:extLst>
              </a:tr>
              <a:tr h="0">
                <a:tc>
                  <a:txBody>
                    <a:bodyPr/>
                    <a:lstStyle/>
                    <a:p>
                      <a:pPr algn="l" fontAlgn="b"/>
                      <a:r>
                        <a:rPr lang="en-US" sz="100" u="none" strike="noStrike">
                          <a:effectLst/>
                        </a:rPr>
                        <a:t> </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2022</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2023</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2024</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2025</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64059753"/>
                  </a:ext>
                </a:extLst>
              </a:tr>
              <a:tr h="0">
                <a:tc>
                  <a:txBody>
                    <a:bodyPr/>
                    <a:lstStyle/>
                    <a:p>
                      <a:pPr algn="l" fontAlgn="b"/>
                      <a:r>
                        <a:rPr lang="en-US" sz="100" u="none" strike="noStrike">
                          <a:effectLst/>
                        </a:rPr>
                        <a:t>January</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16</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40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92940545"/>
                  </a:ext>
                </a:extLst>
              </a:tr>
              <a:tr h="0">
                <a:tc>
                  <a:txBody>
                    <a:bodyPr/>
                    <a:lstStyle/>
                    <a:p>
                      <a:pPr algn="l" fontAlgn="b"/>
                      <a:r>
                        <a:rPr lang="en-US" sz="100" u="none" strike="noStrike">
                          <a:effectLst/>
                        </a:rPr>
                        <a:t>February</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12</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32</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97285344"/>
                  </a:ext>
                </a:extLst>
              </a:tr>
              <a:tr h="0">
                <a:tc>
                  <a:txBody>
                    <a:bodyPr/>
                    <a:lstStyle/>
                    <a:p>
                      <a:pPr algn="l" fontAlgn="b"/>
                      <a:r>
                        <a:rPr lang="en-US" sz="100" u="none" strike="noStrike">
                          <a:effectLst/>
                        </a:rPr>
                        <a:t>March</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12</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19</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28</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96956027"/>
                  </a:ext>
                </a:extLst>
              </a:tr>
              <a:tr h="0">
                <a:tc>
                  <a:txBody>
                    <a:bodyPr/>
                    <a:lstStyle/>
                    <a:p>
                      <a:pPr algn="l" fontAlgn="b"/>
                      <a:r>
                        <a:rPr lang="en-US" sz="100" u="none" strike="noStrike">
                          <a:effectLst/>
                        </a:rPr>
                        <a:t>April</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12</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39</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60640158"/>
                  </a:ext>
                </a:extLst>
              </a:tr>
              <a:tr h="0">
                <a:tc>
                  <a:txBody>
                    <a:bodyPr/>
                    <a:lstStyle/>
                    <a:p>
                      <a:pPr algn="l" fontAlgn="b"/>
                      <a:r>
                        <a:rPr lang="en-US" sz="100" u="none" strike="noStrike">
                          <a:effectLst/>
                        </a:rPr>
                        <a:t>May</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13</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22</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68</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70590799"/>
                  </a:ext>
                </a:extLst>
              </a:tr>
              <a:tr h="0">
                <a:tc>
                  <a:txBody>
                    <a:bodyPr/>
                    <a:lstStyle/>
                    <a:p>
                      <a:pPr algn="l" fontAlgn="b"/>
                      <a:r>
                        <a:rPr lang="en-US" sz="100" u="none" strike="noStrike">
                          <a:effectLst/>
                        </a:rPr>
                        <a:t>June</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14</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24</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73</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33610440"/>
                  </a:ext>
                </a:extLst>
              </a:tr>
              <a:tr h="0">
                <a:tc>
                  <a:txBody>
                    <a:bodyPr/>
                    <a:lstStyle/>
                    <a:p>
                      <a:pPr algn="l" fontAlgn="b"/>
                      <a:r>
                        <a:rPr lang="en-US" sz="100" u="none" strike="noStrike">
                          <a:effectLst/>
                        </a:rPr>
                        <a:t>July</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31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53</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00467528"/>
                  </a:ext>
                </a:extLst>
              </a:tr>
              <a:tr h="0">
                <a:tc>
                  <a:txBody>
                    <a:bodyPr/>
                    <a:lstStyle/>
                    <a:p>
                      <a:pPr algn="l" fontAlgn="b"/>
                      <a:r>
                        <a:rPr lang="en-US" sz="100" u="none" strike="noStrike">
                          <a:effectLst/>
                        </a:rPr>
                        <a:t>August</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95652133"/>
                  </a:ext>
                </a:extLst>
              </a:tr>
              <a:tr h="0">
                <a:tc>
                  <a:txBody>
                    <a:bodyPr/>
                    <a:lstStyle/>
                    <a:p>
                      <a:pPr algn="l" fontAlgn="b"/>
                      <a:r>
                        <a:rPr lang="en-US" sz="100" u="none" strike="noStrike">
                          <a:effectLst/>
                        </a:rPr>
                        <a:t>September</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37</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9</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3019479"/>
                  </a:ext>
                </a:extLst>
              </a:tr>
              <a:tr h="0">
                <a:tc>
                  <a:txBody>
                    <a:bodyPr/>
                    <a:lstStyle/>
                    <a:p>
                      <a:pPr algn="l" fontAlgn="b"/>
                      <a:r>
                        <a:rPr lang="en-US" sz="100" u="none" strike="noStrike">
                          <a:effectLst/>
                        </a:rPr>
                        <a:t>October</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17</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41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78616366"/>
                  </a:ext>
                </a:extLst>
              </a:tr>
              <a:tr h="0">
                <a:tc>
                  <a:txBody>
                    <a:bodyPr/>
                    <a:lstStyle/>
                    <a:p>
                      <a:pPr algn="l" fontAlgn="b"/>
                      <a:r>
                        <a:rPr lang="en-US" sz="100" u="none" strike="noStrike">
                          <a:effectLst/>
                        </a:rPr>
                        <a:t>November</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39</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69003357"/>
                  </a:ext>
                </a:extLst>
              </a:tr>
              <a:tr h="0">
                <a:tc>
                  <a:txBody>
                    <a:bodyPr/>
                    <a:lstStyle/>
                    <a:p>
                      <a:pPr algn="l" fontAlgn="b"/>
                      <a:r>
                        <a:rPr lang="en-US" sz="100" u="none" strike="noStrike">
                          <a:effectLst/>
                        </a:rPr>
                        <a:t>December</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8</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49</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43480680"/>
                  </a:ext>
                </a:extLst>
              </a:tr>
              <a:tr h="0">
                <a:tc>
                  <a:txBody>
                    <a:bodyPr/>
                    <a:lstStyle/>
                    <a:p>
                      <a:pPr algn="l" fontAlgn="b"/>
                      <a:r>
                        <a:rPr lang="en-US" sz="100" u="none" strike="noStrike">
                          <a:effectLst/>
                        </a:rPr>
                        <a:t>Year Total</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155</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305</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342</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dirty="0">
                          <a:effectLst/>
                        </a:rPr>
                        <a:t>0</a:t>
                      </a:r>
                      <a:endParaRPr lang="en-US" sz="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51650906"/>
                  </a:ext>
                </a:extLst>
              </a:tr>
            </a:tbl>
          </a:graphicData>
        </a:graphic>
      </p:graphicFrame>
      <p:sp>
        <p:nvSpPr>
          <p:cNvPr id="4" name="Date Placeholder 3">
            <a:extLst>
              <a:ext uri="{FF2B5EF4-FFF2-40B4-BE49-F238E27FC236}">
                <a16:creationId xmlns:a16="http://schemas.microsoft.com/office/drawing/2014/main" id="{2118CB46-1EA0-7206-0D7A-CD1D017A47D1}"/>
              </a:ext>
            </a:extLst>
          </p:cNvPr>
          <p:cNvSpPr>
            <a:spLocks noGrp="1"/>
          </p:cNvSpPr>
          <p:nvPr>
            <p:ph type="dt" sz="half" idx="10"/>
          </p:nvPr>
        </p:nvSpPr>
        <p:spPr/>
        <p:txBody>
          <a:bodyPr/>
          <a:lstStyle/>
          <a:p>
            <a:fld id="{EDFCDFCE-4E77-4676-9955-C7D77E38DFE2}" type="datetime1">
              <a:rPr lang="en-US" smtClean="0"/>
              <a:t>6/21/2024</a:t>
            </a:fld>
            <a:endParaRPr lang="en-US"/>
          </a:p>
        </p:txBody>
      </p:sp>
      <p:sp>
        <p:nvSpPr>
          <p:cNvPr id="5" name="Slide Number Placeholder 4">
            <a:extLst>
              <a:ext uri="{FF2B5EF4-FFF2-40B4-BE49-F238E27FC236}">
                <a16:creationId xmlns:a16="http://schemas.microsoft.com/office/drawing/2014/main" id="{BB30C734-0817-30CA-9F16-12293DD67D74}"/>
              </a:ext>
            </a:extLst>
          </p:cNvPr>
          <p:cNvSpPr>
            <a:spLocks noGrp="1"/>
          </p:cNvSpPr>
          <p:nvPr>
            <p:ph type="sldNum" sz="quarter" idx="12"/>
          </p:nvPr>
        </p:nvSpPr>
        <p:spPr/>
        <p:txBody>
          <a:bodyPr/>
          <a:lstStyle/>
          <a:p>
            <a:fld id="{A7754AA7-8025-408E-B296-E2B43FE08638}" type="slidenum">
              <a:rPr lang="en-US" smtClean="0"/>
              <a:t>7</a:t>
            </a:fld>
            <a:endParaRPr lang="en-US"/>
          </a:p>
        </p:txBody>
      </p:sp>
      <p:graphicFrame>
        <p:nvGraphicFramePr>
          <p:cNvPr id="9" name="Table 8">
            <a:extLst>
              <a:ext uri="{FF2B5EF4-FFF2-40B4-BE49-F238E27FC236}">
                <a16:creationId xmlns:a16="http://schemas.microsoft.com/office/drawing/2014/main" id="{995CD831-B3BC-AF50-7FDB-D944E3934742}"/>
              </a:ext>
            </a:extLst>
          </p:cNvPr>
          <p:cNvGraphicFramePr>
            <a:graphicFrameLocks noGrp="1"/>
          </p:cNvGraphicFramePr>
          <p:nvPr>
            <p:extLst>
              <p:ext uri="{D42A27DB-BD31-4B8C-83A1-F6EECF244321}">
                <p14:modId xmlns:p14="http://schemas.microsoft.com/office/powerpoint/2010/main" val="1311172689"/>
              </p:ext>
            </p:extLst>
          </p:nvPr>
        </p:nvGraphicFramePr>
        <p:xfrm>
          <a:off x="1143000" y="742950"/>
          <a:ext cx="6019800" cy="3893890"/>
        </p:xfrm>
        <a:graphic>
          <a:graphicData uri="http://schemas.openxmlformats.org/drawingml/2006/table">
            <a:tbl>
              <a:tblPr>
                <a:tableStyleId>{5C22544A-7EE6-4342-B048-85BDC9FD1C3A}</a:tableStyleId>
              </a:tblPr>
              <a:tblGrid>
                <a:gridCol w="3062705">
                  <a:extLst>
                    <a:ext uri="{9D8B030D-6E8A-4147-A177-3AD203B41FA5}">
                      <a16:colId xmlns:a16="http://schemas.microsoft.com/office/drawing/2014/main" val="4019539290"/>
                    </a:ext>
                  </a:extLst>
                </a:gridCol>
                <a:gridCol w="950495">
                  <a:extLst>
                    <a:ext uri="{9D8B030D-6E8A-4147-A177-3AD203B41FA5}">
                      <a16:colId xmlns:a16="http://schemas.microsoft.com/office/drawing/2014/main" val="1233108917"/>
                    </a:ext>
                  </a:extLst>
                </a:gridCol>
                <a:gridCol w="1056105">
                  <a:extLst>
                    <a:ext uri="{9D8B030D-6E8A-4147-A177-3AD203B41FA5}">
                      <a16:colId xmlns:a16="http://schemas.microsoft.com/office/drawing/2014/main" val="363504831"/>
                    </a:ext>
                  </a:extLst>
                </a:gridCol>
                <a:gridCol w="950495">
                  <a:extLst>
                    <a:ext uri="{9D8B030D-6E8A-4147-A177-3AD203B41FA5}">
                      <a16:colId xmlns:a16="http://schemas.microsoft.com/office/drawing/2014/main" val="1238203077"/>
                    </a:ext>
                  </a:extLst>
                </a:gridCol>
              </a:tblGrid>
              <a:tr h="304800">
                <a:tc>
                  <a:txBody>
                    <a:bodyPr/>
                    <a:lstStyle/>
                    <a:p>
                      <a:pPr algn="l" fontAlgn="b"/>
                      <a:r>
                        <a:rPr lang="en-US" sz="2000" u="none" strike="noStrike" dirty="0">
                          <a:effectLst/>
                          <a:highlight>
                            <a:srgbClr val="00FFFF"/>
                          </a:highlight>
                        </a:rPr>
                        <a:t>Resolutions Received</a:t>
                      </a:r>
                      <a:endParaRPr lang="en-US" sz="2000" b="1" i="0" u="none" strike="noStrike" dirty="0">
                        <a:solidFill>
                          <a:srgbClr val="000000"/>
                        </a:solidFill>
                        <a:effectLst/>
                        <a:highlight>
                          <a:srgbClr val="00FFFF"/>
                        </a:highlight>
                        <a:latin typeface="Calibri" panose="020F0502020204030204" pitchFamily="34" charset="0"/>
                      </a:endParaRPr>
                    </a:p>
                  </a:txBody>
                  <a:tcPr marL="0" marR="0" marT="0" marB="0" anchor="b"/>
                </a:tc>
                <a:tc>
                  <a:txBody>
                    <a:bodyPr/>
                    <a:lstStyle/>
                    <a:p>
                      <a:pPr algn="l" fontAlgn="b"/>
                      <a:endParaRPr lang="en-US" sz="1100" b="0" i="0" u="none" strike="noStrike" dirty="0">
                        <a:solidFill>
                          <a:srgbClr val="FFFFFF"/>
                        </a:solidFill>
                        <a:effectLst/>
                        <a:latin typeface="Calibri" panose="020F0502020204030204" pitchFamily="34" charset="0"/>
                      </a:endParaRPr>
                    </a:p>
                  </a:txBody>
                  <a:tcPr marL="0" marR="0" marT="0" marB="0" anchor="b"/>
                </a:tc>
                <a:tc>
                  <a:txBody>
                    <a:bodyPr/>
                    <a:lstStyle/>
                    <a:p>
                      <a:pPr algn="l" fontAlgn="b"/>
                      <a:endParaRPr lang="en-US" sz="1100" b="0" i="0" u="none" strike="noStrike">
                        <a:solidFill>
                          <a:srgbClr val="FFFFFF"/>
                        </a:solidFill>
                        <a:effectLst/>
                        <a:latin typeface="Calibri" panose="020F0502020204030204" pitchFamily="34" charset="0"/>
                      </a:endParaRPr>
                    </a:p>
                  </a:txBody>
                  <a:tcPr marL="0" marR="0" marT="0"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37701679"/>
                  </a:ext>
                </a:extLst>
              </a:tr>
              <a:tr h="237688">
                <a:tc>
                  <a:txBody>
                    <a:bodyPr/>
                    <a:lstStyle/>
                    <a:p>
                      <a:pPr algn="l" fontAlgn="b"/>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100" b="0" i="0" u="none" strike="noStrike">
                        <a:solidFill>
                          <a:srgbClr val="FFFFFF"/>
                        </a:solidFill>
                        <a:effectLst/>
                        <a:latin typeface="Calibri" panose="020F0502020204030204" pitchFamily="34" charset="0"/>
                      </a:endParaRPr>
                    </a:p>
                  </a:txBody>
                  <a:tcPr marL="0" marR="0" marT="0" marB="0" anchor="b"/>
                </a:tc>
                <a:tc>
                  <a:txBody>
                    <a:bodyPr/>
                    <a:lstStyle/>
                    <a:p>
                      <a:pPr algn="l" fontAlgn="b"/>
                      <a:endParaRPr lang="en-US" sz="1100" b="0" i="0" u="none" strike="noStrike">
                        <a:solidFill>
                          <a:srgbClr val="FFFFFF"/>
                        </a:solidFill>
                        <a:effectLst/>
                        <a:latin typeface="Calibri" panose="020F0502020204030204" pitchFamily="34" charset="0"/>
                      </a:endParaRPr>
                    </a:p>
                  </a:txBody>
                  <a:tcPr marL="0" marR="0" marT="0"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52539777"/>
                  </a:ext>
                </a:extLst>
              </a:tr>
              <a:tr h="237688">
                <a:tc>
                  <a:txBody>
                    <a:bodyPr/>
                    <a:lstStyle/>
                    <a:p>
                      <a:pPr algn="l" fontAlgn="b"/>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b="1" u="none" strike="noStrike" dirty="0">
                          <a:effectLst/>
                          <a:latin typeface="Arial" panose="020B0604020202020204" pitchFamily="34" charset="0"/>
                          <a:cs typeface="Arial" panose="020B0604020202020204" pitchFamily="34" charset="0"/>
                        </a:rPr>
                        <a:t>2022</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b="1" u="none" strike="noStrike" dirty="0">
                          <a:effectLst/>
                          <a:latin typeface="Arial" panose="020B0604020202020204" pitchFamily="34" charset="0"/>
                          <a:cs typeface="Arial" panose="020B0604020202020204" pitchFamily="34" charset="0"/>
                        </a:rPr>
                        <a:t>2023</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b="1" u="none" strike="noStrike" dirty="0">
                          <a:effectLst/>
                          <a:latin typeface="Arial" panose="020B0604020202020204" pitchFamily="34" charset="0"/>
                          <a:cs typeface="Arial" panose="020B0604020202020204" pitchFamily="34" charset="0"/>
                        </a:rPr>
                        <a:t>2024</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165034774"/>
                  </a:ext>
                </a:extLst>
              </a:tr>
              <a:tr h="237688">
                <a:tc>
                  <a:txBody>
                    <a:bodyPr/>
                    <a:lstStyle/>
                    <a:p>
                      <a:pPr algn="l" fontAlgn="b"/>
                      <a:r>
                        <a:rPr lang="en-US" sz="1500" u="none" strike="noStrike" dirty="0">
                          <a:effectLst/>
                          <a:latin typeface="Arial" panose="020B0604020202020204" pitchFamily="34" charset="0"/>
                          <a:cs typeface="Arial" panose="020B0604020202020204" pitchFamily="34" charset="0"/>
                        </a:rPr>
                        <a:t>January</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10</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53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23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714212664"/>
                  </a:ext>
                </a:extLst>
              </a:tr>
              <a:tr h="237688">
                <a:tc>
                  <a:txBody>
                    <a:bodyPr/>
                    <a:lstStyle/>
                    <a:p>
                      <a:pPr algn="l" fontAlgn="b"/>
                      <a:r>
                        <a:rPr lang="en-US" sz="1500" u="none" strike="noStrike" dirty="0">
                          <a:effectLst/>
                          <a:latin typeface="Arial" panose="020B0604020202020204" pitchFamily="34" charset="0"/>
                          <a:cs typeface="Arial" panose="020B0604020202020204" pitchFamily="34" charset="0"/>
                        </a:rPr>
                        <a:t>February</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14</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14</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25539568"/>
                  </a:ext>
                </a:extLst>
              </a:tr>
              <a:tr h="237688">
                <a:tc>
                  <a:txBody>
                    <a:bodyPr/>
                    <a:lstStyle/>
                    <a:p>
                      <a:pPr algn="l" fontAlgn="b"/>
                      <a:r>
                        <a:rPr lang="en-US" sz="1500" u="none" strike="noStrike" dirty="0">
                          <a:effectLst/>
                          <a:latin typeface="Arial" panose="020B0604020202020204" pitchFamily="34" charset="0"/>
                          <a:cs typeface="Arial" panose="020B0604020202020204" pitchFamily="34" charset="0"/>
                        </a:rPr>
                        <a:t>March</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17</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36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53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4155492040"/>
                  </a:ext>
                </a:extLst>
              </a:tr>
              <a:tr h="237688">
                <a:tc>
                  <a:txBody>
                    <a:bodyPr/>
                    <a:lstStyle/>
                    <a:p>
                      <a:pPr algn="l" fontAlgn="b"/>
                      <a:r>
                        <a:rPr lang="en-US" sz="1500" u="none" strike="noStrike" dirty="0">
                          <a:effectLst/>
                          <a:latin typeface="Arial" panose="020B0604020202020204" pitchFamily="34" charset="0"/>
                          <a:cs typeface="Arial" panose="020B0604020202020204" pitchFamily="34" charset="0"/>
                        </a:rPr>
                        <a:t>April</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34</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highlight>
                            <a:srgbClr val="FFFF00"/>
                          </a:highlight>
                          <a:latin typeface="Arial" panose="020B0604020202020204" pitchFamily="34" charset="0"/>
                          <a:cs typeface="Arial" panose="020B0604020202020204" pitchFamily="34" charset="0"/>
                        </a:rPr>
                        <a:t>200</a:t>
                      </a:r>
                      <a:endParaRPr lang="en-US" sz="1500" b="0" i="0" u="none" strike="noStrike" dirty="0">
                        <a:solidFill>
                          <a:srgbClr val="000000"/>
                        </a:solidFill>
                        <a:effectLst/>
                        <a:highlight>
                          <a:srgbClr val="FFFF00"/>
                        </a:highligh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551745102"/>
                  </a:ext>
                </a:extLst>
              </a:tr>
              <a:tr h="237688">
                <a:tc>
                  <a:txBody>
                    <a:bodyPr/>
                    <a:lstStyle/>
                    <a:p>
                      <a:pPr algn="l" fontAlgn="b"/>
                      <a:r>
                        <a:rPr lang="en-US" sz="1500" u="none" strike="noStrike" dirty="0">
                          <a:effectLst/>
                          <a:latin typeface="Arial" panose="020B0604020202020204" pitchFamily="34" charset="0"/>
                          <a:cs typeface="Arial" panose="020B0604020202020204" pitchFamily="34" charset="0"/>
                        </a:rPr>
                        <a:t>May</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5</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40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highlight>
                            <a:srgbClr val="FFFF00"/>
                          </a:highlight>
                          <a:latin typeface="Arial" panose="020B0604020202020204" pitchFamily="34" charset="0"/>
                          <a:cs typeface="Arial" panose="020B0604020202020204" pitchFamily="34" charset="0"/>
                        </a:rPr>
                        <a:t>149</a:t>
                      </a:r>
                      <a:endParaRPr lang="en-US" sz="1500" b="0" i="0" u="none" strike="noStrike" dirty="0">
                        <a:solidFill>
                          <a:srgbClr val="000000"/>
                        </a:solidFill>
                        <a:effectLst/>
                        <a:highlight>
                          <a:srgbClr val="FFFF00"/>
                        </a:highligh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513959102"/>
                  </a:ext>
                </a:extLst>
              </a:tr>
              <a:tr h="237688">
                <a:tc>
                  <a:txBody>
                    <a:bodyPr/>
                    <a:lstStyle/>
                    <a:p>
                      <a:pPr algn="l" fontAlgn="b"/>
                      <a:r>
                        <a:rPr lang="en-US" sz="1500" u="none" strike="noStrike" dirty="0">
                          <a:effectLst/>
                          <a:latin typeface="Arial" panose="020B0604020202020204" pitchFamily="34" charset="0"/>
                          <a:cs typeface="Arial" panose="020B0604020202020204" pitchFamily="34" charset="0"/>
                        </a:rPr>
                        <a:t>June</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26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29</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208521045"/>
                  </a:ext>
                </a:extLst>
              </a:tr>
              <a:tr h="237688">
                <a:tc>
                  <a:txBody>
                    <a:bodyPr/>
                    <a:lstStyle/>
                    <a:p>
                      <a:pPr algn="l" fontAlgn="b"/>
                      <a:r>
                        <a:rPr lang="en-US" sz="1500" u="none" strike="noStrike" dirty="0">
                          <a:effectLst/>
                          <a:latin typeface="Arial" panose="020B0604020202020204" pitchFamily="34" charset="0"/>
                          <a:cs typeface="Arial" panose="020B0604020202020204" pitchFamily="34" charset="0"/>
                        </a:rPr>
                        <a:t>July</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8</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34</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151711313"/>
                  </a:ext>
                </a:extLst>
              </a:tr>
              <a:tr h="237688">
                <a:tc>
                  <a:txBody>
                    <a:bodyPr/>
                    <a:lstStyle/>
                    <a:p>
                      <a:pPr algn="l" fontAlgn="b"/>
                      <a:r>
                        <a:rPr lang="en-US" sz="1500" u="none" strike="noStrike" dirty="0">
                          <a:effectLst/>
                          <a:latin typeface="Arial" panose="020B0604020202020204" pitchFamily="34" charset="0"/>
                          <a:cs typeface="Arial" panose="020B0604020202020204" pitchFamily="34" charset="0"/>
                        </a:rPr>
                        <a:t>August</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17</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69</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066377268"/>
                  </a:ext>
                </a:extLst>
              </a:tr>
              <a:tr h="237688">
                <a:tc>
                  <a:txBody>
                    <a:bodyPr/>
                    <a:lstStyle/>
                    <a:p>
                      <a:pPr algn="l" fontAlgn="b"/>
                      <a:r>
                        <a:rPr lang="en-US" sz="1500" u="none" strike="noStrike" dirty="0">
                          <a:effectLst/>
                          <a:latin typeface="Arial" panose="020B0604020202020204" pitchFamily="34" charset="0"/>
                          <a:cs typeface="Arial" panose="020B0604020202020204" pitchFamily="34" charset="0"/>
                        </a:rPr>
                        <a:t>September</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11</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30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719689749"/>
                  </a:ext>
                </a:extLst>
              </a:tr>
              <a:tr h="237688">
                <a:tc>
                  <a:txBody>
                    <a:bodyPr/>
                    <a:lstStyle/>
                    <a:p>
                      <a:pPr algn="l" fontAlgn="b"/>
                      <a:r>
                        <a:rPr lang="en-US" sz="1500" u="none" strike="noStrike" dirty="0">
                          <a:effectLst/>
                          <a:latin typeface="Arial" panose="020B0604020202020204" pitchFamily="34" charset="0"/>
                          <a:cs typeface="Arial" panose="020B0604020202020204" pitchFamily="34" charset="0"/>
                        </a:rPr>
                        <a:t>October</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9</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23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620657392"/>
                  </a:ext>
                </a:extLst>
              </a:tr>
              <a:tr h="237688">
                <a:tc>
                  <a:txBody>
                    <a:bodyPr/>
                    <a:lstStyle/>
                    <a:p>
                      <a:pPr algn="l" fontAlgn="b"/>
                      <a:r>
                        <a:rPr lang="en-US" sz="1500" u="none" strike="noStrike" dirty="0">
                          <a:effectLst/>
                          <a:latin typeface="Arial" panose="020B0604020202020204" pitchFamily="34" charset="0"/>
                          <a:cs typeface="Arial" panose="020B0604020202020204" pitchFamily="34" charset="0"/>
                        </a:rPr>
                        <a:t>November</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10</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36</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0</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759454144"/>
                  </a:ext>
                </a:extLst>
              </a:tr>
              <a:tr h="249573">
                <a:tc>
                  <a:txBody>
                    <a:bodyPr/>
                    <a:lstStyle/>
                    <a:p>
                      <a:pPr algn="l" fontAlgn="b"/>
                      <a:r>
                        <a:rPr lang="en-US" sz="1500" u="none" strike="noStrike">
                          <a:effectLst/>
                          <a:latin typeface="Arial" panose="020B0604020202020204" pitchFamily="34" charset="0"/>
                          <a:cs typeface="Arial" panose="020B0604020202020204" pitchFamily="34" charset="0"/>
                        </a:rPr>
                        <a:t>December</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70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0</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4003303294"/>
                  </a:ext>
                </a:extLst>
              </a:tr>
              <a:tr h="249573">
                <a:tc>
                  <a:txBody>
                    <a:bodyPr/>
                    <a:lstStyle/>
                    <a:p>
                      <a:pPr algn="l" fontAlgn="b"/>
                      <a:r>
                        <a:rPr lang="en-US" sz="1500" u="none" strike="noStrike">
                          <a:effectLst/>
                          <a:latin typeface="Arial" panose="020B0604020202020204" pitchFamily="34" charset="0"/>
                          <a:cs typeface="Arial" panose="020B0604020202020204" pitchFamily="34" charset="0"/>
                        </a:rPr>
                        <a:t>Total</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145</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468</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439</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283030206"/>
                  </a:ext>
                </a:extLst>
              </a:tr>
            </a:tbl>
          </a:graphicData>
        </a:graphic>
      </p:graphicFrame>
    </p:spTree>
    <p:extLst>
      <p:ext uri="{BB962C8B-B14F-4D97-AF65-F5344CB8AC3E}">
        <p14:creationId xmlns:p14="http://schemas.microsoft.com/office/powerpoint/2010/main" val="1870222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7EC3B-4539-4DCD-3B40-EC78CB75C52A}"/>
              </a:ext>
            </a:extLst>
          </p:cNvPr>
          <p:cNvSpPr>
            <a:spLocks noGrp="1"/>
          </p:cNvSpPr>
          <p:nvPr>
            <p:ph type="title"/>
          </p:nvPr>
        </p:nvSpPr>
        <p:spPr/>
        <p:txBody>
          <a:bodyPr/>
          <a:lstStyle/>
          <a:p>
            <a:endParaRPr lang="en-US" dirty="0"/>
          </a:p>
        </p:txBody>
      </p:sp>
      <p:graphicFrame>
        <p:nvGraphicFramePr>
          <p:cNvPr id="6" name="Content Placeholder 5">
            <a:extLst>
              <a:ext uri="{FF2B5EF4-FFF2-40B4-BE49-F238E27FC236}">
                <a16:creationId xmlns:a16="http://schemas.microsoft.com/office/drawing/2014/main" id="{F05F7655-82C8-A39D-402D-09CED0B687F4}"/>
              </a:ext>
            </a:extLst>
          </p:cNvPr>
          <p:cNvGraphicFramePr>
            <a:graphicFrameLocks noGrp="1"/>
          </p:cNvGraphicFramePr>
          <p:nvPr>
            <p:ph idx="1"/>
          </p:nvPr>
        </p:nvGraphicFramePr>
        <p:xfrm>
          <a:off x="0" y="0"/>
          <a:ext cx="0" cy="0"/>
        </p:xfrm>
        <a:graphic>
          <a:graphicData uri="http://schemas.openxmlformats.org/drawingml/2006/table">
            <a:tbl>
              <a:tblPr>
                <a:tableStyleId>{5C22544A-7EE6-4342-B048-85BDC9FD1C3A}</a:tableStyleId>
              </a:tblPr>
              <a:tblGrid>
                <a:gridCol w="25400">
                  <a:extLst>
                    <a:ext uri="{9D8B030D-6E8A-4147-A177-3AD203B41FA5}">
                      <a16:colId xmlns:a16="http://schemas.microsoft.com/office/drawing/2014/main" val="3192129253"/>
                    </a:ext>
                  </a:extLst>
                </a:gridCol>
                <a:gridCol w="25400">
                  <a:extLst>
                    <a:ext uri="{9D8B030D-6E8A-4147-A177-3AD203B41FA5}">
                      <a16:colId xmlns:a16="http://schemas.microsoft.com/office/drawing/2014/main" val="3747649044"/>
                    </a:ext>
                  </a:extLst>
                </a:gridCol>
                <a:gridCol w="25400">
                  <a:extLst>
                    <a:ext uri="{9D8B030D-6E8A-4147-A177-3AD203B41FA5}">
                      <a16:colId xmlns:a16="http://schemas.microsoft.com/office/drawing/2014/main" val="144002188"/>
                    </a:ext>
                  </a:extLst>
                </a:gridCol>
                <a:gridCol w="25400">
                  <a:extLst>
                    <a:ext uri="{9D8B030D-6E8A-4147-A177-3AD203B41FA5}">
                      <a16:colId xmlns:a16="http://schemas.microsoft.com/office/drawing/2014/main" val="1990722356"/>
                    </a:ext>
                  </a:extLst>
                </a:gridCol>
              </a:tblGrid>
              <a:tr h="0">
                <a:tc>
                  <a:txBody>
                    <a:bodyPr/>
                    <a:lstStyle/>
                    <a:p>
                      <a:pPr algn="l" fontAlgn="b"/>
                      <a:r>
                        <a:rPr lang="en-US" sz="100" u="none" strike="noStrike">
                          <a:effectLst/>
                        </a:rPr>
                        <a:t>Resolutions Processed</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FFFFFF"/>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FFFFFF"/>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54242281"/>
                  </a:ext>
                </a:extLst>
              </a:tr>
              <a:tr h="0">
                <a:tc>
                  <a:txBody>
                    <a:bodyPr/>
                    <a:lstStyle/>
                    <a:p>
                      <a:pPr algn="l" fontAlgn="b"/>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2022</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2023</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2024</a:t>
                      </a:r>
                      <a:endParaRPr lang="en-US" sz="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95120797"/>
                  </a:ext>
                </a:extLst>
              </a:tr>
              <a:tr h="0">
                <a:tc>
                  <a:txBody>
                    <a:bodyPr/>
                    <a:lstStyle/>
                    <a:p>
                      <a:pPr algn="l" fontAlgn="b"/>
                      <a:r>
                        <a:rPr lang="en-US" sz="100" u="none" strike="noStrike">
                          <a:effectLst/>
                        </a:rPr>
                        <a:t>January</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18</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44</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47497543"/>
                  </a:ext>
                </a:extLst>
              </a:tr>
              <a:tr h="0">
                <a:tc>
                  <a:txBody>
                    <a:bodyPr/>
                    <a:lstStyle/>
                    <a:p>
                      <a:pPr algn="l" fontAlgn="b"/>
                      <a:r>
                        <a:rPr lang="en-US" sz="100" u="none" strike="noStrike">
                          <a:effectLst/>
                        </a:rPr>
                        <a:t>February</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12</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33</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53481775"/>
                  </a:ext>
                </a:extLst>
              </a:tr>
              <a:tr h="0">
                <a:tc>
                  <a:txBody>
                    <a:bodyPr/>
                    <a:lstStyle/>
                    <a:p>
                      <a:pPr algn="l" fontAlgn="b"/>
                      <a:r>
                        <a:rPr lang="en-US" sz="100" u="none" strike="noStrike">
                          <a:effectLst/>
                        </a:rPr>
                        <a:t>March</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13</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19</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33</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41725870"/>
                  </a:ext>
                </a:extLst>
              </a:tr>
              <a:tr h="0">
                <a:tc>
                  <a:txBody>
                    <a:bodyPr/>
                    <a:lstStyle/>
                    <a:p>
                      <a:pPr algn="l" fontAlgn="b"/>
                      <a:r>
                        <a:rPr lang="en-US" sz="100" u="none" strike="noStrike">
                          <a:effectLst/>
                        </a:rPr>
                        <a:t>April</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12</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43</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22051296"/>
                  </a:ext>
                </a:extLst>
              </a:tr>
              <a:tr h="0">
                <a:tc>
                  <a:txBody>
                    <a:bodyPr/>
                    <a:lstStyle/>
                    <a:p>
                      <a:pPr algn="l" fontAlgn="b"/>
                      <a:r>
                        <a:rPr lang="en-US" sz="100" u="none" strike="noStrike">
                          <a:effectLst/>
                        </a:rPr>
                        <a:t>May</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13</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26</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71</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32478683"/>
                  </a:ext>
                </a:extLst>
              </a:tr>
              <a:tr h="0">
                <a:tc>
                  <a:txBody>
                    <a:bodyPr/>
                    <a:lstStyle/>
                    <a:p>
                      <a:pPr algn="l" fontAlgn="b"/>
                      <a:r>
                        <a:rPr lang="en-US" sz="100" u="none" strike="noStrike">
                          <a:effectLst/>
                        </a:rPr>
                        <a:t>June</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14</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27</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21935303"/>
                  </a:ext>
                </a:extLst>
              </a:tr>
              <a:tr h="0">
                <a:tc>
                  <a:txBody>
                    <a:bodyPr/>
                    <a:lstStyle/>
                    <a:p>
                      <a:pPr algn="l" fontAlgn="b"/>
                      <a:r>
                        <a:rPr lang="en-US" sz="100" u="none" strike="noStrike">
                          <a:effectLst/>
                        </a:rPr>
                        <a:t>July</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31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43968272"/>
                  </a:ext>
                </a:extLst>
              </a:tr>
              <a:tr h="0">
                <a:tc>
                  <a:txBody>
                    <a:bodyPr/>
                    <a:lstStyle/>
                    <a:p>
                      <a:pPr algn="l" fontAlgn="b"/>
                      <a:r>
                        <a:rPr lang="en-US" sz="100" u="none" strike="noStrike">
                          <a:effectLst/>
                        </a:rPr>
                        <a:t>August</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7</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13</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08323333"/>
                  </a:ext>
                </a:extLst>
              </a:tr>
              <a:tr h="0">
                <a:tc>
                  <a:txBody>
                    <a:bodyPr/>
                    <a:lstStyle/>
                    <a:p>
                      <a:pPr algn="l" fontAlgn="b"/>
                      <a:r>
                        <a:rPr lang="en-US" sz="100" u="none" strike="noStrike">
                          <a:effectLst/>
                        </a:rPr>
                        <a:t>September</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39</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8939241"/>
                  </a:ext>
                </a:extLst>
              </a:tr>
              <a:tr h="0">
                <a:tc>
                  <a:txBody>
                    <a:bodyPr/>
                    <a:lstStyle/>
                    <a:p>
                      <a:pPr algn="l" fontAlgn="b"/>
                      <a:r>
                        <a:rPr lang="en-US" sz="100" u="none" strike="noStrike">
                          <a:effectLst/>
                        </a:rPr>
                        <a:t>October</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17</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46</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85483118"/>
                  </a:ext>
                </a:extLst>
              </a:tr>
              <a:tr h="0">
                <a:tc>
                  <a:txBody>
                    <a:bodyPr/>
                    <a:lstStyle/>
                    <a:p>
                      <a:pPr algn="l" fontAlgn="b"/>
                      <a:r>
                        <a:rPr lang="en-US" sz="100" u="none" strike="noStrike">
                          <a:effectLst/>
                        </a:rPr>
                        <a:t>November</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40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95208206"/>
                  </a:ext>
                </a:extLst>
              </a:tr>
              <a:tr h="0">
                <a:tc>
                  <a:txBody>
                    <a:bodyPr/>
                    <a:lstStyle/>
                    <a:p>
                      <a:pPr algn="l" fontAlgn="b"/>
                      <a:r>
                        <a:rPr lang="en-US" sz="100" u="none" strike="noStrike">
                          <a:effectLst/>
                        </a:rPr>
                        <a:t>December</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8</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50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0</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40309935"/>
                  </a:ext>
                </a:extLst>
              </a:tr>
              <a:tr h="0">
                <a:tc>
                  <a:txBody>
                    <a:bodyPr/>
                    <a:lstStyle/>
                    <a:p>
                      <a:pPr algn="l" fontAlgn="b"/>
                      <a:r>
                        <a:rPr lang="en-US" sz="100" u="none" strike="noStrike">
                          <a:effectLst/>
                        </a:rPr>
                        <a:t>Total</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165</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334</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224</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10356677"/>
                  </a:ext>
                </a:extLst>
              </a:tr>
              <a:tr h="0">
                <a:tc>
                  <a:txBody>
                    <a:bodyPr/>
                    <a:lstStyle/>
                    <a:p>
                      <a:pPr algn="l" fontAlgn="b"/>
                      <a:r>
                        <a:rPr lang="en-US" sz="100" u="none" strike="noStrike">
                          <a:effectLst/>
                        </a:rPr>
                        <a:t> WIP Attrition </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 u="none" strike="noStrike">
                          <a:effectLst/>
                        </a:rPr>
                        <a:t>            20 </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 u="none" strike="noStrike">
                          <a:effectLst/>
                        </a:rPr>
                        <a:t>          (134)</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 u="none" strike="noStrike" dirty="0">
                          <a:effectLst/>
                        </a:rPr>
                        <a:t>        (204)</a:t>
                      </a:r>
                      <a:endParaRPr lang="en-US" sz="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0122280"/>
                  </a:ext>
                </a:extLst>
              </a:tr>
            </a:tbl>
          </a:graphicData>
        </a:graphic>
      </p:graphicFrame>
      <p:sp>
        <p:nvSpPr>
          <p:cNvPr id="4" name="Date Placeholder 3">
            <a:extLst>
              <a:ext uri="{FF2B5EF4-FFF2-40B4-BE49-F238E27FC236}">
                <a16:creationId xmlns:a16="http://schemas.microsoft.com/office/drawing/2014/main" id="{CA09021B-80D6-AF2C-27C8-4054A03D0620}"/>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A130D9E3-A60F-5BB4-16B6-25B6A8F94433}"/>
              </a:ext>
            </a:extLst>
          </p:cNvPr>
          <p:cNvSpPr>
            <a:spLocks noGrp="1"/>
          </p:cNvSpPr>
          <p:nvPr>
            <p:ph type="sldNum" sz="quarter" idx="12"/>
          </p:nvPr>
        </p:nvSpPr>
        <p:spPr/>
        <p:txBody>
          <a:bodyPr/>
          <a:lstStyle/>
          <a:p>
            <a:fld id="{A7754AA7-8025-408E-B296-E2B43FE08638}" type="slidenum">
              <a:rPr lang="en-US" smtClean="0"/>
              <a:t>8</a:t>
            </a:fld>
            <a:endParaRPr lang="en-US"/>
          </a:p>
        </p:txBody>
      </p:sp>
      <p:graphicFrame>
        <p:nvGraphicFramePr>
          <p:cNvPr id="7" name="Table 6">
            <a:extLst>
              <a:ext uri="{FF2B5EF4-FFF2-40B4-BE49-F238E27FC236}">
                <a16:creationId xmlns:a16="http://schemas.microsoft.com/office/drawing/2014/main" id="{C5886FC9-7450-C08D-1716-FB3F2F5898B3}"/>
              </a:ext>
            </a:extLst>
          </p:cNvPr>
          <p:cNvGraphicFramePr>
            <a:graphicFrameLocks noGrp="1"/>
          </p:cNvGraphicFramePr>
          <p:nvPr>
            <p:extLst>
              <p:ext uri="{D42A27DB-BD31-4B8C-83A1-F6EECF244321}">
                <p14:modId xmlns:p14="http://schemas.microsoft.com/office/powerpoint/2010/main" val="1084049267"/>
              </p:ext>
            </p:extLst>
          </p:nvPr>
        </p:nvGraphicFramePr>
        <p:xfrm>
          <a:off x="1143000" y="666750"/>
          <a:ext cx="6096000" cy="3962402"/>
        </p:xfrm>
        <a:graphic>
          <a:graphicData uri="http://schemas.openxmlformats.org/drawingml/2006/table">
            <a:tbl>
              <a:tblPr>
                <a:tableStyleId>{5C22544A-7EE6-4342-B048-85BDC9FD1C3A}</a:tableStyleId>
              </a:tblPr>
              <a:tblGrid>
                <a:gridCol w="3021620">
                  <a:extLst>
                    <a:ext uri="{9D8B030D-6E8A-4147-A177-3AD203B41FA5}">
                      <a16:colId xmlns:a16="http://schemas.microsoft.com/office/drawing/2014/main" val="104709584"/>
                    </a:ext>
                  </a:extLst>
                </a:gridCol>
                <a:gridCol w="988194">
                  <a:extLst>
                    <a:ext uri="{9D8B030D-6E8A-4147-A177-3AD203B41FA5}">
                      <a16:colId xmlns:a16="http://schemas.microsoft.com/office/drawing/2014/main" val="1404861786"/>
                    </a:ext>
                  </a:extLst>
                </a:gridCol>
                <a:gridCol w="1097992">
                  <a:extLst>
                    <a:ext uri="{9D8B030D-6E8A-4147-A177-3AD203B41FA5}">
                      <a16:colId xmlns:a16="http://schemas.microsoft.com/office/drawing/2014/main" val="2008662807"/>
                    </a:ext>
                  </a:extLst>
                </a:gridCol>
                <a:gridCol w="988194">
                  <a:extLst>
                    <a:ext uri="{9D8B030D-6E8A-4147-A177-3AD203B41FA5}">
                      <a16:colId xmlns:a16="http://schemas.microsoft.com/office/drawing/2014/main" val="4164746958"/>
                    </a:ext>
                  </a:extLst>
                </a:gridCol>
              </a:tblGrid>
              <a:tr h="246112">
                <a:tc>
                  <a:txBody>
                    <a:bodyPr/>
                    <a:lstStyle/>
                    <a:p>
                      <a:pPr algn="l" fontAlgn="b"/>
                      <a:r>
                        <a:rPr lang="en-US" sz="1500" u="none" strike="noStrike" dirty="0">
                          <a:effectLst/>
                          <a:highlight>
                            <a:srgbClr val="00FFFF"/>
                          </a:highlight>
                          <a:latin typeface="Arial" panose="020B0604020202020204" pitchFamily="34" charset="0"/>
                          <a:cs typeface="Arial" panose="020B0604020202020204" pitchFamily="34" charset="0"/>
                        </a:rPr>
                        <a:t>Resolutions Processed</a:t>
                      </a:r>
                      <a:endParaRPr lang="en-US" sz="1500" b="1" i="0" u="none" strike="noStrike" dirty="0">
                        <a:solidFill>
                          <a:srgbClr val="000000"/>
                        </a:solidFill>
                        <a:effectLst/>
                        <a:highlight>
                          <a:srgbClr val="00FFFF"/>
                        </a:highlight>
                        <a:latin typeface="Arial" panose="020B0604020202020204" pitchFamily="34" charset="0"/>
                        <a:cs typeface="Arial" panose="020B0604020202020204" pitchFamily="34" charset="0"/>
                      </a:endParaRPr>
                    </a:p>
                  </a:txBody>
                  <a:tcPr marL="0" marR="0" marT="0" marB="0" anchor="b"/>
                </a:tc>
                <a:tc>
                  <a:txBody>
                    <a:bodyPr/>
                    <a:lstStyle/>
                    <a:p>
                      <a:pPr algn="l" fontAlgn="b"/>
                      <a:endParaRPr lang="en-US" sz="1500" b="0" i="0" u="none" strike="noStrike">
                        <a:solidFill>
                          <a:srgbClr val="FFFFFF"/>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en-US" sz="1500" b="0" i="0" u="none" strike="noStrike">
                        <a:solidFill>
                          <a:srgbClr val="FFFFFF"/>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003976257"/>
                  </a:ext>
                </a:extLst>
              </a:tr>
              <a:tr h="246112">
                <a:tc>
                  <a:txBody>
                    <a:bodyPr/>
                    <a:lstStyle/>
                    <a:p>
                      <a:pPr algn="l" fontAlgn="b"/>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b="1" u="none" strike="noStrike" dirty="0">
                          <a:effectLst/>
                          <a:latin typeface="Arial" panose="020B0604020202020204" pitchFamily="34" charset="0"/>
                          <a:cs typeface="Arial" panose="020B0604020202020204" pitchFamily="34" charset="0"/>
                        </a:rPr>
                        <a:t>2022</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b="1" u="none" strike="noStrike" dirty="0">
                          <a:effectLst/>
                          <a:latin typeface="Arial" panose="020B0604020202020204" pitchFamily="34" charset="0"/>
                          <a:cs typeface="Arial" panose="020B0604020202020204" pitchFamily="34" charset="0"/>
                        </a:rPr>
                        <a:t>2023</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b="1" u="none" strike="noStrike" dirty="0">
                          <a:effectLst/>
                          <a:latin typeface="Arial" panose="020B0604020202020204" pitchFamily="34" charset="0"/>
                          <a:cs typeface="Arial" panose="020B0604020202020204" pitchFamily="34" charset="0"/>
                        </a:rPr>
                        <a:t>2024</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56540991"/>
                  </a:ext>
                </a:extLst>
              </a:tr>
              <a:tr h="246112">
                <a:tc>
                  <a:txBody>
                    <a:bodyPr/>
                    <a:lstStyle/>
                    <a:p>
                      <a:pPr algn="l" fontAlgn="b"/>
                      <a:r>
                        <a:rPr lang="en-US" sz="1500" u="none" strike="noStrike" dirty="0">
                          <a:effectLst/>
                          <a:latin typeface="Arial" panose="020B0604020202020204" pitchFamily="34" charset="0"/>
                          <a:cs typeface="Arial" panose="020B0604020202020204" pitchFamily="34" charset="0"/>
                        </a:rPr>
                        <a:t>January</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18</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11</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44</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106265750"/>
                  </a:ext>
                </a:extLst>
              </a:tr>
              <a:tr h="246112">
                <a:tc>
                  <a:txBody>
                    <a:bodyPr/>
                    <a:lstStyle/>
                    <a:p>
                      <a:pPr algn="l" fontAlgn="b"/>
                      <a:r>
                        <a:rPr lang="en-US" sz="1500" u="none" strike="noStrike">
                          <a:effectLst/>
                          <a:latin typeface="Arial" panose="020B0604020202020204" pitchFamily="34" charset="0"/>
                          <a:cs typeface="Arial" panose="020B0604020202020204" pitchFamily="34" charset="0"/>
                        </a:rPr>
                        <a:t>February</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11</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12</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33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514635631"/>
                  </a:ext>
                </a:extLst>
              </a:tr>
              <a:tr h="246112">
                <a:tc>
                  <a:txBody>
                    <a:bodyPr/>
                    <a:lstStyle/>
                    <a:p>
                      <a:pPr algn="l" fontAlgn="b"/>
                      <a:r>
                        <a:rPr lang="en-US" sz="1500" u="none" strike="noStrike" dirty="0">
                          <a:effectLst/>
                          <a:latin typeface="Arial" panose="020B0604020202020204" pitchFamily="34" charset="0"/>
                          <a:cs typeface="Arial" panose="020B0604020202020204" pitchFamily="34" charset="0"/>
                        </a:rPr>
                        <a:t>March</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19</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33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362304834"/>
                  </a:ext>
                </a:extLst>
              </a:tr>
              <a:tr h="246112">
                <a:tc>
                  <a:txBody>
                    <a:bodyPr/>
                    <a:lstStyle/>
                    <a:p>
                      <a:pPr algn="l" fontAlgn="b"/>
                      <a:r>
                        <a:rPr lang="en-US" sz="1500" u="none" strike="noStrike" dirty="0">
                          <a:effectLst/>
                          <a:latin typeface="Arial" panose="020B0604020202020204" pitchFamily="34" charset="0"/>
                          <a:cs typeface="Arial" panose="020B0604020202020204" pitchFamily="34" charset="0"/>
                        </a:rPr>
                        <a:t>April</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12</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20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43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3891163313"/>
                  </a:ext>
                </a:extLst>
              </a:tr>
              <a:tr h="246112">
                <a:tc>
                  <a:txBody>
                    <a:bodyPr/>
                    <a:lstStyle/>
                    <a:p>
                      <a:pPr algn="l" fontAlgn="b"/>
                      <a:r>
                        <a:rPr lang="en-US" sz="1500" u="none" strike="noStrike" dirty="0">
                          <a:effectLst/>
                          <a:latin typeface="Arial" panose="020B0604020202020204" pitchFamily="34" charset="0"/>
                          <a:cs typeface="Arial" panose="020B0604020202020204" pitchFamily="34" charset="0"/>
                        </a:rPr>
                        <a:t>May</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26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highlight>
                            <a:srgbClr val="FFFF00"/>
                          </a:highlight>
                          <a:latin typeface="Arial" panose="020B0604020202020204" pitchFamily="34" charset="0"/>
                          <a:cs typeface="Arial" panose="020B0604020202020204" pitchFamily="34" charset="0"/>
                        </a:rPr>
                        <a:t>71</a:t>
                      </a:r>
                      <a:endParaRPr lang="en-US" sz="1500" b="0" i="0" u="none" strike="noStrike" dirty="0">
                        <a:solidFill>
                          <a:srgbClr val="000000"/>
                        </a:solidFill>
                        <a:effectLst/>
                        <a:highlight>
                          <a:srgbClr val="FFFF00"/>
                        </a:highligh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3767088933"/>
                  </a:ext>
                </a:extLst>
              </a:tr>
              <a:tr h="246112">
                <a:tc>
                  <a:txBody>
                    <a:bodyPr/>
                    <a:lstStyle/>
                    <a:p>
                      <a:pPr algn="l" fontAlgn="b"/>
                      <a:r>
                        <a:rPr lang="en-US" sz="1500" u="none" strike="noStrike">
                          <a:effectLst/>
                          <a:latin typeface="Arial" panose="020B0604020202020204" pitchFamily="34" charset="0"/>
                          <a:cs typeface="Arial" panose="020B0604020202020204" pitchFamily="34" charset="0"/>
                        </a:rPr>
                        <a:t>June</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14</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27</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highlight>
                            <a:srgbClr val="FFFF00"/>
                          </a:highlight>
                          <a:latin typeface="Arial" panose="020B0604020202020204" pitchFamily="34" charset="0"/>
                          <a:cs typeface="Arial" panose="020B0604020202020204" pitchFamily="34" charset="0"/>
                        </a:rPr>
                        <a:t>70+</a:t>
                      </a:r>
                      <a:endParaRPr lang="en-US" sz="1500" b="0" i="0" u="none" strike="noStrike" dirty="0">
                        <a:solidFill>
                          <a:srgbClr val="000000"/>
                        </a:solidFill>
                        <a:effectLst/>
                        <a:highlight>
                          <a:srgbClr val="FFFF00"/>
                        </a:highligh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563822707"/>
                  </a:ext>
                </a:extLst>
              </a:tr>
              <a:tr h="246112">
                <a:tc>
                  <a:txBody>
                    <a:bodyPr/>
                    <a:lstStyle/>
                    <a:p>
                      <a:pPr algn="l" fontAlgn="b"/>
                      <a:r>
                        <a:rPr lang="en-US" sz="1500" u="none" strike="noStrike">
                          <a:effectLst/>
                          <a:latin typeface="Arial" panose="020B0604020202020204" pitchFamily="34" charset="0"/>
                          <a:cs typeface="Arial" panose="020B0604020202020204" pitchFamily="34" charset="0"/>
                        </a:rPr>
                        <a:t>July</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20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31</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highlight>
                            <a:srgbClr val="FFFF00"/>
                          </a:highlight>
                          <a:latin typeface="Arial" panose="020B0604020202020204" pitchFamily="34" charset="0"/>
                          <a:cs typeface="Arial" panose="020B0604020202020204" pitchFamily="34" charset="0"/>
                        </a:rPr>
                        <a:t>70+</a:t>
                      </a:r>
                      <a:endParaRPr lang="en-US" sz="1500" b="0" i="0" u="none" strike="noStrike" dirty="0">
                        <a:solidFill>
                          <a:srgbClr val="000000"/>
                        </a:solidFill>
                        <a:effectLst/>
                        <a:highlight>
                          <a:srgbClr val="FFFF00"/>
                        </a:highligh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694308333"/>
                  </a:ext>
                </a:extLst>
              </a:tr>
              <a:tr h="246112">
                <a:tc>
                  <a:txBody>
                    <a:bodyPr/>
                    <a:lstStyle/>
                    <a:p>
                      <a:pPr algn="l" fontAlgn="b"/>
                      <a:r>
                        <a:rPr lang="en-US" sz="1500" u="none" strike="noStrike">
                          <a:effectLst/>
                          <a:latin typeface="Arial" panose="020B0604020202020204" pitchFamily="34" charset="0"/>
                          <a:cs typeface="Arial" panose="020B0604020202020204" pitchFamily="34" charset="0"/>
                        </a:rPr>
                        <a:t>August</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7</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0</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400474457"/>
                  </a:ext>
                </a:extLst>
              </a:tr>
              <a:tr h="246112">
                <a:tc>
                  <a:txBody>
                    <a:bodyPr/>
                    <a:lstStyle/>
                    <a:p>
                      <a:pPr algn="l" fontAlgn="b"/>
                      <a:r>
                        <a:rPr lang="en-US" sz="1500" u="none" strike="noStrike">
                          <a:effectLst/>
                          <a:latin typeface="Arial" panose="020B0604020202020204" pitchFamily="34" charset="0"/>
                          <a:cs typeface="Arial" panose="020B0604020202020204" pitchFamily="34" charset="0"/>
                        </a:rPr>
                        <a:t>September</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21</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39</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0</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3782315670"/>
                  </a:ext>
                </a:extLst>
              </a:tr>
              <a:tr h="246112">
                <a:tc>
                  <a:txBody>
                    <a:bodyPr/>
                    <a:lstStyle/>
                    <a:p>
                      <a:pPr algn="l" fontAlgn="b"/>
                      <a:r>
                        <a:rPr lang="en-US" sz="1500" u="none" strike="noStrike">
                          <a:effectLst/>
                          <a:latin typeface="Arial" panose="020B0604020202020204" pitchFamily="34" charset="0"/>
                          <a:cs typeface="Arial" panose="020B0604020202020204" pitchFamily="34" charset="0"/>
                        </a:rPr>
                        <a:t>October</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17</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46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0</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3017834604"/>
                  </a:ext>
                </a:extLst>
              </a:tr>
              <a:tr h="246112">
                <a:tc>
                  <a:txBody>
                    <a:bodyPr/>
                    <a:lstStyle/>
                    <a:p>
                      <a:pPr algn="l" fontAlgn="b"/>
                      <a:r>
                        <a:rPr lang="en-US" sz="1500" u="none" strike="noStrike">
                          <a:effectLst/>
                          <a:latin typeface="Arial" panose="020B0604020202020204" pitchFamily="34" charset="0"/>
                          <a:cs typeface="Arial" panose="020B0604020202020204" pitchFamily="34" charset="0"/>
                        </a:rPr>
                        <a:t>November</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11</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40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0</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3756289958"/>
                  </a:ext>
                </a:extLst>
              </a:tr>
              <a:tr h="246112">
                <a:tc>
                  <a:txBody>
                    <a:bodyPr/>
                    <a:lstStyle/>
                    <a:p>
                      <a:pPr algn="l" fontAlgn="b"/>
                      <a:r>
                        <a:rPr lang="en-US" sz="1500" u="none" strike="noStrike">
                          <a:effectLst/>
                          <a:latin typeface="Arial" panose="020B0604020202020204" pitchFamily="34" charset="0"/>
                          <a:cs typeface="Arial" panose="020B0604020202020204" pitchFamily="34" charset="0"/>
                        </a:rPr>
                        <a:t>December</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8</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50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0</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3034382782"/>
                  </a:ext>
                </a:extLst>
              </a:tr>
              <a:tr h="258417">
                <a:tc>
                  <a:txBody>
                    <a:bodyPr/>
                    <a:lstStyle/>
                    <a:p>
                      <a:pPr algn="l" fontAlgn="b"/>
                      <a:r>
                        <a:rPr lang="en-US" sz="1500" u="none" strike="noStrike">
                          <a:effectLst/>
                          <a:latin typeface="Arial" panose="020B0604020202020204" pitchFamily="34" charset="0"/>
                          <a:cs typeface="Arial" panose="020B0604020202020204" pitchFamily="34" charset="0"/>
                        </a:rPr>
                        <a:t>Total</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165</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334</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224</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805366217"/>
                  </a:ext>
                </a:extLst>
              </a:tr>
              <a:tr h="258417">
                <a:tc>
                  <a:txBody>
                    <a:bodyPr/>
                    <a:lstStyle/>
                    <a:p>
                      <a:pPr algn="l" fontAlgn="b"/>
                      <a:r>
                        <a:rPr lang="en-US" sz="1500" u="none" strike="noStrike">
                          <a:effectLst/>
                          <a:latin typeface="Arial" panose="020B0604020202020204" pitchFamily="34" charset="0"/>
                          <a:cs typeface="Arial" panose="020B0604020202020204" pitchFamily="34" charset="0"/>
                        </a:rPr>
                        <a:t> WIP Attrition </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en-US" sz="1500" u="none" strike="noStrike">
                          <a:effectLst/>
                          <a:latin typeface="Arial" panose="020B0604020202020204" pitchFamily="34" charset="0"/>
                          <a:cs typeface="Arial" panose="020B0604020202020204" pitchFamily="34" charset="0"/>
                        </a:rPr>
                        <a:t>            20 </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en-US" sz="1500" u="none" strike="noStrike">
                          <a:effectLst/>
                          <a:latin typeface="Arial" panose="020B0604020202020204" pitchFamily="34" charset="0"/>
                          <a:cs typeface="Arial" panose="020B0604020202020204" pitchFamily="34" charset="0"/>
                        </a:rPr>
                        <a:t>          (134)</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en-US" sz="1500" u="none" strike="noStrike" dirty="0">
                          <a:effectLst/>
                          <a:latin typeface="Arial" panose="020B0604020202020204" pitchFamily="34" charset="0"/>
                          <a:cs typeface="Arial" panose="020B0604020202020204" pitchFamily="34" charset="0"/>
                        </a:rPr>
                        <a:t>        (204)</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933372160"/>
                  </a:ext>
                </a:extLst>
              </a:tr>
            </a:tbl>
          </a:graphicData>
        </a:graphic>
      </p:graphicFrame>
    </p:spTree>
    <p:extLst>
      <p:ext uri="{BB962C8B-B14F-4D97-AF65-F5344CB8AC3E}">
        <p14:creationId xmlns:p14="http://schemas.microsoft.com/office/powerpoint/2010/main" val="3349735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76825-D67D-0C1D-B8FC-57401E195D22}"/>
              </a:ext>
            </a:extLst>
          </p:cNvPr>
          <p:cNvSpPr>
            <a:spLocks noGrp="1"/>
          </p:cNvSpPr>
          <p:nvPr>
            <p:ph type="title"/>
          </p:nvPr>
        </p:nvSpPr>
        <p:spPr/>
        <p:txBody>
          <a:bodyPr/>
          <a:lstStyle/>
          <a:p>
            <a:endParaRPr lang="en-US"/>
          </a:p>
        </p:txBody>
      </p:sp>
      <p:graphicFrame>
        <p:nvGraphicFramePr>
          <p:cNvPr id="6" name="Content Placeholder 5">
            <a:extLst>
              <a:ext uri="{FF2B5EF4-FFF2-40B4-BE49-F238E27FC236}">
                <a16:creationId xmlns:a16="http://schemas.microsoft.com/office/drawing/2014/main" id="{3BB7EC62-D9AF-5221-B321-A804327FDB5D}"/>
              </a:ext>
            </a:extLst>
          </p:cNvPr>
          <p:cNvGraphicFramePr>
            <a:graphicFrameLocks noGrp="1"/>
          </p:cNvGraphicFramePr>
          <p:nvPr>
            <p:ph idx="1"/>
          </p:nvPr>
        </p:nvGraphicFramePr>
        <p:xfrm>
          <a:off x="0" y="0"/>
          <a:ext cx="0" cy="0"/>
        </p:xfrm>
        <a:graphic>
          <a:graphicData uri="http://schemas.openxmlformats.org/drawingml/2006/table">
            <a:tbl>
              <a:tblPr>
                <a:tableStyleId>{5C22544A-7EE6-4342-B048-85BDC9FD1C3A}</a:tableStyleId>
              </a:tblPr>
              <a:tblGrid>
                <a:gridCol w="25400">
                  <a:extLst>
                    <a:ext uri="{9D8B030D-6E8A-4147-A177-3AD203B41FA5}">
                      <a16:colId xmlns:a16="http://schemas.microsoft.com/office/drawing/2014/main" val="3132088866"/>
                    </a:ext>
                  </a:extLst>
                </a:gridCol>
                <a:gridCol w="25400">
                  <a:extLst>
                    <a:ext uri="{9D8B030D-6E8A-4147-A177-3AD203B41FA5}">
                      <a16:colId xmlns:a16="http://schemas.microsoft.com/office/drawing/2014/main" val="522827369"/>
                    </a:ext>
                  </a:extLst>
                </a:gridCol>
                <a:gridCol w="25400">
                  <a:extLst>
                    <a:ext uri="{9D8B030D-6E8A-4147-A177-3AD203B41FA5}">
                      <a16:colId xmlns:a16="http://schemas.microsoft.com/office/drawing/2014/main" val="76227418"/>
                    </a:ext>
                  </a:extLst>
                </a:gridCol>
                <a:gridCol w="25400">
                  <a:extLst>
                    <a:ext uri="{9D8B030D-6E8A-4147-A177-3AD203B41FA5}">
                      <a16:colId xmlns:a16="http://schemas.microsoft.com/office/drawing/2014/main" val="3606930953"/>
                    </a:ext>
                  </a:extLst>
                </a:gridCol>
              </a:tblGrid>
              <a:tr h="0">
                <a:tc>
                  <a:txBody>
                    <a:bodyPr/>
                    <a:lstStyle/>
                    <a:p>
                      <a:pPr algn="l" fontAlgn="b"/>
                      <a:r>
                        <a:rPr lang="en-US" sz="100" u="none" strike="noStrike">
                          <a:effectLst/>
                        </a:rPr>
                        <a:t>Average Cycle Times</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FFFFFF"/>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FFFFFF"/>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35045058"/>
                  </a:ext>
                </a:extLst>
              </a:tr>
              <a:tr h="0">
                <a:tc>
                  <a:txBody>
                    <a:bodyPr/>
                    <a:lstStyle/>
                    <a:p>
                      <a:pPr algn="l" fontAlgn="b"/>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2022</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2023</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2024</a:t>
                      </a:r>
                      <a:endParaRPr lang="en-US" sz="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78025430"/>
                  </a:ext>
                </a:extLst>
              </a:tr>
              <a:tr h="0">
                <a:tc>
                  <a:txBody>
                    <a:bodyPr/>
                    <a:lstStyle/>
                    <a:p>
                      <a:pPr algn="l" fontAlgn="b"/>
                      <a:r>
                        <a:rPr lang="en-US" sz="100" u="none" strike="noStrike">
                          <a:effectLst/>
                        </a:rPr>
                        <a:t>January</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239.7</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99.1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130.3</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16777424"/>
                  </a:ext>
                </a:extLst>
              </a:tr>
              <a:tr h="0">
                <a:tc>
                  <a:txBody>
                    <a:bodyPr/>
                    <a:lstStyle/>
                    <a:p>
                      <a:pPr algn="l" fontAlgn="b"/>
                      <a:r>
                        <a:rPr lang="en-US" sz="100" u="none" strike="noStrike">
                          <a:effectLst/>
                        </a:rPr>
                        <a:t>February</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264.5</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117.1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75.1</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6013708"/>
                  </a:ext>
                </a:extLst>
              </a:tr>
              <a:tr h="0">
                <a:tc>
                  <a:txBody>
                    <a:bodyPr/>
                    <a:lstStyle/>
                    <a:p>
                      <a:pPr algn="l" fontAlgn="b"/>
                      <a:r>
                        <a:rPr lang="en-US" sz="100" u="none" strike="noStrike">
                          <a:effectLst/>
                        </a:rPr>
                        <a:t>March</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407.5</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60.8</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95.5</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08271492"/>
                  </a:ext>
                </a:extLst>
              </a:tr>
              <a:tr h="0">
                <a:tc>
                  <a:txBody>
                    <a:bodyPr/>
                    <a:lstStyle/>
                    <a:p>
                      <a:pPr algn="l" fontAlgn="b"/>
                      <a:r>
                        <a:rPr lang="en-US" sz="100" u="none" strike="noStrike">
                          <a:effectLst/>
                        </a:rPr>
                        <a:t>April</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249.4</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110.1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100.5</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38909596"/>
                  </a:ext>
                </a:extLst>
              </a:tr>
              <a:tr h="0">
                <a:tc>
                  <a:txBody>
                    <a:bodyPr/>
                    <a:lstStyle/>
                    <a:p>
                      <a:pPr algn="l" fontAlgn="b"/>
                      <a:r>
                        <a:rPr lang="en-US" sz="100" u="none" strike="noStrike">
                          <a:effectLst/>
                        </a:rPr>
                        <a:t>May</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84.1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75.2</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56.6</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9000038"/>
                  </a:ext>
                </a:extLst>
              </a:tr>
              <a:tr h="0">
                <a:tc>
                  <a:txBody>
                    <a:bodyPr/>
                    <a:lstStyle/>
                    <a:p>
                      <a:pPr algn="l" fontAlgn="b"/>
                      <a:r>
                        <a:rPr lang="en-US" sz="100" u="none" strike="noStrike">
                          <a:effectLst/>
                        </a:rPr>
                        <a:t>June</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174.0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84.0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4173423"/>
                  </a:ext>
                </a:extLst>
              </a:tr>
              <a:tr h="0">
                <a:tc>
                  <a:txBody>
                    <a:bodyPr/>
                    <a:lstStyle/>
                    <a:p>
                      <a:pPr algn="l" fontAlgn="b"/>
                      <a:r>
                        <a:rPr lang="en-US" sz="100" u="none" strike="noStrike">
                          <a:effectLst/>
                        </a:rPr>
                        <a:t>July</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154.3</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96.8</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44587700"/>
                  </a:ext>
                </a:extLst>
              </a:tr>
              <a:tr h="0">
                <a:tc>
                  <a:txBody>
                    <a:bodyPr/>
                    <a:lstStyle/>
                    <a:p>
                      <a:pPr algn="l" fontAlgn="b"/>
                      <a:r>
                        <a:rPr lang="en-US" sz="100" u="none" strike="noStrike">
                          <a:effectLst/>
                        </a:rPr>
                        <a:t>August</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67.6</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22.5</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1489976"/>
                  </a:ext>
                </a:extLst>
              </a:tr>
              <a:tr h="0">
                <a:tc>
                  <a:txBody>
                    <a:bodyPr/>
                    <a:lstStyle/>
                    <a:p>
                      <a:pPr algn="l" fontAlgn="b"/>
                      <a:r>
                        <a:rPr lang="en-US" sz="100" u="none" strike="noStrike">
                          <a:effectLst/>
                        </a:rPr>
                        <a:t>September</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84.6</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91.4</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02901716"/>
                  </a:ext>
                </a:extLst>
              </a:tr>
              <a:tr h="0">
                <a:tc>
                  <a:txBody>
                    <a:bodyPr/>
                    <a:lstStyle/>
                    <a:p>
                      <a:pPr algn="l" fontAlgn="b"/>
                      <a:r>
                        <a:rPr lang="en-US" sz="100" u="none" strike="noStrike">
                          <a:effectLst/>
                        </a:rPr>
                        <a:t>October</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102.6</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95.5</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94985653"/>
                  </a:ext>
                </a:extLst>
              </a:tr>
              <a:tr h="0">
                <a:tc>
                  <a:txBody>
                    <a:bodyPr/>
                    <a:lstStyle/>
                    <a:p>
                      <a:pPr algn="l" fontAlgn="b"/>
                      <a:r>
                        <a:rPr lang="en-US" sz="100" u="none" strike="noStrike">
                          <a:effectLst/>
                        </a:rPr>
                        <a:t>November</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72.6</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136.9</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90572866"/>
                  </a:ext>
                </a:extLst>
              </a:tr>
              <a:tr h="0">
                <a:tc>
                  <a:txBody>
                    <a:bodyPr/>
                    <a:lstStyle/>
                    <a:p>
                      <a:pPr algn="l" fontAlgn="b"/>
                      <a:r>
                        <a:rPr lang="en-US" sz="100" u="none" strike="noStrike">
                          <a:effectLst/>
                        </a:rPr>
                        <a:t>December</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48.7</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134.0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50097104"/>
                  </a:ext>
                </a:extLst>
              </a:tr>
              <a:tr h="0">
                <a:tc>
                  <a:txBody>
                    <a:bodyPr/>
                    <a:lstStyle/>
                    <a:p>
                      <a:pPr algn="l" fontAlgn="b"/>
                      <a:r>
                        <a:rPr lang="en-US" sz="100" u="none" strike="noStrike">
                          <a:effectLst/>
                        </a:rPr>
                        <a:t>YTD Average</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164.9</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100.7</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dirty="0">
                          <a:effectLst/>
                        </a:rPr>
                        <a:t>87.9</a:t>
                      </a:r>
                      <a:endParaRPr lang="en-US" sz="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7843158"/>
                  </a:ext>
                </a:extLst>
              </a:tr>
            </a:tbl>
          </a:graphicData>
        </a:graphic>
      </p:graphicFrame>
      <p:sp>
        <p:nvSpPr>
          <p:cNvPr id="4" name="Date Placeholder 3">
            <a:extLst>
              <a:ext uri="{FF2B5EF4-FFF2-40B4-BE49-F238E27FC236}">
                <a16:creationId xmlns:a16="http://schemas.microsoft.com/office/drawing/2014/main" id="{A628F4A3-3E14-3CBF-C0D7-8EEF60E18C99}"/>
              </a:ext>
            </a:extLst>
          </p:cNvPr>
          <p:cNvSpPr>
            <a:spLocks noGrp="1"/>
          </p:cNvSpPr>
          <p:nvPr>
            <p:ph type="dt" sz="half" idx="10"/>
          </p:nvPr>
        </p:nvSpPr>
        <p:spPr/>
        <p:txBody>
          <a:bodyPr/>
          <a:lstStyle/>
          <a:p>
            <a:fld id="{4F5C6524-26DD-4C8C-BDEA-F7F2F1FB8B61}" type="datetime1">
              <a:rPr lang="en-US" smtClean="0"/>
              <a:t>6/21/2024</a:t>
            </a:fld>
            <a:endParaRPr lang="en-US"/>
          </a:p>
        </p:txBody>
      </p:sp>
      <p:sp>
        <p:nvSpPr>
          <p:cNvPr id="5" name="Slide Number Placeholder 4">
            <a:extLst>
              <a:ext uri="{FF2B5EF4-FFF2-40B4-BE49-F238E27FC236}">
                <a16:creationId xmlns:a16="http://schemas.microsoft.com/office/drawing/2014/main" id="{66721D25-83D6-EE90-6425-F281B0F70B79}"/>
              </a:ext>
            </a:extLst>
          </p:cNvPr>
          <p:cNvSpPr>
            <a:spLocks noGrp="1"/>
          </p:cNvSpPr>
          <p:nvPr>
            <p:ph type="sldNum" sz="quarter" idx="12"/>
          </p:nvPr>
        </p:nvSpPr>
        <p:spPr/>
        <p:txBody>
          <a:bodyPr/>
          <a:lstStyle/>
          <a:p>
            <a:fld id="{A7754AA7-8025-408E-B296-E2B43FE08638}" type="slidenum">
              <a:rPr lang="en-US" smtClean="0"/>
              <a:t>9</a:t>
            </a:fld>
            <a:endParaRPr lang="en-US"/>
          </a:p>
        </p:txBody>
      </p:sp>
      <p:graphicFrame>
        <p:nvGraphicFramePr>
          <p:cNvPr id="7" name="Table 6">
            <a:extLst>
              <a:ext uri="{FF2B5EF4-FFF2-40B4-BE49-F238E27FC236}">
                <a16:creationId xmlns:a16="http://schemas.microsoft.com/office/drawing/2014/main" id="{5ABD6CF3-9650-4C6D-ECAC-9BCE5294837F}"/>
              </a:ext>
            </a:extLst>
          </p:cNvPr>
          <p:cNvGraphicFramePr>
            <a:graphicFrameLocks noGrp="1"/>
          </p:cNvGraphicFramePr>
          <p:nvPr>
            <p:extLst>
              <p:ext uri="{D42A27DB-BD31-4B8C-83A1-F6EECF244321}">
                <p14:modId xmlns:p14="http://schemas.microsoft.com/office/powerpoint/2010/main" val="814225266"/>
              </p:ext>
            </p:extLst>
          </p:nvPr>
        </p:nvGraphicFramePr>
        <p:xfrm>
          <a:off x="1143000" y="590550"/>
          <a:ext cx="6019800" cy="3962394"/>
        </p:xfrm>
        <a:graphic>
          <a:graphicData uri="http://schemas.openxmlformats.org/drawingml/2006/table">
            <a:tbl>
              <a:tblPr>
                <a:tableStyleId>{5C22544A-7EE6-4342-B048-85BDC9FD1C3A}</a:tableStyleId>
              </a:tblPr>
              <a:tblGrid>
                <a:gridCol w="3062705">
                  <a:extLst>
                    <a:ext uri="{9D8B030D-6E8A-4147-A177-3AD203B41FA5}">
                      <a16:colId xmlns:a16="http://schemas.microsoft.com/office/drawing/2014/main" val="2180857953"/>
                    </a:ext>
                  </a:extLst>
                </a:gridCol>
                <a:gridCol w="950495">
                  <a:extLst>
                    <a:ext uri="{9D8B030D-6E8A-4147-A177-3AD203B41FA5}">
                      <a16:colId xmlns:a16="http://schemas.microsoft.com/office/drawing/2014/main" val="423166577"/>
                    </a:ext>
                  </a:extLst>
                </a:gridCol>
                <a:gridCol w="1056105">
                  <a:extLst>
                    <a:ext uri="{9D8B030D-6E8A-4147-A177-3AD203B41FA5}">
                      <a16:colId xmlns:a16="http://schemas.microsoft.com/office/drawing/2014/main" val="2183357518"/>
                    </a:ext>
                  </a:extLst>
                </a:gridCol>
                <a:gridCol w="950495">
                  <a:extLst>
                    <a:ext uri="{9D8B030D-6E8A-4147-A177-3AD203B41FA5}">
                      <a16:colId xmlns:a16="http://schemas.microsoft.com/office/drawing/2014/main" val="3231679227"/>
                    </a:ext>
                  </a:extLst>
                </a:gridCol>
              </a:tblGrid>
              <a:tr h="263282">
                <a:tc>
                  <a:txBody>
                    <a:bodyPr/>
                    <a:lstStyle/>
                    <a:p>
                      <a:pPr algn="l" fontAlgn="b"/>
                      <a:r>
                        <a:rPr lang="en-US" sz="1500" b="1" u="none" strike="noStrike" dirty="0">
                          <a:effectLst/>
                          <a:highlight>
                            <a:srgbClr val="00FFFF"/>
                          </a:highlight>
                          <a:latin typeface="Arial" panose="020B0604020202020204" pitchFamily="34" charset="0"/>
                          <a:cs typeface="Arial" panose="020B0604020202020204" pitchFamily="34" charset="0"/>
                        </a:rPr>
                        <a:t>Average Cycle Times</a:t>
                      </a:r>
                      <a:endParaRPr lang="en-US" sz="1500" b="1" i="0" u="none" strike="noStrike" dirty="0">
                        <a:solidFill>
                          <a:srgbClr val="000000"/>
                        </a:solidFill>
                        <a:effectLst/>
                        <a:highlight>
                          <a:srgbClr val="00FFFF"/>
                        </a:highlight>
                        <a:latin typeface="Arial" panose="020B0604020202020204" pitchFamily="34" charset="0"/>
                        <a:cs typeface="Arial" panose="020B0604020202020204" pitchFamily="34" charset="0"/>
                      </a:endParaRPr>
                    </a:p>
                  </a:txBody>
                  <a:tcPr marL="0" marR="0" marT="0" marB="0" anchor="b"/>
                </a:tc>
                <a:tc>
                  <a:txBody>
                    <a:bodyPr/>
                    <a:lstStyle/>
                    <a:p>
                      <a:pPr algn="l" fontAlgn="b"/>
                      <a:endParaRPr lang="en-US" sz="1500" b="0" i="0" u="none" strike="noStrike">
                        <a:solidFill>
                          <a:srgbClr val="FFFFFF"/>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en-US" sz="1500" b="0" i="0" u="none" strike="noStrike">
                        <a:solidFill>
                          <a:srgbClr val="FFFFFF"/>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802770939"/>
                  </a:ext>
                </a:extLst>
              </a:tr>
              <a:tr h="263282">
                <a:tc>
                  <a:txBody>
                    <a:bodyPr/>
                    <a:lstStyle/>
                    <a:p>
                      <a:pPr algn="l" fontAlgn="b"/>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b="1" u="none" strike="noStrike" dirty="0">
                          <a:effectLst/>
                          <a:latin typeface="Arial" panose="020B0604020202020204" pitchFamily="34" charset="0"/>
                          <a:cs typeface="Arial" panose="020B0604020202020204" pitchFamily="34" charset="0"/>
                        </a:rPr>
                        <a:t>2022</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b="1" u="none" strike="noStrike" dirty="0">
                          <a:effectLst/>
                          <a:latin typeface="Arial" panose="020B0604020202020204" pitchFamily="34" charset="0"/>
                          <a:cs typeface="Arial" panose="020B0604020202020204" pitchFamily="34" charset="0"/>
                        </a:rPr>
                        <a:t>2023</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b="1" u="none" strike="noStrike" dirty="0">
                          <a:effectLst/>
                          <a:latin typeface="Arial" panose="020B0604020202020204" pitchFamily="34" charset="0"/>
                          <a:cs typeface="Arial" panose="020B0604020202020204" pitchFamily="34" charset="0"/>
                        </a:rPr>
                        <a:t>2024</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729902166"/>
                  </a:ext>
                </a:extLst>
              </a:tr>
              <a:tr h="263282">
                <a:tc>
                  <a:txBody>
                    <a:bodyPr/>
                    <a:lstStyle/>
                    <a:p>
                      <a:pPr algn="l" fontAlgn="b"/>
                      <a:r>
                        <a:rPr lang="en-US" sz="1500" u="none" strike="noStrike" dirty="0">
                          <a:effectLst/>
                          <a:latin typeface="Arial" panose="020B0604020202020204" pitchFamily="34" charset="0"/>
                          <a:cs typeface="Arial" panose="020B0604020202020204" pitchFamily="34" charset="0"/>
                        </a:rPr>
                        <a:t>January</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239.7</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99.1</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130.3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342282539"/>
                  </a:ext>
                </a:extLst>
              </a:tr>
              <a:tr h="263282">
                <a:tc>
                  <a:txBody>
                    <a:bodyPr/>
                    <a:lstStyle/>
                    <a:p>
                      <a:pPr algn="l" fontAlgn="b"/>
                      <a:r>
                        <a:rPr lang="en-US" sz="1500" u="none" strike="noStrike" dirty="0">
                          <a:effectLst/>
                          <a:latin typeface="Arial" panose="020B0604020202020204" pitchFamily="34" charset="0"/>
                          <a:cs typeface="Arial" panose="020B0604020202020204" pitchFamily="34" charset="0"/>
                        </a:rPr>
                        <a:t>February</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264.5</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117.1</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75.1</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475475118"/>
                  </a:ext>
                </a:extLst>
              </a:tr>
              <a:tr h="263282">
                <a:tc>
                  <a:txBody>
                    <a:bodyPr/>
                    <a:lstStyle/>
                    <a:p>
                      <a:pPr algn="l" fontAlgn="b"/>
                      <a:r>
                        <a:rPr lang="en-US" sz="1500" u="none" strike="noStrike">
                          <a:effectLst/>
                          <a:latin typeface="Arial" panose="020B0604020202020204" pitchFamily="34" charset="0"/>
                          <a:cs typeface="Arial" panose="020B0604020202020204" pitchFamily="34" charset="0"/>
                        </a:rPr>
                        <a:t>March</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407.5</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60.8</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95.5</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355447834"/>
                  </a:ext>
                </a:extLst>
              </a:tr>
              <a:tr h="263282">
                <a:tc>
                  <a:txBody>
                    <a:bodyPr/>
                    <a:lstStyle/>
                    <a:p>
                      <a:pPr algn="l" fontAlgn="b"/>
                      <a:r>
                        <a:rPr lang="en-US" sz="1500" u="none" strike="noStrike">
                          <a:effectLst/>
                          <a:latin typeface="Arial" panose="020B0604020202020204" pitchFamily="34" charset="0"/>
                          <a:cs typeface="Arial" panose="020B0604020202020204" pitchFamily="34" charset="0"/>
                        </a:rPr>
                        <a:t>April</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249.4</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110.1</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100.5</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858386970"/>
                  </a:ext>
                </a:extLst>
              </a:tr>
              <a:tr h="263282">
                <a:tc>
                  <a:txBody>
                    <a:bodyPr/>
                    <a:lstStyle/>
                    <a:p>
                      <a:pPr algn="l" fontAlgn="b"/>
                      <a:r>
                        <a:rPr lang="en-US" sz="1500" u="none" strike="noStrike" dirty="0">
                          <a:effectLst/>
                          <a:latin typeface="Arial" panose="020B0604020202020204" pitchFamily="34" charset="0"/>
                          <a:cs typeface="Arial" panose="020B0604020202020204" pitchFamily="34" charset="0"/>
                        </a:rPr>
                        <a:t>May</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84.1</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75.2</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56.6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778120365"/>
                  </a:ext>
                </a:extLst>
              </a:tr>
              <a:tr h="263282">
                <a:tc>
                  <a:txBody>
                    <a:bodyPr/>
                    <a:lstStyle/>
                    <a:p>
                      <a:pPr algn="l" fontAlgn="b"/>
                      <a:r>
                        <a:rPr lang="en-US" sz="1500" u="none" strike="noStrike">
                          <a:effectLst/>
                          <a:latin typeface="Arial" panose="020B0604020202020204" pitchFamily="34" charset="0"/>
                          <a:cs typeface="Arial" panose="020B0604020202020204" pitchFamily="34" charset="0"/>
                        </a:rPr>
                        <a:t>June</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174.0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84.0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735071458"/>
                  </a:ext>
                </a:extLst>
              </a:tr>
              <a:tr h="263282">
                <a:tc>
                  <a:txBody>
                    <a:bodyPr/>
                    <a:lstStyle/>
                    <a:p>
                      <a:pPr algn="l" fontAlgn="b"/>
                      <a:r>
                        <a:rPr lang="en-US" sz="1500" u="none" strike="noStrike">
                          <a:effectLst/>
                          <a:latin typeface="Arial" panose="020B0604020202020204" pitchFamily="34" charset="0"/>
                          <a:cs typeface="Arial" panose="020B0604020202020204" pitchFamily="34" charset="0"/>
                        </a:rPr>
                        <a:t>July</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154.3</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96.8</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994184815"/>
                  </a:ext>
                </a:extLst>
              </a:tr>
              <a:tr h="263282">
                <a:tc>
                  <a:txBody>
                    <a:bodyPr/>
                    <a:lstStyle/>
                    <a:p>
                      <a:pPr algn="l" fontAlgn="b"/>
                      <a:r>
                        <a:rPr lang="en-US" sz="1500" u="none" strike="noStrike">
                          <a:effectLst/>
                          <a:latin typeface="Arial" panose="020B0604020202020204" pitchFamily="34" charset="0"/>
                          <a:cs typeface="Arial" panose="020B0604020202020204" pitchFamily="34" charset="0"/>
                        </a:rPr>
                        <a:t>August</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67.6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22.5</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858661993"/>
                  </a:ext>
                </a:extLst>
              </a:tr>
              <a:tr h="263282">
                <a:tc>
                  <a:txBody>
                    <a:bodyPr/>
                    <a:lstStyle/>
                    <a:p>
                      <a:pPr algn="l" fontAlgn="b"/>
                      <a:r>
                        <a:rPr lang="en-US" sz="1500" u="none" strike="noStrike">
                          <a:effectLst/>
                          <a:latin typeface="Arial" panose="020B0604020202020204" pitchFamily="34" charset="0"/>
                          <a:cs typeface="Arial" panose="020B0604020202020204" pitchFamily="34" charset="0"/>
                        </a:rPr>
                        <a:t>September</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84.6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latin typeface="Arial" panose="020B0604020202020204" pitchFamily="34" charset="0"/>
                          <a:cs typeface="Arial" panose="020B0604020202020204" pitchFamily="34" charset="0"/>
                        </a:rPr>
                        <a:t>91.4</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494177180"/>
                  </a:ext>
                </a:extLst>
              </a:tr>
              <a:tr h="263282">
                <a:tc>
                  <a:txBody>
                    <a:bodyPr/>
                    <a:lstStyle/>
                    <a:p>
                      <a:pPr algn="l" fontAlgn="b"/>
                      <a:r>
                        <a:rPr lang="en-US" sz="1500" u="none" strike="noStrike">
                          <a:effectLst/>
                          <a:latin typeface="Arial" panose="020B0604020202020204" pitchFamily="34" charset="0"/>
                          <a:cs typeface="Arial" panose="020B0604020202020204" pitchFamily="34" charset="0"/>
                        </a:rPr>
                        <a:t>October</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102.6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95.5</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362438262"/>
                  </a:ext>
                </a:extLst>
              </a:tr>
              <a:tr h="263282">
                <a:tc>
                  <a:txBody>
                    <a:bodyPr/>
                    <a:lstStyle/>
                    <a:p>
                      <a:pPr algn="l" fontAlgn="b"/>
                      <a:r>
                        <a:rPr lang="en-US" sz="1500" u="none" strike="noStrike">
                          <a:effectLst/>
                          <a:latin typeface="Arial" panose="020B0604020202020204" pitchFamily="34" charset="0"/>
                          <a:cs typeface="Arial" panose="020B0604020202020204" pitchFamily="34" charset="0"/>
                        </a:rPr>
                        <a:t>November</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72.6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136.9</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3207703321"/>
                  </a:ext>
                </a:extLst>
              </a:tr>
              <a:tr h="263282">
                <a:tc>
                  <a:txBody>
                    <a:bodyPr/>
                    <a:lstStyle/>
                    <a:p>
                      <a:pPr algn="l" fontAlgn="b"/>
                      <a:r>
                        <a:rPr lang="en-US" sz="1500" u="none" strike="noStrike">
                          <a:effectLst/>
                          <a:latin typeface="Arial" panose="020B0604020202020204" pitchFamily="34" charset="0"/>
                          <a:cs typeface="Arial" panose="020B0604020202020204" pitchFamily="34" charset="0"/>
                        </a:rPr>
                        <a:t>December</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48.7</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a:effectLst/>
                          <a:latin typeface="Arial" panose="020B0604020202020204" pitchFamily="34" charset="0"/>
                          <a:cs typeface="Arial" panose="020B0604020202020204" pitchFamily="34" charset="0"/>
                        </a:rPr>
                        <a:t>134.0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142513745"/>
                  </a:ext>
                </a:extLst>
              </a:tr>
              <a:tr h="276446">
                <a:tc>
                  <a:txBody>
                    <a:bodyPr/>
                    <a:lstStyle/>
                    <a:p>
                      <a:pPr algn="l" fontAlgn="b"/>
                      <a:r>
                        <a:rPr lang="en-US" sz="1500" u="none" strike="noStrike">
                          <a:effectLst/>
                          <a:latin typeface="Arial" panose="020B0604020202020204" pitchFamily="34" charset="0"/>
                          <a:cs typeface="Arial" panose="020B0604020202020204" pitchFamily="34" charset="0"/>
                        </a:rPr>
                        <a:t>YTD Average</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highlight>
                            <a:srgbClr val="FFFF00"/>
                          </a:highlight>
                          <a:latin typeface="Arial" panose="020B0604020202020204" pitchFamily="34" charset="0"/>
                          <a:cs typeface="Arial" panose="020B0604020202020204" pitchFamily="34" charset="0"/>
                        </a:rPr>
                        <a:t>164.9</a:t>
                      </a:r>
                      <a:endParaRPr lang="en-US" sz="1500" b="0" i="0" u="none" strike="noStrike" dirty="0">
                        <a:solidFill>
                          <a:srgbClr val="000000"/>
                        </a:solidFill>
                        <a:effectLst/>
                        <a:highlight>
                          <a:srgbClr val="FFFF00"/>
                        </a:highligh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highlight>
                            <a:srgbClr val="FFFF00"/>
                          </a:highlight>
                          <a:latin typeface="Arial" panose="020B0604020202020204" pitchFamily="34" charset="0"/>
                          <a:cs typeface="Arial" panose="020B0604020202020204" pitchFamily="34" charset="0"/>
                        </a:rPr>
                        <a:t>100.7</a:t>
                      </a:r>
                      <a:endParaRPr lang="en-US" sz="1500" b="0" i="0" u="none" strike="noStrike" dirty="0">
                        <a:solidFill>
                          <a:srgbClr val="000000"/>
                        </a:solidFill>
                        <a:effectLst/>
                        <a:highlight>
                          <a:srgbClr val="FFFF00"/>
                        </a:highligh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500" u="none" strike="noStrike" dirty="0">
                          <a:effectLst/>
                          <a:highlight>
                            <a:srgbClr val="FFFF00"/>
                          </a:highlight>
                          <a:latin typeface="Arial" panose="020B0604020202020204" pitchFamily="34" charset="0"/>
                          <a:cs typeface="Arial" panose="020B0604020202020204" pitchFamily="34" charset="0"/>
                        </a:rPr>
                        <a:t>87.9</a:t>
                      </a:r>
                      <a:endParaRPr lang="en-US" sz="1500" b="0" i="0" u="none" strike="noStrike" dirty="0">
                        <a:solidFill>
                          <a:srgbClr val="000000"/>
                        </a:solidFill>
                        <a:effectLst/>
                        <a:highlight>
                          <a:srgbClr val="FFFF00"/>
                        </a:highligh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728200101"/>
                  </a:ext>
                </a:extLst>
              </a:tr>
            </a:tbl>
          </a:graphicData>
        </a:graphic>
      </p:graphicFrame>
    </p:spTree>
    <p:extLst>
      <p:ext uri="{BB962C8B-B14F-4D97-AF65-F5344CB8AC3E}">
        <p14:creationId xmlns:p14="http://schemas.microsoft.com/office/powerpoint/2010/main" val="556038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76825-D67D-0C1D-B8FC-57401E195D22}"/>
              </a:ext>
            </a:extLst>
          </p:cNvPr>
          <p:cNvSpPr>
            <a:spLocks noGrp="1"/>
          </p:cNvSpPr>
          <p:nvPr>
            <p:ph type="title"/>
          </p:nvPr>
        </p:nvSpPr>
        <p:spPr/>
        <p:txBody>
          <a:bodyPr/>
          <a:lstStyle/>
          <a:p>
            <a:endParaRPr lang="en-US"/>
          </a:p>
        </p:txBody>
      </p:sp>
      <p:graphicFrame>
        <p:nvGraphicFramePr>
          <p:cNvPr id="6" name="Content Placeholder 5">
            <a:extLst>
              <a:ext uri="{FF2B5EF4-FFF2-40B4-BE49-F238E27FC236}">
                <a16:creationId xmlns:a16="http://schemas.microsoft.com/office/drawing/2014/main" id="{3BB7EC62-D9AF-5221-B321-A804327FDB5D}"/>
              </a:ext>
            </a:extLst>
          </p:cNvPr>
          <p:cNvGraphicFramePr>
            <a:graphicFrameLocks noGrp="1"/>
          </p:cNvGraphicFramePr>
          <p:nvPr>
            <p:ph idx="1"/>
          </p:nvPr>
        </p:nvGraphicFramePr>
        <p:xfrm>
          <a:off x="0" y="0"/>
          <a:ext cx="0" cy="0"/>
        </p:xfrm>
        <a:graphic>
          <a:graphicData uri="http://schemas.openxmlformats.org/drawingml/2006/table">
            <a:tbl>
              <a:tblPr>
                <a:tableStyleId>{5C22544A-7EE6-4342-B048-85BDC9FD1C3A}</a:tableStyleId>
              </a:tblPr>
              <a:tblGrid>
                <a:gridCol w="25400">
                  <a:extLst>
                    <a:ext uri="{9D8B030D-6E8A-4147-A177-3AD203B41FA5}">
                      <a16:colId xmlns:a16="http://schemas.microsoft.com/office/drawing/2014/main" val="3132088866"/>
                    </a:ext>
                  </a:extLst>
                </a:gridCol>
                <a:gridCol w="25400">
                  <a:extLst>
                    <a:ext uri="{9D8B030D-6E8A-4147-A177-3AD203B41FA5}">
                      <a16:colId xmlns:a16="http://schemas.microsoft.com/office/drawing/2014/main" val="522827369"/>
                    </a:ext>
                  </a:extLst>
                </a:gridCol>
                <a:gridCol w="25400">
                  <a:extLst>
                    <a:ext uri="{9D8B030D-6E8A-4147-A177-3AD203B41FA5}">
                      <a16:colId xmlns:a16="http://schemas.microsoft.com/office/drawing/2014/main" val="76227418"/>
                    </a:ext>
                  </a:extLst>
                </a:gridCol>
                <a:gridCol w="25400">
                  <a:extLst>
                    <a:ext uri="{9D8B030D-6E8A-4147-A177-3AD203B41FA5}">
                      <a16:colId xmlns:a16="http://schemas.microsoft.com/office/drawing/2014/main" val="3606930953"/>
                    </a:ext>
                  </a:extLst>
                </a:gridCol>
              </a:tblGrid>
              <a:tr h="0">
                <a:tc>
                  <a:txBody>
                    <a:bodyPr/>
                    <a:lstStyle/>
                    <a:p>
                      <a:pPr algn="l" fontAlgn="b"/>
                      <a:r>
                        <a:rPr lang="en-US" sz="100" u="none" strike="noStrike">
                          <a:effectLst/>
                        </a:rPr>
                        <a:t>Average Cycle Times</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FFFFFF"/>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FFFFFF"/>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35045058"/>
                  </a:ext>
                </a:extLst>
              </a:tr>
              <a:tr h="0">
                <a:tc>
                  <a:txBody>
                    <a:bodyPr/>
                    <a:lstStyle/>
                    <a:p>
                      <a:pPr algn="l" fontAlgn="b"/>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2022</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2023</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2024</a:t>
                      </a:r>
                      <a:endParaRPr lang="en-US" sz="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78025430"/>
                  </a:ext>
                </a:extLst>
              </a:tr>
              <a:tr h="0">
                <a:tc>
                  <a:txBody>
                    <a:bodyPr/>
                    <a:lstStyle/>
                    <a:p>
                      <a:pPr algn="l" fontAlgn="b"/>
                      <a:r>
                        <a:rPr lang="en-US" sz="100" u="none" strike="noStrike">
                          <a:effectLst/>
                        </a:rPr>
                        <a:t>January</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239.7</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99.1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130.3</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16777424"/>
                  </a:ext>
                </a:extLst>
              </a:tr>
              <a:tr h="0">
                <a:tc>
                  <a:txBody>
                    <a:bodyPr/>
                    <a:lstStyle/>
                    <a:p>
                      <a:pPr algn="l" fontAlgn="b"/>
                      <a:r>
                        <a:rPr lang="en-US" sz="100" u="none" strike="noStrike">
                          <a:effectLst/>
                        </a:rPr>
                        <a:t>February</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264.5</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117.1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75.1</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6013708"/>
                  </a:ext>
                </a:extLst>
              </a:tr>
              <a:tr h="0">
                <a:tc>
                  <a:txBody>
                    <a:bodyPr/>
                    <a:lstStyle/>
                    <a:p>
                      <a:pPr algn="l" fontAlgn="b"/>
                      <a:r>
                        <a:rPr lang="en-US" sz="100" u="none" strike="noStrike">
                          <a:effectLst/>
                        </a:rPr>
                        <a:t>March</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407.5</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60.8</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95.5</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08271492"/>
                  </a:ext>
                </a:extLst>
              </a:tr>
              <a:tr h="0">
                <a:tc>
                  <a:txBody>
                    <a:bodyPr/>
                    <a:lstStyle/>
                    <a:p>
                      <a:pPr algn="l" fontAlgn="b"/>
                      <a:r>
                        <a:rPr lang="en-US" sz="100" u="none" strike="noStrike">
                          <a:effectLst/>
                        </a:rPr>
                        <a:t>April</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249.4</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110.1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100.5</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38909596"/>
                  </a:ext>
                </a:extLst>
              </a:tr>
              <a:tr h="0">
                <a:tc>
                  <a:txBody>
                    <a:bodyPr/>
                    <a:lstStyle/>
                    <a:p>
                      <a:pPr algn="l" fontAlgn="b"/>
                      <a:r>
                        <a:rPr lang="en-US" sz="100" u="none" strike="noStrike">
                          <a:effectLst/>
                        </a:rPr>
                        <a:t>May</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84.1</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75.2</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56.6</a:t>
                      </a:r>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9000038"/>
                  </a:ext>
                </a:extLst>
              </a:tr>
              <a:tr h="0">
                <a:tc>
                  <a:txBody>
                    <a:bodyPr/>
                    <a:lstStyle/>
                    <a:p>
                      <a:pPr algn="l" fontAlgn="b"/>
                      <a:r>
                        <a:rPr lang="en-US" sz="100" u="none" strike="noStrike">
                          <a:effectLst/>
                        </a:rPr>
                        <a:t>June</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174.0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84.0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4173423"/>
                  </a:ext>
                </a:extLst>
              </a:tr>
              <a:tr h="0">
                <a:tc>
                  <a:txBody>
                    <a:bodyPr/>
                    <a:lstStyle/>
                    <a:p>
                      <a:pPr algn="l" fontAlgn="b"/>
                      <a:r>
                        <a:rPr lang="en-US" sz="100" u="none" strike="noStrike">
                          <a:effectLst/>
                        </a:rPr>
                        <a:t>July</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154.3</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96.8</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44587700"/>
                  </a:ext>
                </a:extLst>
              </a:tr>
              <a:tr h="0">
                <a:tc>
                  <a:txBody>
                    <a:bodyPr/>
                    <a:lstStyle/>
                    <a:p>
                      <a:pPr algn="l" fontAlgn="b"/>
                      <a:r>
                        <a:rPr lang="en-US" sz="100" u="none" strike="noStrike">
                          <a:effectLst/>
                        </a:rPr>
                        <a:t>August</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67.6</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22.5</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1489976"/>
                  </a:ext>
                </a:extLst>
              </a:tr>
              <a:tr h="0">
                <a:tc>
                  <a:txBody>
                    <a:bodyPr/>
                    <a:lstStyle/>
                    <a:p>
                      <a:pPr algn="l" fontAlgn="b"/>
                      <a:r>
                        <a:rPr lang="en-US" sz="100" u="none" strike="noStrike">
                          <a:effectLst/>
                        </a:rPr>
                        <a:t>September</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84.6</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91.4</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02901716"/>
                  </a:ext>
                </a:extLst>
              </a:tr>
              <a:tr h="0">
                <a:tc>
                  <a:txBody>
                    <a:bodyPr/>
                    <a:lstStyle/>
                    <a:p>
                      <a:pPr algn="l" fontAlgn="b"/>
                      <a:r>
                        <a:rPr lang="en-US" sz="100" u="none" strike="noStrike">
                          <a:effectLst/>
                        </a:rPr>
                        <a:t>October</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102.6</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95.5</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94985653"/>
                  </a:ext>
                </a:extLst>
              </a:tr>
              <a:tr h="0">
                <a:tc>
                  <a:txBody>
                    <a:bodyPr/>
                    <a:lstStyle/>
                    <a:p>
                      <a:pPr algn="l" fontAlgn="b"/>
                      <a:r>
                        <a:rPr lang="en-US" sz="100" u="none" strike="noStrike">
                          <a:effectLst/>
                        </a:rPr>
                        <a:t>November</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72.6</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136.9</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90572866"/>
                  </a:ext>
                </a:extLst>
              </a:tr>
              <a:tr h="0">
                <a:tc>
                  <a:txBody>
                    <a:bodyPr/>
                    <a:lstStyle/>
                    <a:p>
                      <a:pPr algn="l" fontAlgn="b"/>
                      <a:r>
                        <a:rPr lang="en-US" sz="100" u="none" strike="noStrike">
                          <a:effectLst/>
                        </a:rPr>
                        <a:t>December</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48.7</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134.0</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50097104"/>
                  </a:ext>
                </a:extLst>
              </a:tr>
              <a:tr h="0">
                <a:tc>
                  <a:txBody>
                    <a:bodyPr/>
                    <a:lstStyle/>
                    <a:p>
                      <a:pPr algn="l" fontAlgn="b"/>
                      <a:r>
                        <a:rPr lang="en-US" sz="100" u="none" strike="noStrike">
                          <a:effectLst/>
                        </a:rPr>
                        <a:t>YTD Average</a:t>
                      </a:r>
                      <a:endParaRPr lang="en-US" sz="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164.9</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a:effectLst/>
                        </a:rPr>
                        <a:t>100.7</a:t>
                      </a:r>
                      <a:endParaRPr lang="en-US" sz="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00" u="none" strike="noStrike" dirty="0">
                          <a:effectLst/>
                        </a:rPr>
                        <a:t>87.9</a:t>
                      </a:r>
                      <a:endParaRPr lang="en-US" sz="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7843158"/>
                  </a:ext>
                </a:extLst>
              </a:tr>
            </a:tbl>
          </a:graphicData>
        </a:graphic>
      </p:graphicFrame>
      <p:sp>
        <p:nvSpPr>
          <p:cNvPr id="4" name="Date Placeholder 3">
            <a:extLst>
              <a:ext uri="{FF2B5EF4-FFF2-40B4-BE49-F238E27FC236}">
                <a16:creationId xmlns:a16="http://schemas.microsoft.com/office/drawing/2014/main" id="{A628F4A3-3E14-3CBF-C0D7-8EEF60E18C99}"/>
              </a:ext>
            </a:extLst>
          </p:cNvPr>
          <p:cNvSpPr>
            <a:spLocks noGrp="1"/>
          </p:cNvSpPr>
          <p:nvPr>
            <p:ph type="dt" sz="half" idx="10"/>
          </p:nvPr>
        </p:nvSpPr>
        <p:spPr/>
        <p:txBody>
          <a:bodyPr/>
          <a:lstStyle/>
          <a:p>
            <a:fld id="{4F5C6524-26DD-4C8C-BDEA-F7F2F1FB8B61}" type="datetime1">
              <a:rPr lang="en-US" smtClean="0"/>
              <a:t>6/21/2024</a:t>
            </a:fld>
            <a:endParaRPr lang="en-US"/>
          </a:p>
        </p:txBody>
      </p:sp>
      <p:sp>
        <p:nvSpPr>
          <p:cNvPr id="5" name="Slide Number Placeholder 4">
            <a:extLst>
              <a:ext uri="{FF2B5EF4-FFF2-40B4-BE49-F238E27FC236}">
                <a16:creationId xmlns:a16="http://schemas.microsoft.com/office/drawing/2014/main" id="{66721D25-83D6-EE90-6425-F281B0F70B79}"/>
              </a:ext>
            </a:extLst>
          </p:cNvPr>
          <p:cNvSpPr>
            <a:spLocks noGrp="1"/>
          </p:cNvSpPr>
          <p:nvPr>
            <p:ph type="sldNum" sz="quarter" idx="12"/>
          </p:nvPr>
        </p:nvSpPr>
        <p:spPr/>
        <p:txBody>
          <a:bodyPr/>
          <a:lstStyle/>
          <a:p>
            <a:fld id="{A7754AA7-8025-408E-B296-E2B43FE08638}" type="slidenum">
              <a:rPr lang="en-US" smtClean="0"/>
              <a:t>10</a:t>
            </a:fld>
            <a:endParaRPr lang="en-US"/>
          </a:p>
        </p:txBody>
      </p:sp>
      <p:graphicFrame>
        <p:nvGraphicFramePr>
          <p:cNvPr id="3" name="Table 2">
            <a:extLst>
              <a:ext uri="{FF2B5EF4-FFF2-40B4-BE49-F238E27FC236}">
                <a16:creationId xmlns:a16="http://schemas.microsoft.com/office/drawing/2014/main" id="{2D6B21C0-39A2-D6EF-0A10-E2905E71A8D6}"/>
              </a:ext>
            </a:extLst>
          </p:cNvPr>
          <p:cNvGraphicFramePr>
            <a:graphicFrameLocks noGrp="1"/>
          </p:cNvGraphicFramePr>
          <p:nvPr>
            <p:extLst>
              <p:ext uri="{D42A27DB-BD31-4B8C-83A1-F6EECF244321}">
                <p14:modId xmlns:p14="http://schemas.microsoft.com/office/powerpoint/2010/main" val="2889857471"/>
              </p:ext>
            </p:extLst>
          </p:nvPr>
        </p:nvGraphicFramePr>
        <p:xfrm>
          <a:off x="838201" y="742950"/>
          <a:ext cx="7238999" cy="3886200"/>
        </p:xfrm>
        <a:graphic>
          <a:graphicData uri="http://schemas.openxmlformats.org/drawingml/2006/table">
            <a:tbl>
              <a:tblPr firstRow="1" firstCol="1" bandRow="1">
                <a:tableStyleId>{5C22544A-7EE6-4342-B048-85BDC9FD1C3A}</a:tableStyleId>
              </a:tblPr>
              <a:tblGrid>
                <a:gridCol w="2596427">
                  <a:extLst>
                    <a:ext uri="{9D8B030D-6E8A-4147-A177-3AD203B41FA5}">
                      <a16:colId xmlns:a16="http://schemas.microsoft.com/office/drawing/2014/main" val="166307945"/>
                    </a:ext>
                  </a:extLst>
                </a:gridCol>
                <a:gridCol w="804702">
                  <a:extLst>
                    <a:ext uri="{9D8B030D-6E8A-4147-A177-3AD203B41FA5}">
                      <a16:colId xmlns:a16="http://schemas.microsoft.com/office/drawing/2014/main" val="3443354884"/>
                    </a:ext>
                  </a:extLst>
                </a:gridCol>
                <a:gridCol w="978736">
                  <a:extLst>
                    <a:ext uri="{9D8B030D-6E8A-4147-A177-3AD203B41FA5}">
                      <a16:colId xmlns:a16="http://schemas.microsoft.com/office/drawing/2014/main" val="360638100"/>
                    </a:ext>
                  </a:extLst>
                </a:gridCol>
                <a:gridCol w="923210">
                  <a:extLst>
                    <a:ext uri="{9D8B030D-6E8A-4147-A177-3AD203B41FA5}">
                      <a16:colId xmlns:a16="http://schemas.microsoft.com/office/drawing/2014/main" val="1220681588"/>
                    </a:ext>
                  </a:extLst>
                </a:gridCol>
                <a:gridCol w="1014371">
                  <a:extLst>
                    <a:ext uri="{9D8B030D-6E8A-4147-A177-3AD203B41FA5}">
                      <a16:colId xmlns:a16="http://schemas.microsoft.com/office/drawing/2014/main" val="2477903040"/>
                    </a:ext>
                  </a:extLst>
                </a:gridCol>
                <a:gridCol w="921553">
                  <a:extLst>
                    <a:ext uri="{9D8B030D-6E8A-4147-A177-3AD203B41FA5}">
                      <a16:colId xmlns:a16="http://schemas.microsoft.com/office/drawing/2014/main" val="1575245428"/>
                    </a:ext>
                  </a:extLst>
                </a:gridCol>
              </a:tblGrid>
              <a:tr h="228600">
                <a:tc>
                  <a:txBody>
                    <a:bodyPr/>
                    <a:lstStyle/>
                    <a:p>
                      <a:pPr marL="0" marR="0" algn="ctr" fontAlgn="base">
                        <a:spcBef>
                          <a:spcPts val="0"/>
                        </a:spcBef>
                        <a:spcAft>
                          <a:spcPts val="0"/>
                        </a:spcAft>
                      </a:pPr>
                      <a:r>
                        <a:rPr lang="en-US" sz="1200">
                          <a:effectLst/>
                        </a:rPr>
                        <a:t>Workload Change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2020 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2021 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2022 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2023 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2024 (Q1)</a:t>
                      </a:r>
                      <a:endParaRPr lang="en-US" sz="1100">
                        <a:effectLst/>
                        <a:latin typeface="Calibri" panose="020F0502020204030204" pitchFamily="34" charset="0"/>
                        <a:ea typeface="Calibri" panose="020F0502020204030204" pitchFamily="34" charset="0"/>
                      </a:endParaRPr>
                    </a:p>
                  </a:txBody>
                  <a:tcPr marL="0" marR="0" marT="0" marB="0" anchor="b"/>
                </a:tc>
                <a:extLst>
                  <a:ext uri="{0D108BD9-81ED-4DB2-BD59-A6C34878D82A}">
                    <a16:rowId xmlns:a16="http://schemas.microsoft.com/office/drawing/2014/main" val="4114979375"/>
                  </a:ext>
                </a:extLst>
              </a:tr>
              <a:tr h="914400">
                <a:tc>
                  <a:txBody>
                    <a:bodyPr/>
                    <a:lstStyle/>
                    <a:p>
                      <a:pPr marL="0" marR="0" algn="ctr" fontAlgn="base">
                        <a:spcBef>
                          <a:spcPts val="0"/>
                        </a:spcBef>
                        <a:spcAft>
                          <a:spcPts val="0"/>
                        </a:spcAft>
                      </a:pPr>
                      <a:r>
                        <a:rPr lang="en-US" sz="1200">
                          <a:effectLst/>
                        </a:rPr>
                        <a:t>Requests for Technical Assistance - Civil Service Training - Law and Rules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dirty="0">
                          <a:effectLst/>
                        </a:rPr>
                        <a:t>2,536 </a:t>
                      </a:r>
                      <a:endParaRPr lang="en-US" sz="1100" dirty="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2,945 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2,735 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4,816 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 </a:t>
                      </a:r>
                      <a:endParaRPr lang="en-US" sz="1100">
                        <a:effectLst/>
                      </a:endParaRPr>
                    </a:p>
                    <a:p>
                      <a:pPr marL="0" marR="0" algn="ctr" fontAlgn="base">
                        <a:spcBef>
                          <a:spcPts val="0"/>
                        </a:spcBef>
                        <a:spcAft>
                          <a:spcPts val="0"/>
                        </a:spcAft>
                      </a:pPr>
                      <a:r>
                        <a:rPr lang="en-US" sz="1200">
                          <a:effectLst/>
                        </a:rPr>
                        <a:t> </a:t>
                      </a:r>
                      <a:endParaRPr lang="en-US" sz="1100">
                        <a:effectLst/>
                      </a:endParaRPr>
                    </a:p>
                    <a:p>
                      <a:pPr marL="0" marR="0" algn="ctr" fontAlgn="base">
                        <a:spcBef>
                          <a:spcPts val="0"/>
                        </a:spcBef>
                        <a:spcAft>
                          <a:spcPts val="0"/>
                        </a:spcAft>
                      </a:pPr>
                      <a:r>
                        <a:rPr lang="en-US" sz="1200">
                          <a:effectLst/>
                        </a:rPr>
                        <a:t> </a:t>
                      </a:r>
                      <a:endParaRPr lang="en-US" sz="1100">
                        <a:effectLst/>
                      </a:endParaRPr>
                    </a:p>
                    <a:p>
                      <a:pPr marL="0" marR="0" algn="ctr" fontAlgn="base">
                        <a:spcBef>
                          <a:spcPts val="0"/>
                        </a:spcBef>
                        <a:spcAft>
                          <a:spcPts val="0"/>
                        </a:spcAft>
                      </a:pPr>
                      <a:r>
                        <a:rPr lang="en-US" sz="1200">
                          <a:effectLst/>
                        </a:rPr>
                        <a:t>1,016</a:t>
                      </a:r>
                      <a:endParaRPr lang="en-US" sz="1100">
                        <a:effectLst/>
                        <a:latin typeface="Calibri" panose="020F0502020204030204" pitchFamily="34" charset="0"/>
                        <a:ea typeface="Calibri" panose="020F0502020204030204" pitchFamily="34" charset="0"/>
                      </a:endParaRPr>
                    </a:p>
                  </a:txBody>
                  <a:tcPr marL="0" marR="0" marT="0" marB="0" anchor="b"/>
                </a:tc>
                <a:extLst>
                  <a:ext uri="{0D108BD9-81ED-4DB2-BD59-A6C34878D82A}">
                    <a16:rowId xmlns:a16="http://schemas.microsoft.com/office/drawing/2014/main" val="25292476"/>
                  </a:ext>
                </a:extLst>
              </a:tr>
              <a:tr h="1143000">
                <a:tc>
                  <a:txBody>
                    <a:bodyPr/>
                    <a:lstStyle/>
                    <a:p>
                      <a:pPr marL="0" marR="0" algn="ctr" fontAlgn="base">
                        <a:spcBef>
                          <a:spcPts val="0"/>
                        </a:spcBef>
                        <a:spcAft>
                          <a:spcPts val="0"/>
                        </a:spcAft>
                      </a:pPr>
                      <a:r>
                        <a:rPr lang="en-US" sz="1200" dirty="0">
                          <a:effectLst/>
                        </a:rPr>
                        <a:t>Support for State Commission - Local Rules Resolutions/HELP Program </a:t>
                      </a:r>
                      <a:endParaRPr lang="en-US" sz="1100" dirty="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205 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205 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157 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300 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 </a:t>
                      </a:r>
                      <a:endParaRPr lang="en-US" sz="1100">
                        <a:effectLst/>
                      </a:endParaRPr>
                    </a:p>
                    <a:p>
                      <a:pPr marL="0" marR="0" algn="ctr" fontAlgn="base">
                        <a:spcBef>
                          <a:spcPts val="0"/>
                        </a:spcBef>
                        <a:spcAft>
                          <a:spcPts val="0"/>
                        </a:spcAft>
                      </a:pPr>
                      <a:r>
                        <a:rPr lang="en-US" sz="1200">
                          <a:effectLst/>
                        </a:rPr>
                        <a:t> </a:t>
                      </a:r>
                      <a:endParaRPr lang="en-US" sz="1100">
                        <a:effectLst/>
                      </a:endParaRPr>
                    </a:p>
                    <a:p>
                      <a:pPr marL="0" marR="0" algn="ctr" fontAlgn="base">
                        <a:spcBef>
                          <a:spcPts val="0"/>
                        </a:spcBef>
                        <a:spcAft>
                          <a:spcPts val="0"/>
                        </a:spcAft>
                      </a:pPr>
                      <a:r>
                        <a:rPr lang="en-US" sz="1200">
                          <a:effectLst/>
                        </a:rPr>
                        <a:t> </a:t>
                      </a:r>
                      <a:endParaRPr lang="en-US" sz="1100">
                        <a:effectLst/>
                      </a:endParaRPr>
                    </a:p>
                    <a:p>
                      <a:pPr marL="0" marR="0" algn="ctr" fontAlgn="base">
                        <a:spcBef>
                          <a:spcPts val="0"/>
                        </a:spcBef>
                        <a:spcAft>
                          <a:spcPts val="0"/>
                        </a:spcAft>
                      </a:pPr>
                      <a:r>
                        <a:rPr lang="en-US" sz="1200">
                          <a:effectLst/>
                        </a:rPr>
                        <a:t> </a:t>
                      </a:r>
                      <a:endParaRPr lang="en-US" sz="1100">
                        <a:effectLst/>
                      </a:endParaRPr>
                    </a:p>
                    <a:p>
                      <a:pPr marL="0" marR="0" algn="ctr" fontAlgn="base">
                        <a:spcBef>
                          <a:spcPts val="0"/>
                        </a:spcBef>
                        <a:spcAft>
                          <a:spcPts val="0"/>
                        </a:spcAft>
                      </a:pPr>
                      <a:r>
                        <a:rPr lang="en-US" sz="1200">
                          <a:effectLst/>
                        </a:rPr>
                        <a:t>235</a:t>
                      </a:r>
                      <a:endParaRPr lang="en-US" sz="1100">
                        <a:effectLst/>
                        <a:latin typeface="Calibri" panose="020F0502020204030204" pitchFamily="34" charset="0"/>
                        <a:ea typeface="Calibri" panose="020F0502020204030204" pitchFamily="34" charset="0"/>
                      </a:endParaRPr>
                    </a:p>
                  </a:txBody>
                  <a:tcPr marL="0" marR="0" marT="0" marB="0" anchor="b"/>
                </a:tc>
                <a:extLst>
                  <a:ext uri="{0D108BD9-81ED-4DB2-BD59-A6C34878D82A}">
                    <a16:rowId xmlns:a16="http://schemas.microsoft.com/office/drawing/2014/main" val="259366865"/>
                  </a:ext>
                </a:extLst>
              </a:tr>
              <a:tr h="685800">
                <a:tc>
                  <a:txBody>
                    <a:bodyPr/>
                    <a:lstStyle/>
                    <a:p>
                      <a:pPr marL="0" marR="0" algn="ctr" fontAlgn="base">
                        <a:spcBef>
                          <a:spcPts val="0"/>
                        </a:spcBef>
                        <a:spcAft>
                          <a:spcPts val="0"/>
                        </a:spcAft>
                      </a:pPr>
                      <a:r>
                        <a:rPr lang="en-US" sz="1200">
                          <a:effectLst/>
                        </a:rPr>
                        <a:t>Support for State Commission - State and Local 211 Waivers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423 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357 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452 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580 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 </a:t>
                      </a:r>
                      <a:endParaRPr lang="en-US" sz="1100">
                        <a:effectLst/>
                      </a:endParaRPr>
                    </a:p>
                    <a:p>
                      <a:pPr marL="0" marR="0" algn="ctr" fontAlgn="base">
                        <a:spcBef>
                          <a:spcPts val="0"/>
                        </a:spcBef>
                        <a:spcAft>
                          <a:spcPts val="0"/>
                        </a:spcAft>
                      </a:pPr>
                      <a:r>
                        <a:rPr lang="en-US" sz="1200">
                          <a:effectLst/>
                        </a:rPr>
                        <a:t> </a:t>
                      </a:r>
                      <a:endParaRPr lang="en-US" sz="1100">
                        <a:effectLst/>
                      </a:endParaRPr>
                    </a:p>
                    <a:p>
                      <a:pPr marL="0" marR="0" algn="ctr" fontAlgn="base">
                        <a:spcBef>
                          <a:spcPts val="0"/>
                        </a:spcBef>
                        <a:spcAft>
                          <a:spcPts val="0"/>
                        </a:spcAft>
                      </a:pPr>
                      <a:r>
                        <a:rPr lang="en-US" sz="1200">
                          <a:effectLst/>
                        </a:rPr>
                        <a:t>337</a:t>
                      </a:r>
                      <a:endParaRPr lang="en-US" sz="1100">
                        <a:effectLst/>
                        <a:latin typeface="Calibri" panose="020F0502020204030204" pitchFamily="34" charset="0"/>
                        <a:ea typeface="Calibri" panose="020F0502020204030204" pitchFamily="34" charset="0"/>
                      </a:endParaRPr>
                    </a:p>
                  </a:txBody>
                  <a:tcPr marL="0" marR="0" marT="0" marB="0" anchor="b"/>
                </a:tc>
                <a:extLst>
                  <a:ext uri="{0D108BD9-81ED-4DB2-BD59-A6C34878D82A}">
                    <a16:rowId xmlns:a16="http://schemas.microsoft.com/office/drawing/2014/main" val="3888014413"/>
                  </a:ext>
                </a:extLst>
              </a:tr>
              <a:tr h="914400">
                <a:tc>
                  <a:txBody>
                    <a:bodyPr/>
                    <a:lstStyle/>
                    <a:p>
                      <a:pPr marL="0" marR="0" algn="ctr" fontAlgn="base">
                        <a:spcBef>
                          <a:spcPts val="0"/>
                        </a:spcBef>
                        <a:spcAft>
                          <a:spcPts val="0"/>
                        </a:spcAft>
                      </a:pPr>
                      <a:r>
                        <a:rPr lang="en-US" sz="1200" dirty="0">
                          <a:effectLst/>
                        </a:rPr>
                        <a:t>Support &amp; Training – Local Examination Processes &amp; Procedures </a:t>
                      </a:r>
                      <a:endParaRPr lang="en-US" sz="1100" dirty="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3,238 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3,890 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5,740 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a:effectLst/>
                        </a:rPr>
                        <a:t>6,731 </a:t>
                      </a:r>
                      <a:endParaRPr lang="en-US" sz="1100">
                        <a:effectLst/>
                        <a:latin typeface="Calibri" panose="020F0502020204030204" pitchFamily="34" charset="0"/>
                        <a:ea typeface="Calibri" panose="020F0502020204030204" pitchFamily="34" charset="0"/>
                      </a:endParaRPr>
                    </a:p>
                  </a:txBody>
                  <a:tcPr marL="0" marR="0" marT="0" marB="0" anchor="b"/>
                </a:tc>
                <a:tc>
                  <a:txBody>
                    <a:bodyPr/>
                    <a:lstStyle/>
                    <a:p>
                      <a:pPr marL="0" marR="0" algn="ctr" fontAlgn="base">
                        <a:spcBef>
                          <a:spcPts val="0"/>
                        </a:spcBef>
                        <a:spcAft>
                          <a:spcPts val="0"/>
                        </a:spcAft>
                      </a:pPr>
                      <a:r>
                        <a:rPr lang="en-US" sz="1200" dirty="0">
                          <a:effectLst/>
                        </a:rPr>
                        <a:t> </a:t>
                      </a:r>
                      <a:endParaRPr lang="en-US" sz="1100" dirty="0">
                        <a:effectLst/>
                      </a:endParaRPr>
                    </a:p>
                    <a:p>
                      <a:pPr marL="0" marR="0" algn="ctr" fontAlgn="base">
                        <a:spcBef>
                          <a:spcPts val="0"/>
                        </a:spcBef>
                        <a:spcAft>
                          <a:spcPts val="0"/>
                        </a:spcAft>
                      </a:pPr>
                      <a:r>
                        <a:rPr lang="en-US" sz="1200" dirty="0">
                          <a:effectLst/>
                        </a:rPr>
                        <a:t> </a:t>
                      </a:r>
                      <a:endParaRPr lang="en-US" sz="1100" dirty="0">
                        <a:effectLst/>
                      </a:endParaRPr>
                    </a:p>
                    <a:p>
                      <a:pPr marL="0" marR="0" algn="ctr" fontAlgn="base">
                        <a:spcBef>
                          <a:spcPts val="0"/>
                        </a:spcBef>
                        <a:spcAft>
                          <a:spcPts val="0"/>
                        </a:spcAft>
                      </a:pPr>
                      <a:r>
                        <a:rPr lang="en-US" sz="1200" dirty="0">
                          <a:effectLst/>
                        </a:rPr>
                        <a:t> </a:t>
                      </a:r>
                      <a:endParaRPr lang="en-US" sz="1100" dirty="0">
                        <a:effectLst/>
                      </a:endParaRPr>
                    </a:p>
                    <a:p>
                      <a:pPr marL="0" marR="0" algn="ctr" fontAlgn="base">
                        <a:spcBef>
                          <a:spcPts val="0"/>
                        </a:spcBef>
                        <a:spcAft>
                          <a:spcPts val="0"/>
                        </a:spcAft>
                      </a:pPr>
                      <a:r>
                        <a:rPr lang="en-US" sz="1200" dirty="0">
                          <a:effectLst/>
                        </a:rPr>
                        <a:t>2,256</a:t>
                      </a:r>
                      <a:endParaRPr lang="en-US" sz="1100" dirty="0">
                        <a:effectLst/>
                        <a:latin typeface="Calibri" panose="020F0502020204030204" pitchFamily="34" charset="0"/>
                        <a:ea typeface="Calibri" panose="020F0502020204030204" pitchFamily="34" charset="0"/>
                      </a:endParaRPr>
                    </a:p>
                  </a:txBody>
                  <a:tcPr marL="0" marR="0" marT="0" marB="0" anchor="b"/>
                </a:tc>
                <a:extLst>
                  <a:ext uri="{0D108BD9-81ED-4DB2-BD59-A6C34878D82A}">
                    <a16:rowId xmlns:a16="http://schemas.microsoft.com/office/drawing/2014/main" val="1567118548"/>
                  </a:ext>
                </a:extLst>
              </a:tr>
            </a:tbl>
          </a:graphicData>
        </a:graphic>
      </p:graphicFrame>
    </p:spTree>
    <p:extLst>
      <p:ext uri="{BB962C8B-B14F-4D97-AF65-F5344CB8AC3E}">
        <p14:creationId xmlns:p14="http://schemas.microsoft.com/office/powerpoint/2010/main" val="1917192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B7F1B-5611-E1C4-22D3-BF9D9C98CED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5CB5931-F8D1-9BA3-77B9-10BEDF11442D}"/>
              </a:ext>
            </a:extLst>
          </p:cNvPr>
          <p:cNvSpPr>
            <a:spLocks noGrp="1"/>
          </p:cNvSpPr>
          <p:nvPr>
            <p:ph idx="1"/>
          </p:nvPr>
        </p:nvSpPr>
        <p:spPr/>
        <p:txBody>
          <a:bodyPr/>
          <a:lstStyle/>
          <a:p>
            <a:endParaRPr lang="en-US" dirty="0"/>
          </a:p>
        </p:txBody>
      </p:sp>
      <p:sp>
        <p:nvSpPr>
          <p:cNvPr id="4" name="Date Placeholder 3">
            <a:extLst>
              <a:ext uri="{FF2B5EF4-FFF2-40B4-BE49-F238E27FC236}">
                <a16:creationId xmlns:a16="http://schemas.microsoft.com/office/drawing/2014/main" id="{2DAB4C2C-8EE3-2D67-E790-2D33EAEE3BAF}"/>
              </a:ext>
            </a:extLst>
          </p:cNvPr>
          <p:cNvSpPr>
            <a:spLocks noGrp="1"/>
          </p:cNvSpPr>
          <p:nvPr>
            <p:ph type="dt" sz="half" idx="10"/>
          </p:nvPr>
        </p:nvSpPr>
        <p:spPr/>
        <p:txBody>
          <a:bodyPr/>
          <a:lstStyle/>
          <a:p>
            <a:fld id="{8F18E1B4-01EA-4ADA-B60F-48B9CC58D190}" type="datetime1">
              <a:rPr lang="en-US" smtClean="0"/>
              <a:t>6/21/2024</a:t>
            </a:fld>
            <a:endParaRPr lang="en-US"/>
          </a:p>
        </p:txBody>
      </p:sp>
      <p:sp>
        <p:nvSpPr>
          <p:cNvPr id="5" name="Slide Number Placeholder 4">
            <a:extLst>
              <a:ext uri="{FF2B5EF4-FFF2-40B4-BE49-F238E27FC236}">
                <a16:creationId xmlns:a16="http://schemas.microsoft.com/office/drawing/2014/main" id="{B7227044-622F-AF64-A793-EF9EA107AE71}"/>
              </a:ext>
            </a:extLst>
          </p:cNvPr>
          <p:cNvSpPr>
            <a:spLocks noGrp="1"/>
          </p:cNvSpPr>
          <p:nvPr>
            <p:ph type="sldNum" sz="quarter" idx="12"/>
          </p:nvPr>
        </p:nvSpPr>
        <p:spPr/>
        <p:txBody>
          <a:bodyPr/>
          <a:lstStyle/>
          <a:p>
            <a:fld id="{A7754AA7-8025-408E-B296-E2B43FE08638}" type="slidenum">
              <a:rPr lang="en-US" smtClean="0"/>
              <a:t>11</a:t>
            </a:fld>
            <a:endParaRPr lang="en-US"/>
          </a:p>
        </p:txBody>
      </p:sp>
      <p:sp>
        <p:nvSpPr>
          <p:cNvPr id="7" name="TextBox 6">
            <a:extLst>
              <a:ext uri="{FF2B5EF4-FFF2-40B4-BE49-F238E27FC236}">
                <a16:creationId xmlns:a16="http://schemas.microsoft.com/office/drawing/2014/main" id="{08CBB08F-507B-7874-EC13-5517AE4E19AA}"/>
              </a:ext>
            </a:extLst>
          </p:cNvPr>
          <p:cNvSpPr txBox="1"/>
          <p:nvPr/>
        </p:nvSpPr>
        <p:spPr>
          <a:xfrm>
            <a:off x="762000" y="1504950"/>
            <a:ext cx="8263647" cy="1754326"/>
          </a:xfrm>
          <a:prstGeom prst="rect">
            <a:avLst/>
          </a:prstGeom>
          <a:noFill/>
        </p:spPr>
        <p:txBody>
          <a:bodyPr wrap="square">
            <a:spAutoFit/>
          </a:bodyPr>
          <a:lstStyle/>
          <a:p>
            <a:pPr marL="0" marR="0">
              <a:spcBef>
                <a:spcPts val="0"/>
              </a:spcBef>
              <a:spcAft>
                <a:spcPts val="0"/>
              </a:spcAft>
            </a:pPr>
            <a:r>
              <a:rPr lang="en-US" sz="1800" b="1" u="sng" dirty="0">
                <a:effectLst/>
                <a:latin typeface="Arial" panose="020B0604020202020204" pitchFamily="34" charset="0"/>
                <a:ea typeface="Calibri" panose="020F0502020204030204" pitchFamily="34" charset="0"/>
              </a:rPr>
              <a:t>Getting to Yes!  Rules Resolutions and Appendices Changes </a:t>
            </a:r>
          </a:p>
          <a:p>
            <a:pPr marL="0" marR="0">
              <a:spcBef>
                <a:spcPts val="0"/>
              </a:spcBef>
              <a:spcAft>
                <a:spcPts val="0"/>
              </a:spcAft>
            </a:pPr>
            <a:endParaRPr lang="en-US" b="1" u="sng" dirty="0">
              <a:latin typeface="Arial" panose="020B0604020202020204" pitchFamily="34" charset="0"/>
              <a:ea typeface="Calibri" panose="020F0502020204030204" pitchFamily="34" charset="0"/>
            </a:endParaRPr>
          </a:p>
          <a:p>
            <a:pPr marL="0" marR="0">
              <a:spcBef>
                <a:spcPts val="0"/>
              </a:spcBef>
              <a:spcAft>
                <a:spcPts val="0"/>
              </a:spcAft>
            </a:pPr>
            <a:r>
              <a:rPr lang="en-US" sz="1800" b="1" dirty="0">
                <a:effectLst/>
                <a:latin typeface="Arial" panose="020B0604020202020204" pitchFamily="34" charset="0"/>
                <a:ea typeface="Calibri" panose="020F0502020204030204" pitchFamily="34" charset="0"/>
              </a:rPr>
              <a:t>SESSION DESCRIPTION: </a:t>
            </a:r>
            <a:r>
              <a:rPr lang="en-US" sz="1800" dirty="0">
                <a:effectLst/>
                <a:latin typeface="Arial" panose="020B0604020202020204" pitchFamily="34" charset="0"/>
                <a:ea typeface="Calibri" panose="020F0502020204030204" pitchFamily="34" charset="0"/>
              </a:rPr>
              <a:t>This session will explain strategies for local civil service agencies to submit complete requests for approval to amend the appendices of their rules, including the development of justifications that will increase the likelihood of approval…</a:t>
            </a:r>
            <a:endParaRPr lang="en-US" sz="1600" dirty="0">
              <a:effectLst/>
              <a:latin typeface="Calibri" panose="020F0502020204030204" pitchFamily="34" charset="0"/>
              <a:ea typeface="Calibri" panose="020F0502020204030204" pitchFamily="34" charset="0"/>
            </a:endParaRPr>
          </a:p>
        </p:txBody>
      </p:sp>
      <p:sp>
        <p:nvSpPr>
          <p:cNvPr id="8" name="TextBox 7">
            <a:extLst>
              <a:ext uri="{FF2B5EF4-FFF2-40B4-BE49-F238E27FC236}">
                <a16:creationId xmlns:a16="http://schemas.microsoft.com/office/drawing/2014/main" id="{73607CAB-B020-9ECD-0C02-8EEC9B058F6C}"/>
              </a:ext>
            </a:extLst>
          </p:cNvPr>
          <p:cNvSpPr txBox="1"/>
          <p:nvPr/>
        </p:nvSpPr>
        <p:spPr>
          <a:xfrm>
            <a:off x="381000" y="819150"/>
            <a:ext cx="4343400" cy="430887"/>
          </a:xfrm>
          <a:prstGeom prst="rect">
            <a:avLst/>
          </a:prstGeom>
          <a:noFill/>
        </p:spPr>
        <p:txBody>
          <a:bodyPr wrap="square" rtlCol="0">
            <a:spAutoFit/>
          </a:bodyPr>
          <a:lstStyle/>
          <a:p>
            <a:r>
              <a:rPr lang="en-US" sz="2200" b="1" dirty="0"/>
              <a:t>REMINDER:</a:t>
            </a:r>
          </a:p>
        </p:txBody>
      </p:sp>
    </p:spTree>
    <p:extLst>
      <p:ext uri="{BB962C8B-B14F-4D97-AF65-F5344CB8AC3E}">
        <p14:creationId xmlns:p14="http://schemas.microsoft.com/office/powerpoint/2010/main" val="3388196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809750"/>
            <a:ext cx="4572000" cy="1323439"/>
          </a:xfrm>
          <a:prstGeom prst="rect">
            <a:avLst/>
          </a:prstGeom>
          <a:noFill/>
          <a:ln>
            <a:noFill/>
          </a:ln>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Municipal Civil Service</a:t>
            </a:r>
          </a:p>
        </p:txBody>
      </p:sp>
    </p:spTree>
    <p:extLst>
      <p:ext uri="{BB962C8B-B14F-4D97-AF65-F5344CB8AC3E}">
        <p14:creationId xmlns:p14="http://schemas.microsoft.com/office/powerpoint/2010/main" val="2631349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132A8610-62E2-42A9-9F6C-6F72FE20FC15}"/>
              </a:ext>
            </a:extLst>
          </p:cNvPr>
          <p:cNvGraphicFramePr>
            <a:graphicFrameLocks noGrp="1"/>
          </p:cNvGraphicFramePr>
          <p:nvPr>
            <p:extLst>
              <p:ext uri="{D42A27DB-BD31-4B8C-83A1-F6EECF244321}">
                <p14:modId xmlns:p14="http://schemas.microsoft.com/office/powerpoint/2010/main" val="3022137605"/>
              </p:ext>
            </p:extLst>
          </p:nvPr>
        </p:nvGraphicFramePr>
        <p:xfrm>
          <a:off x="241101" y="-573484"/>
          <a:ext cx="8661797" cy="6290469"/>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152400" y="438150"/>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Local Workforce Highlights, 2023</a:t>
            </a:r>
          </a:p>
        </p:txBody>
      </p:sp>
      <p:sp>
        <p:nvSpPr>
          <p:cNvPr id="12" name="TextBox 11"/>
          <p:cNvSpPr txBox="1"/>
          <p:nvPr/>
        </p:nvSpPr>
        <p:spPr>
          <a:xfrm>
            <a:off x="152400" y="1276350"/>
            <a:ext cx="4191000" cy="3139321"/>
          </a:xfrm>
          <a:prstGeom prst="rect">
            <a:avLst/>
          </a:prstGeom>
          <a:noFill/>
          <a:ln>
            <a:noFill/>
          </a:ln>
        </p:spPr>
        <p:txBody>
          <a:bodyPr wrap="square" rtlCol="0">
            <a:spAutoFit/>
          </a:bodyPr>
          <a:lstStyle/>
          <a:p>
            <a:r>
              <a:rPr lang="en-US" b="1" u="sng" dirty="0">
                <a:solidFill>
                  <a:srgbClr val="646569"/>
                </a:solidFill>
                <a:latin typeface="Arial" panose="020B0604020202020204" pitchFamily="34" charset="0"/>
                <a:cs typeface="Arial" panose="020B0604020202020204" pitchFamily="34" charset="0"/>
              </a:rPr>
              <a:t>Total Classified Service Employees</a:t>
            </a:r>
          </a:p>
          <a:p>
            <a:r>
              <a:rPr lang="en-US" b="1" dirty="0">
                <a:solidFill>
                  <a:srgbClr val="646569"/>
                </a:solidFill>
                <a:latin typeface="Arial" panose="020B0604020202020204" pitchFamily="34" charset="0"/>
                <a:cs typeface="Arial" panose="020B0604020202020204" pitchFamily="34" charset="0"/>
              </a:rPr>
              <a:t>362,162 (+3561)</a:t>
            </a:r>
          </a:p>
          <a:p>
            <a:endParaRPr lang="en-US" b="1" u="sng" dirty="0">
              <a:solidFill>
                <a:srgbClr val="646569"/>
              </a:solidFill>
              <a:latin typeface="Arial" panose="020B0604020202020204" pitchFamily="34" charset="0"/>
              <a:cs typeface="Arial" panose="020B0604020202020204" pitchFamily="34" charset="0"/>
            </a:endParaRPr>
          </a:p>
          <a:p>
            <a:r>
              <a:rPr lang="en-US" b="1" u="sng" dirty="0">
                <a:solidFill>
                  <a:srgbClr val="646569"/>
                </a:solidFill>
                <a:latin typeface="Arial" panose="020B0604020202020204" pitchFamily="34" charset="0"/>
                <a:cs typeface="Arial" panose="020B0604020202020204" pitchFamily="34" charset="0"/>
              </a:rPr>
              <a:t>Total Competitive Class Employees</a:t>
            </a:r>
          </a:p>
          <a:p>
            <a:r>
              <a:rPr lang="en-US" b="1" dirty="0">
                <a:solidFill>
                  <a:srgbClr val="646569"/>
                </a:solidFill>
                <a:latin typeface="Arial" panose="020B0604020202020204" pitchFamily="34" charset="0"/>
                <a:cs typeface="Arial" panose="020B0604020202020204" pitchFamily="34" charset="0"/>
              </a:rPr>
              <a:t>142,344 (+4491)</a:t>
            </a:r>
          </a:p>
          <a:p>
            <a:endParaRPr lang="en-US" b="1" dirty="0">
              <a:solidFill>
                <a:srgbClr val="646569"/>
              </a:solidFill>
              <a:latin typeface="Arial" panose="020B0604020202020204" pitchFamily="34" charset="0"/>
              <a:cs typeface="Arial" panose="020B0604020202020204" pitchFamily="34" charset="0"/>
            </a:endParaRPr>
          </a:p>
          <a:p>
            <a:r>
              <a:rPr lang="en-US" b="1" u="sng" dirty="0">
                <a:solidFill>
                  <a:srgbClr val="646569"/>
                </a:solidFill>
                <a:latin typeface="Arial" panose="020B0604020202020204" pitchFamily="34" charset="0"/>
                <a:cs typeface="Arial" panose="020B0604020202020204" pitchFamily="34" charset="0"/>
              </a:rPr>
              <a:t>Total Provisional Rate</a:t>
            </a:r>
          </a:p>
          <a:p>
            <a:r>
              <a:rPr lang="en-US" b="1" dirty="0">
                <a:solidFill>
                  <a:srgbClr val="646569"/>
                </a:solidFill>
                <a:latin typeface="Arial" panose="020B0604020202020204" pitchFamily="34" charset="0"/>
                <a:cs typeface="Arial" panose="020B0604020202020204" pitchFamily="34" charset="0"/>
              </a:rPr>
              <a:t>10.4%</a:t>
            </a:r>
          </a:p>
          <a:p>
            <a:endParaRPr lang="en-US" b="1" dirty="0">
              <a:solidFill>
                <a:srgbClr val="646569"/>
              </a:solidFill>
              <a:latin typeface="Arial" panose="020B0604020202020204" pitchFamily="34" charset="0"/>
              <a:cs typeface="Arial" panose="020B0604020202020204" pitchFamily="34" charset="0"/>
            </a:endParaRPr>
          </a:p>
          <a:p>
            <a:r>
              <a:rPr lang="en-US" b="1" u="sng" dirty="0">
                <a:solidFill>
                  <a:srgbClr val="646569"/>
                </a:solidFill>
                <a:latin typeface="Arial" panose="020B0604020202020204" pitchFamily="34" charset="0"/>
                <a:cs typeface="Arial" panose="020B0604020202020204" pitchFamily="34" charset="0"/>
              </a:rPr>
              <a:t>Total Non-permanent Rate</a:t>
            </a:r>
          </a:p>
          <a:p>
            <a:r>
              <a:rPr lang="en-US" b="1" dirty="0">
                <a:solidFill>
                  <a:srgbClr val="646569"/>
                </a:solidFill>
                <a:latin typeface="Arial" panose="020B0604020202020204" pitchFamily="34" charset="0"/>
                <a:cs typeface="Arial" panose="020B0604020202020204" pitchFamily="34" charset="0"/>
              </a:rPr>
              <a:t>11.7%</a:t>
            </a:r>
          </a:p>
        </p:txBody>
      </p:sp>
    </p:spTree>
    <p:extLst>
      <p:ext uri="{BB962C8B-B14F-4D97-AF65-F5344CB8AC3E}">
        <p14:creationId xmlns:p14="http://schemas.microsoft.com/office/powerpoint/2010/main" val="1223937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438150"/>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Provisional and Temporary Appointments</a:t>
            </a:r>
          </a:p>
        </p:txBody>
      </p:sp>
      <p:graphicFrame>
        <p:nvGraphicFramePr>
          <p:cNvPr id="9" name="Chart 8">
            <a:extLst>
              <a:ext uri="{FF2B5EF4-FFF2-40B4-BE49-F238E27FC236}">
                <a16:creationId xmlns:a16="http://schemas.microsoft.com/office/drawing/2014/main" id="{9F9CA128-50F3-4568-BE15-6D02CE48C760}"/>
              </a:ext>
            </a:extLst>
          </p:cNvPr>
          <p:cNvGraphicFramePr/>
          <p:nvPr>
            <p:extLst>
              <p:ext uri="{D42A27DB-BD31-4B8C-83A1-F6EECF244321}">
                <p14:modId xmlns:p14="http://schemas.microsoft.com/office/powerpoint/2010/main" val="4249553549"/>
              </p:ext>
            </p:extLst>
          </p:nvPr>
        </p:nvGraphicFramePr>
        <p:xfrm>
          <a:off x="914400" y="1003875"/>
          <a:ext cx="6096000" cy="406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21028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438150"/>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Obstacles to Success</a:t>
            </a:r>
          </a:p>
        </p:txBody>
      </p:sp>
      <p:pic>
        <p:nvPicPr>
          <p:cNvPr id="1028" name="Picture 1">
            <a:extLst>
              <a:ext uri="{FF2B5EF4-FFF2-40B4-BE49-F238E27FC236}">
                <a16:creationId xmlns:a16="http://schemas.microsoft.com/office/drawing/2014/main" id="{19085510-EE50-E989-D6EF-95710E757C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022925"/>
            <a:ext cx="7467600" cy="383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raphic 2" descr="Arrow Right with solid fill">
            <a:extLst>
              <a:ext uri="{FF2B5EF4-FFF2-40B4-BE49-F238E27FC236}">
                <a16:creationId xmlns:a16="http://schemas.microsoft.com/office/drawing/2014/main" id="{84A65F2A-72EA-19D8-D582-3AD38B54C76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8600" y="1822163"/>
            <a:ext cx="457200" cy="457200"/>
          </a:xfrm>
          <a:prstGeom prst="rect">
            <a:avLst/>
          </a:prstGeom>
        </p:spPr>
      </p:pic>
      <p:pic>
        <p:nvPicPr>
          <p:cNvPr id="5" name="Graphic 4" descr="Arrow Right with solid fill">
            <a:extLst>
              <a:ext uri="{FF2B5EF4-FFF2-40B4-BE49-F238E27FC236}">
                <a16:creationId xmlns:a16="http://schemas.microsoft.com/office/drawing/2014/main" id="{78541D6D-DF36-2E8A-CE3E-F32C95DDD61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8600" y="2343150"/>
            <a:ext cx="457200" cy="457200"/>
          </a:xfrm>
          <a:prstGeom prst="rect">
            <a:avLst/>
          </a:prstGeom>
        </p:spPr>
      </p:pic>
      <p:pic>
        <p:nvPicPr>
          <p:cNvPr id="6" name="Graphic 5" descr="Arrow Right with solid fill">
            <a:extLst>
              <a:ext uri="{FF2B5EF4-FFF2-40B4-BE49-F238E27FC236}">
                <a16:creationId xmlns:a16="http://schemas.microsoft.com/office/drawing/2014/main" id="{AB387FD2-EB38-56CA-ED02-7343A5B44C3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8600" y="2838450"/>
            <a:ext cx="457200" cy="457200"/>
          </a:xfrm>
          <a:prstGeom prst="rect">
            <a:avLst/>
          </a:prstGeom>
        </p:spPr>
      </p:pic>
    </p:spTree>
    <p:extLst>
      <p:ext uri="{BB962C8B-B14F-4D97-AF65-F5344CB8AC3E}">
        <p14:creationId xmlns:p14="http://schemas.microsoft.com/office/powerpoint/2010/main" val="2003775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Related Sessions</a:t>
            </a:r>
          </a:p>
        </p:txBody>
      </p:sp>
      <p:sp>
        <p:nvSpPr>
          <p:cNvPr id="12" name="TextBox 11"/>
          <p:cNvSpPr txBox="1"/>
          <p:nvPr/>
        </p:nvSpPr>
        <p:spPr>
          <a:xfrm>
            <a:off x="190500" y="1276350"/>
            <a:ext cx="8763000" cy="3724096"/>
          </a:xfrm>
          <a:prstGeom prst="rect">
            <a:avLst/>
          </a:prstGeom>
          <a:noFill/>
          <a:ln>
            <a:noFill/>
          </a:ln>
        </p:spPr>
        <p:txBody>
          <a:bodyPr wrap="square" rtlCol="0">
            <a:spAutoFit/>
          </a:bodyPr>
          <a:lstStyle/>
          <a:p>
            <a:pPr marL="0" marR="0">
              <a:spcBef>
                <a:spcPts val="0"/>
              </a:spcBef>
              <a:spcAft>
                <a:spcPts val="0"/>
              </a:spcAft>
            </a:pPr>
            <a:r>
              <a:rPr lang="en-US" sz="1800" dirty="0">
                <a:effectLst/>
                <a:latin typeface="Arial" panose="020B0604020202020204" pitchFamily="34" charset="0"/>
                <a:ea typeface="Calibri" panose="020F0502020204030204" pitchFamily="34" charset="0"/>
              </a:rPr>
              <a:t>SESSION NAME:  </a:t>
            </a:r>
            <a:r>
              <a:rPr lang="en-US" sz="1800" u="sng" dirty="0">
                <a:effectLst/>
                <a:latin typeface="Arial" panose="020B0604020202020204" pitchFamily="34" charset="0"/>
                <a:ea typeface="Calibri" panose="020F0502020204030204" pitchFamily="34" charset="0"/>
              </a:rPr>
              <a:t>The Rochester Police Department Workforce Development Program: Developing Tomorr</a:t>
            </a:r>
            <a:r>
              <a:rPr lang="en-US" u="sng" dirty="0">
                <a:latin typeface="Arial" panose="020B0604020202020204" pitchFamily="34" charset="0"/>
                <a:ea typeface="Calibri" panose="020F0502020204030204" pitchFamily="34" charset="0"/>
              </a:rPr>
              <a:t>ow’s Community Leaders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algn="l"/>
            <a:r>
              <a:rPr lang="en-US" sz="1800" dirty="0">
                <a:effectLst/>
                <a:latin typeface="Arial" panose="020B0604020202020204" pitchFamily="34" charset="0"/>
                <a:ea typeface="Calibri" panose="020F0502020204030204" pitchFamily="34" charset="0"/>
              </a:rPr>
              <a:t>SESSION DESCRIPTION: </a:t>
            </a:r>
            <a:r>
              <a:rPr lang="en-US" sz="1800" b="0" i="0" u="none" strike="noStrike" baseline="0" dirty="0">
                <a:latin typeface="Arial" panose="020B0604020202020204" pitchFamily="34" charset="0"/>
                <a:cs typeface="Arial" panose="020B0604020202020204" pitchFamily="34" charset="0"/>
              </a:rPr>
              <a:t>This session will provide you with an overview of the City of Rochester Police Department's </a:t>
            </a:r>
            <a:r>
              <a:rPr lang="en-US" sz="1800" b="1" i="0" u="none" strike="noStrike" baseline="0" dirty="0">
                <a:latin typeface="Arial" panose="020B0604020202020204" pitchFamily="34" charset="0"/>
                <a:cs typeface="Arial" panose="020B0604020202020204" pitchFamily="34" charset="0"/>
              </a:rPr>
              <a:t>innovative recruitment and workforce development program</a:t>
            </a:r>
            <a:r>
              <a:rPr lang="en-US" sz="1800" b="0" i="0" u="none" strike="noStrike" baseline="0" dirty="0">
                <a:latin typeface="Arial" panose="020B0604020202020204" pitchFamily="34" charset="0"/>
                <a:cs typeface="Arial" panose="020B0604020202020204" pitchFamily="34" charset="0"/>
              </a:rPr>
              <a:t> that focuses on attracting and retaining quality candidates which includes processes and policies implemented within RPD that yielded the department success for two consecutive years and counting. Learn how the City of Rochester Police Department and the City of Rochester Civil Service Commission work together to benefit their community.</a:t>
            </a:r>
            <a:r>
              <a:rPr lang="en-US" sz="1800" i="1" dirty="0">
                <a:effectLst/>
                <a:latin typeface="Arial" panose="020B0604020202020204" pitchFamily="34" charset="0"/>
                <a:ea typeface="Calibri" panose="020F0502020204030204" pitchFamily="34" charset="0"/>
                <a:cs typeface="Arial" panose="020B0604020202020204" pitchFamily="34" charset="0"/>
              </a:rPr>
              <a:t> </a:t>
            </a:r>
          </a:p>
          <a:p>
            <a:pPr algn="l"/>
            <a:endParaRPr lang="en-US" sz="18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800" i="1" dirty="0">
                <a:solidFill>
                  <a:srgbClr val="222222"/>
                </a:solidFill>
                <a:effectLst/>
                <a:latin typeface="Arial" panose="020B0604020202020204" pitchFamily="34" charset="0"/>
                <a:ea typeface="Calibri" panose="020F0502020204030204" pitchFamily="34" charset="0"/>
              </a:rPr>
              <a:t>Sgt. Justin Collins, City of Rochester Police Department</a:t>
            </a:r>
            <a:endParaRPr lang="en-US" sz="1800" dirty="0">
              <a:effectLst/>
              <a:latin typeface="Calibri" panose="020F0502020204030204" pitchFamily="34" charset="0"/>
              <a:ea typeface="Calibri" panose="020F0502020204030204" pitchFamily="34" charset="0"/>
            </a:endParaRPr>
          </a:p>
          <a:p>
            <a:pPr marL="800100" lvl="1" indent="-342900">
              <a:buFont typeface="Wingdings" panose="05000000000000000000" pitchFamily="2" charset="2"/>
              <a:buChar char="§"/>
            </a:pPr>
            <a:endParaRPr lang="en-US" sz="20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5577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Related Sessions</a:t>
            </a:r>
          </a:p>
        </p:txBody>
      </p:sp>
      <p:sp>
        <p:nvSpPr>
          <p:cNvPr id="12" name="TextBox 11"/>
          <p:cNvSpPr txBox="1"/>
          <p:nvPr/>
        </p:nvSpPr>
        <p:spPr>
          <a:xfrm>
            <a:off x="190500" y="1276350"/>
            <a:ext cx="8763000" cy="3447098"/>
          </a:xfrm>
          <a:prstGeom prst="rect">
            <a:avLst/>
          </a:prstGeom>
          <a:noFill/>
          <a:ln>
            <a:noFill/>
          </a:ln>
        </p:spPr>
        <p:txBody>
          <a:bodyPr wrap="square" rtlCol="0">
            <a:spAutoFit/>
          </a:bodyPr>
          <a:lstStyle/>
          <a:p>
            <a:pPr marL="0" marR="0">
              <a:spcBef>
                <a:spcPts val="0"/>
              </a:spcBef>
              <a:spcAft>
                <a:spcPts val="0"/>
              </a:spcAft>
            </a:pPr>
            <a:r>
              <a:rPr lang="en-US" sz="1800" dirty="0">
                <a:effectLst/>
                <a:latin typeface="Arial" panose="020B0604020202020204" pitchFamily="34" charset="0"/>
                <a:ea typeface="Calibri" panose="020F0502020204030204" pitchFamily="34" charset="0"/>
              </a:rPr>
              <a:t>SESSION NAME:  </a:t>
            </a:r>
            <a:r>
              <a:rPr lang="en-US" sz="1800" u="sng" dirty="0">
                <a:effectLst/>
                <a:latin typeface="Arial" panose="020B0604020202020204" pitchFamily="34" charset="0"/>
                <a:ea typeface="Calibri" panose="020F0502020204030204" pitchFamily="34" charset="0"/>
              </a:rPr>
              <a:t>How Effective Payroll Certification Can Help You Anticipate Vacancies and </a:t>
            </a:r>
            <a:r>
              <a:rPr lang="en-US" sz="1800" b="1" u="sng" dirty="0">
                <a:effectLst/>
                <a:latin typeface="Arial" panose="020B0604020202020204" pitchFamily="34" charset="0"/>
                <a:ea typeface="Calibri" panose="020F0502020204030204" pitchFamily="34" charset="0"/>
              </a:rPr>
              <a:t>Recruitment Needs</a:t>
            </a:r>
            <a:endParaRPr lang="en-US" sz="1800" b="1"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algn="l"/>
            <a:r>
              <a:rPr lang="en-US" sz="1800" dirty="0">
                <a:effectLst/>
                <a:latin typeface="Arial" panose="020B0604020202020204" pitchFamily="34" charset="0"/>
                <a:ea typeface="Calibri" panose="020F0502020204030204" pitchFamily="34" charset="0"/>
              </a:rPr>
              <a:t>SESSION DESCRIPTION: </a:t>
            </a:r>
            <a:r>
              <a:rPr lang="en-US" sz="1800" b="0" i="0" u="none" strike="noStrike" baseline="0" dirty="0">
                <a:latin typeface="Arial" panose="020B0604020202020204" pitchFamily="34" charset="0"/>
                <a:cs typeface="Arial" panose="020B0604020202020204" pitchFamily="34" charset="0"/>
              </a:rPr>
              <a:t>Civil Service Law Section 100 requires local civil service</a:t>
            </a:r>
          </a:p>
          <a:p>
            <a:pPr algn="l"/>
            <a:r>
              <a:rPr lang="en-US" sz="1800" b="0" i="0" u="none" strike="noStrike" baseline="0" dirty="0">
                <a:latin typeface="Arial" panose="020B0604020202020204" pitchFamily="34" charset="0"/>
                <a:cs typeface="Arial" panose="020B0604020202020204" pitchFamily="34" charset="0"/>
              </a:rPr>
              <a:t>agencies to certify payrolls of government employers under their jurisdiction to ensure appointments, promotions, transfers, and other transactions are made according to Civil Service Laws and Rules. This session will outline the payroll</a:t>
            </a:r>
          </a:p>
          <a:p>
            <a:pPr algn="l"/>
            <a:r>
              <a:rPr lang="en-US" sz="1800" b="0" i="0" u="none" strike="noStrike" baseline="0" dirty="0">
                <a:latin typeface="Arial" panose="020B0604020202020204" pitchFamily="34" charset="0"/>
                <a:cs typeface="Arial" panose="020B0604020202020204" pitchFamily="34" charset="0"/>
              </a:rPr>
              <a:t>certification process as well as provide tips on how to gain cooperation and compliance.</a:t>
            </a:r>
          </a:p>
          <a:p>
            <a:pPr algn="l"/>
            <a:endParaRPr lang="en-US" sz="18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800" i="1" dirty="0">
                <a:solidFill>
                  <a:srgbClr val="222222"/>
                </a:solidFill>
                <a:effectLst/>
                <a:latin typeface="Arial" panose="020B0604020202020204" pitchFamily="34" charset="0"/>
                <a:ea typeface="Calibri" panose="020F0502020204030204" pitchFamily="34" charset="0"/>
              </a:rPr>
              <a:t>Mike and Jason, MSD</a:t>
            </a:r>
            <a:endParaRPr lang="en-US" sz="1800" dirty="0">
              <a:effectLst/>
              <a:latin typeface="Calibri" panose="020F0502020204030204" pitchFamily="34" charset="0"/>
              <a:ea typeface="Calibri" panose="020F0502020204030204" pitchFamily="34" charset="0"/>
            </a:endParaRPr>
          </a:p>
          <a:p>
            <a:pPr marL="800100" lvl="1" indent="-342900">
              <a:buFont typeface="Wingdings" panose="05000000000000000000" pitchFamily="2" charset="2"/>
              <a:buChar char="§"/>
            </a:pPr>
            <a:endParaRPr lang="en-US" sz="20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6531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Related Sessions</a:t>
            </a:r>
          </a:p>
        </p:txBody>
      </p:sp>
      <p:sp>
        <p:nvSpPr>
          <p:cNvPr id="12" name="TextBox 11"/>
          <p:cNvSpPr txBox="1"/>
          <p:nvPr/>
        </p:nvSpPr>
        <p:spPr>
          <a:xfrm>
            <a:off x="190500" y="1276350"/>
            <a:ext cx="8763000" cy="3170099"/>
          </a:xfrm>
          <a:prstGeom prst="rect">
            <a:avLst/>
          </a:prstGeom>
          <a:noFill/>
          <a:ln>
            <a:noFill/>
          </a:ln>
        </p:spPr>
        <p:txBody>
          <a:bodyPr wrap="square" rtlCol="0">
            <a:spAutoFit/>
          </a:bodyPr>
          <a:lstStyle/>
          <a:p>
            <a:pPr marL="0" marR="0">
              <a:spcBef>
                <a:spcPts val="0"/>
              </a:spcBef>
              <a:spcAft>
                <a:spcPts val="0"/>
              </a:spcAft>
            </a:pPr>
            <a:r>
              <a:rPr lang="en-US" sz="1800" dirty="0">
                <a:effectLst/>
                <a:latin typeface="Arial" panose="020B0604020202020204" pitchFamily="34" charset="0"/>
                <a:ea typeface="Calibri" panose="020F0502020204030204" pitchFamily="34" charset="0"/>
              </a:rPr>
              <a:t>SESSION NAME:  </a:t>
            </a:r>
            <a:r>
              <a:rPr lang="en-US" sz="1800" u="sng" dirty="0">
                <a:effectLst/>
                <a:latin typeface="Arial" panose="020B0604020202020204" pitchFamily="34" charset="0"/>
                <a:ea typeface="Calibri" panose="020F0502020204030204" pitchFamily="34" charset="0"/>
              </a:rPr>
              <a:t>Persons with Disabilities: An Untapped Resource</a:t>
            </a:r>
            <a:endParaRPr lang="en-US" sz="1800" b="1"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algn="l"/>
            <a:r>
              <a:rPr lang="en-US" sz="1800" dirty="0">
                <a:effectLst/>
                <a:latin typeface="Arial" panose="020B0604020202020204" pitchFamily="34" charset="0"/>
                <a:ea typeface="Calibri" panose="020F0502020204030204" pitchFamily="34" charset="0"/>
              </a:rPr>
              <a:t>SESSION DESCRIPTION: </a:t>
            </a:r>
            <a:r>
              <a:rPr lang="en-US" sz="1800" b="0" i="0" u="none" strike="noStrike" baseline="0" dirty="0">
                <a:latin typeface="Arial" panose="020B0604020202020204" pitchFamily="34" charset="0"/>
                <a:cs typeface="Arial" panose="020B0604020202020204" pitchFamily="34" charset="0"/>
              </a:rPr>
              <a:t>This session delves into </a:t>
            </a:r>
            <a:r>
              <a:rPr lang="en-US" sz="1800" b="1" i="0" u="none" strike="noStrike" baseline="0" dirty="0">
                <a:latin typeface="Arial" panose="020B0604020202020204" pitchFamily="34" charset="0"/>
                <a:cs typeface="Arial" panose="020B0604020202020204" pitchFamily="34" charset="0"/>
              </a:rPr>
              <a:t>the recruitment of persons with disabilities </a:t>
            </a:r>
            <a:r>
              <a:rPr lang="en-US" sz="1800" b="0" i="0" u="none" strike="noStrike" baseline="0" dirty="0">
                <a:latin typeface="Arial" panose="020B0604020202020204" pitchFamily="34" charset="0"/>
                <a:cs typeface="Arial" panose="020B0604020202020204" pitchFamily="34" charset="0"/>
              </a:rPr>
              <a:t>and the development of a workplace culture that fosters encouragement and support for this underrepresented group. We will discuss compassionate and pragmatic strategies that can be integrated into workplace environments and hiring processes, aiming to tap into the potential of this valuable segment of our population.</a:t>
            </a:r>
          </a:p>
          <a:p>
            <a:pPr algn="l"/>
            <a:endParaRPr lang="en-US" sz="18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800" i="1" dirty="0">
                <a:solidFill>
                  <a:srgbClr val="222222"/>
                </a:solidFill>
                <a:effectLst/>
                <a:latin typeface="Arial" panose="020B0604020202020204" pitchFamily="34" charset="0"/>
                <a:ea typeface="Calibri" panose="020F0502020204030204" pitchFamily="34" charset="0"/>
              </a:rPr>
              <a:t>Michael St. John, Chief Information Officer, NYS Education Department</a:t>
            </a:r>
            <a:endParaRPr lang="en-US" sz="1800" dirty="0">
              <a:effectLst/>
              <a:latin typeface="Calibri" panose="020F0502020204030204" pitchFamily="34" charset="0"/>
              <a:ea typeface="Calibri" panose="020F0502020204030204" pitchFamily="34" charset="0"/>
            </a:endParaRPr>
          </a:p>
          <a:p>
            <a:pPr marL="800100" lvl="1" indent="-342900">
              <a:buFont typeface="Wingdings" panose="05000000000000000000" pitchFamily="2" charset="2"/>
              <a:buChar char="§"/>
            </a:pPr>
            <a:endParaRPr lang="en-US" sz="20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9507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Related Sessions</a:t>
            </a:r>
          </a:p>
        </p:txBody>
      </p:sp>
      <p:sp>
        <p:nvSpPr>
          <p:cNvPr id="12" name="TextBox 11"/>
          <p:cNvSpPr txBox="1"/>
          <p:nvPr/>
        </p:nvSpPr>
        <p:spPr>
          <a:xfrm>
            <a:off x="190500" y="1276350"/>
            <a:ext cx="8763000" cy="2893100"/>
          </a:xfrm>
          <a:prstGeom prst="rect">
            <a:avLst/>
          </a:prstGeom>
          <a:noFill/>
          <a:ln>
            <a:noFill/>
          </a:ln>
        </p:spPr>
        <p:txBody>
          <a:bodyPr wrap="square" rtlCol="0">
            <a:spAutoFit/>
          </a:bodyPr>
          <a:lstStyle/>
          <a:p>
            <a:pPr marL="0" marR="0">
              <a:spcBef>
                <a:spcPts val="0"/>
              </a:spcBef>
              <a:spcAft>
                <a:spcPts val="0"/>
              </a:spcAft>
            </a:pPr>
            <a:r>
              <a:rPr lang="en-US" sz="1800" dirty="0">
                <a:effectLst/>
                <a:latin typeface="Arial" panose="020B0604020202020204" pitchFamily="34" charset="0"/>
                <a:ea typeface="Calibri" panose="020F0502020204030204" pitchFamily="34" charset="0"/>
              </a:rPr>
              <a:t>SESSION NAME:  </a:t>
            </a:r>
            <a:r>
              <a:rPr lang="en-US" sz="1800" u="sng" dirty="0">
                <a:effectLst/>
                <a:latin typeface="Arial" panose="020B0604020202020204" pitchFamily="34" charset="0"/>
                <a:ea typeface="Calibri" panose="020F0502020204030204" pitchFamily="34" charset="0"/>
              </a:rPr>
              <a:t>Recruitment Strategies using Decentralized Exam Programs</a:t>
            </a:r>
            <a:endParaRPr lang="en-US" sz="1800" b="1"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algn="l"/>
            <a:r>
              <a:rPr lang="en-US" sz="1800" dirty="0">
                <a:effectLst/>
                <a:latin typeface="Arial" panose="020B0604020202020204" pitchFamily="34" charset="0"/>
                <a:ea typeface="Calibri" panose="020F0502020204030204" pitchFamily="34" charset="0"/>
              </a:rPr>
              <a:t>SESSION DESCRIPTION: </a:t>
            </a:r>
            <a:r>
              <a:rPr lang="en-US" sz="1800" b="0" i="0" u="none" strike="noStrike" baseline="0" dirty="0">
                <a:latin typeface="Arial" panose="020B0604020202020204" pitchFamily="34" charset="0"/>
                <a:cs typeface="Arial" panose="020B0604020202020204" pitchFamily="34" charset="0"/>
              </a:rPr>
              <a:t>Learn strategies to </a:t>
            </a:r>
            <a:r>
              <a:rPr lang="en-US" sz="1800" b="1" i="0" u="none" strike="noStrike" baseline="0" dirty="0">
                <a:latin typeface="Arial" panose="020B0604020202020204" pitchFamily="34" charset="0"/>
                <a:cs typeface="Arial" panose="020B0604020202020204" pitchFamily="34" charset="0"/>
              </a:rPr>
              <a:t>enhance your recruitment efforts using decentralized examination programs</a:t>
            </a:r>
            <a:r>
              <a:rPr lang="en-US" sz="1800" b="0" i="0" u="none" strike="noStrike" baseline="0" dirty="0">
                <a:latin typeface="Arial" panose="020B0604020202020204" pitchFamily="34" charset="0"/>
                <a:cs typeface="Arial" panose="020B0604020202020204" pitchFamily="34" charset="0"/>
              </a:rPr>
              <a:t> offered by the New York State Department of Civil Service. This session will focus on the advantages of continuous recruitment and best practices for utilizing Training and Experience (T&amp;E) exams, including the Decentralized IT Test System (DITTS).</a:t>
            </a:r>
          </a:p>
          <a:p>
            <a:pPr algn="l"/>
            <a:endParaRPr lang="en-US" sz="18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800" i="1" dirty="0">
                <a:solidFill>
                  <a:srgbClr val="222222"/>
                </a:solidFill>
                <a:effectLst/>
                <a:latin typeface="Arial" panose="020B0604020202020204" pitchFamily="34" charset="0"/>
                <a:ea typeface="Calibri" panose="020F0502020204030204" pitchFamily="34" charset="0"/>
              </a:rPr>
              <a:t>Janna, Rashawn &amp; Doug, MSD</a:t>
            </a:r>
            <a:endParaRPr lang="en-US" sz="1800" dirty="0">
              <a:effectLst/>
              <a:latin typeface="Calibri" panose="020F0502020204030204" pitchFamily="34" charset="0"/>
              <a:ea typeface="Calibri" panose="020F0502020204030204" pitchFamily="34" charset="0"/>
            </a:endParaRPr>
          </a:p>
          <a:p>
            <a:pPr marL="800100" lvl="1" indent="-342900">
              <a:buFont typeface="Wingdings" panose="05000000000000000000" pitchFamily="2" charset="2"/>
              <a:buChar char="§"/>
            </a:pPr>
            <a:endParaRPr lang="en-US" sz="20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6451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809750"/>
            <a:ext cx="4572000" cy="1323439"/>
          </a:xfrm>
          <a:prstGeom prst="rect">
            <a:avLst/>
          </a:prstGeom>
          <a:noFill/>
          <a:ln>
            <a:noFill/>
          </a:ln>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Our Initiatives</a:t>
            </a:r>
          </a:p>
          <a:p>
            <a:r>
              <a:rPr lang="en-US" sz="4000" b="1" dirty="0">
                <a:solidFill>
                  <a:schemeClr val="bg1"/>
                </a:solidFill>
                <a:latin typeface="Arial" panose="020B0604020202020204" pitchFamily="34" charset="0"/>
                <a:cs typeface="Arial" panose="020B0604020202020204" pitchFamily="34" charset="0"/>
              </a:rPr>
              <a:t>&amp; Goals</a:t>
            </a:r>
          </a:p>
        </p:txBody>
      </p:sp>
    </p:spTree>
    <p:extLst>
      <p:ext uri="{BB962C8B-B14F-4D97-AF65-F5344CB8AC3E}">
        <p14:creationId xmlns:p14="http://schemas.microsoft.com/office/powerpoint/2010/main" val="2291351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Our Goals</a:t>
            </a:r>
          </a:p>
        </p:txBody>
      </p:sp>
      <p:sp>
        <p:nvSpPr>
          <p:cNvPr id="12" name="TextBox 11"/>
          <p:cNvSpPr txBox="1"/>
          <p:nvPr/>
        </p:nvSpPr>
        <p:spPr>
          <a:xfrm>
            <a:off x="533400" y="1123950"/>
            <a:ext cx="8001000" cy="3724096"/>
          </a:xfrm>
          <a:prstGeom prst="rect">
            <a:avLst/>
          </a:prstGeom>
          <a:noFill/>
          <a:ln>
            <a:noFill/>
          </a:ln>
        </p:spPr>
        <p:txBody>
          <a:bodyPr wrap="square" rtlCol="0">
            <a:spAutoFit/>
          </a:bodyPr>
          <a:lstStyle/>
          <a:p>
            <a:pPr marL="342900" indent="-342900">
              <a:buFont typeface="Wingdings" panose="05000000000000000000" pitchFamily="2" charset="2"/>
              <a:buChar char="§"/>
            </a:pPr>
            <a:r>
              <a:rPr lang="en-US" sz="2400" b="1" dirty="0">
                <a:latin typeface="Arial" panose="020B0604020202020204" pitchFamily="34" charset="0"/>
                <a:cs typeface="Arial" panose="020B0604020202020204" pitchFamily="34" charset="0"/>
              </a:rPr>
              <a:t>Outreach &amp; Education</a:t>
            </a:r>
          </a:p>
          <a:p>
            <a:pPr marL="800100" lvl="1"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Training – Continue to provide online content, but increase the number of in-person visits and trainings;</a:t>
            </a:r>
          </a:p>
          <a:p>
            <a:pPr marL="800100" lvl="1"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Continue to update Manuals</a:t>
            </a:r>
          </a:p>
          <a:p>
            <a:pPr marL="800100" lvl="1"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Place your Rules (Text) on our public website.</a:t>
            </a:r>
          </a:p>
          <a:p>
            <a:pPr marL="342900" indent="-342900">
              <a:buFont typeface="Wingdings" panose="05000000000000000000" pitchFamily="2" charset="2"/>
              <a:buChar char="§"/>
            </a:pPr>
            <a:r>
              <a:rPr lang="en-US" sz="2400" b="1" dirty="0">
                <a:latin typeface="Arial" panose="020B0604020202020204" pitchFamily="34" charset="0"/>
                <a:cs typeface="Arial" panose="020B0604020202020204" pitchFamily="34" charset="0"/>
              </a:rPr>
              <a:t>Merit System Transformation</a:t>
            </a:r>
          </a:p>
          <a:p>
            <a:pPr marL="800100" lvl="1"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Training &amp; Experience Examination Development</a:t>
            </a:r>
          </a:p>
          <a:p>
            <a:pPr marL="800100" lvl="1"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Online Delivery of Civil Service Examinations</a:t>
            </a:r>
          </a:p>
          <a:p>
            <a:pPr marL="800100" lvl="1" indent="-342900">
              <a:buFont typeface="Wingdings" panose="05000000000000000000" pitchFamily="2" charset="2"/>
              <a:buChar char="§"/>
            </a:pPr>
            <a:endParaRPr lang="en-US" sz="20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7792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Initiatives</a:t>
            </a:r>
          </a:p>
        </p:txBody>
      </p:sp>
      <p:sp>
        <p:nvSpPr>
          <p:cNvPr id="12" name="TextBox 11"/>
          <p:cNvSpPr txBox="1"/>
          <p:nvPr/>
        </p:nvSpPr>
        <p:spPr>
          <a:xfrm>
            <a:off x="228601" y="999011"/>
            <a:ext cx="8763000" cy="4462760"/>
          </a:xfrm>
          <a:prstGeom prst="rect">
            <a:avLst/>
          </a:prstGeom>
          <a:noFill/>
          <a:ln>
            <a:noFill/>
          </a:ln>
        </p:spPr>
        <p:txBody>
          <a:bodyPr wrap="square" rtlCol="0">
            <a:spAutoFit/>
          </a:bodyPr>
          <a:lstStyle/>
          <a:p>
            <a:r>
              <a:rPr lang="en-US" sz="2400" b="1" dirty="0">
                <a:latin typeface="Arial" panose="020B0604020202020204" pitchFamily="34" charset="0"/>
                <a:cs typeface="Arial" panose="020B0604020202020204" pitchFamily="34" charset="0"/>
              </a:rPr>
              <a:t>Caseworker Recruitment and Retention Project</a:t>
            </a:r>
          </a:p>
          <a:p>
            <a:pPr marL="800100" lvl="1"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Completed –</a:t>
            </a:r>
          </a:p>
          <a:p>
            <a:pPr marL="1257300" lvl="2"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Decentralized M/C exam for Caseworker Reviewed;</a:t>
            </a:r>
          </a:p>
          <a:p>
            <a:pPr marL="1257300" lvl="2"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Subject Matter Experts have been recruited.</a:t>
            </a:r>
          </a:p>
          <a:p>
            <a:pPr marL="800100" lvl="1"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Underway – </a:t>
            </a:r>
          </a:p>
          <a:p>
            <a:pPr marL="1257300" lvl="2"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Caseworker Series Job Descriptions Updated – MQs Broadened;</a:t>
            </a:r>
          </a:p>
          <a:p>
            <a:pPr marL="1257300" lvl="2"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Development of a T&amp;E</a:t>
            </a:r>
          </a:p>
          <a:p>
            <a:pPr marL="800100" lvl="1"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Work starting this month:</a:t>
            </a:r>
          </a:p>
          <a:p>
            <a:pPr marL="1257300" lvl="2"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SWE Job Descriptions</a:t>
            </a:r>
          </a:p>
          <a:p>
            <a:pPr marL="1257300" lvl="2"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SWE T&amp;E Examination Development</a:t>
            </a:r>
          </a:p>
          <a:p>
            <a:pPr marL="800100" lvl="1" indent="-342900">
              <a:buFont typeface="Wingdings" panose="05000000000000000000" pitchFamily="2" charset="2"/>
              <a:buChar char="§"/>
            </a:pPr>
            <a:endParaRPr lang="en-US" sz="20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2529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Initiatives</a:t>
            </a:r>
          </a:p>
        </p:txBody>
      </p:sp>
      <p:sp>
        <p:nvSpPr>
          <p:cNvPr id="12" name="TextBox 11"/>
          <p:cNvSpPr txBox="1"/>
          <p:nvPr/>
        </p:nvSpPr>
        <p:spPr>
          <a:xfrm>
            <a:off x="228601" y="999011"/>
            <a:ext cx="8763000" cy="2554545"/>
          </a:xfrm>
          <a:prstGeom prst="rect">
            <a:avLst/>
          </a:prstGeom>
          <a:noFill/>
          <a:ln>
            <a:noFill/>
          </a:ln>
        </p:spPr>
        <p:txBody>
          <a:bodyPr wrap="square" rtlCol="0">
            <a:spAutoFit/>
          </a:bodyPr>
          <a:lstStyle/>
          <a:p>
            <a:r>
              <a:rPr lang="en-US" sz="2800" b="1" dirty="0">
                <a:latin typeface="Arial" panose="020B0604020202020204" pitchFamily="34" charset="0"/>
                <a:cs typeface="Arial" panose="020B0604020202020204" pitchFamily="34" charset="0"/>
              </a:rPr>
              <a:t>Merit System Transformation</a:t>
            </a:r>
          </a:p>
          <a:p>
            <a:endParaRPr lang="en-US" sz="2400" dirty="0">
              <a:solidFill>
                <a:srgbClr val="646569"/>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a:effectLst/>
                <a:latin typeface="Arial" panose="020B0604020202020204" pitchFamily="34" charset="0"/>
                <a:ea typeface="Calibri" panose="020F0502020204030204" pitchFamily="34" charset="0"/>
                <a:cs typeface="Arial" panose="020B0604020202020204" pitchFamily="34" charset="0"/>
              </a:rPr>
              <a:t>The New York State Department of Civil Service is working to transform the merit system for state and local agencies and job seekers;</a:t>
            </a:r>
          </a:p>
          <a:p>
            <a:pPr marL="285750" indent="-285750">
              <a:buFont typeface="Arial" panose="020B0604020202020204" pitchFamily="34" charset="0"/>
              <a:buChar char="•"/>
            </a:pPr>
            <a:r>
              <a:rPr lang="en-US" sz="2200" dirty="0">
                <a:latin typeface="Arial" panose="020B0604020202020204" pitchFamily="34" charset="0"/>
                <a:ea typeface="Calibri" panose="020F0502020204030204" pitchFamily="34" charset="0"/>
                <a:cs typeface="Arial" panose="020B0604020202020204" pitchFamily="34" charset="0"/>
              </a:rPr>
              <a:t>Examination Modernization</a:t>
            </a:r>
            <a:endParaRPr lang="en-US" sz="2200" dirty="0">
              <a:effectLst/>
              <a:latin typeface="Arial" panose="020B0604020202020204" pitchFamily="34" charset="0"/>
              <a:ea typeface="Calibri" panose="020F0502020204030204" pitchFamily="34" charset="0"/>
              <a:cs typeface="Arial" panose="020B0604020202020204" pitchFamily="34" charset="0"/>
            </a:endParaRPr>
          </a:p>
          <a:p>
            <a:pPr marL="800100" lvl="1" indent="-342900">
              <a:buFont typeface="Wingdings" panose="05000000000000000000" pitchFamily="2" charset="2"/>
              <a:buChar char="§"/>
            </a:pPr>
            <a:endParaRPr lang="en-US" sz="20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5159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Related Sessions</a:t>
            </a:r>
          </a:p>
        </p:txBody>
      </p:sp>
      <p:sp>
        <p:nvSpPr>
          <p:cNvPr id="12" name="TextBox 11"/>
          <p:cNvSpPr txBox="1"/>
          <p:nvPr/>
        </p:nvSpPr>
        <p:spPr>
          <a:xfrm>
            <a:off x="190500" y="1276350"/>
            <a:ext cx="8763000" cy="3693319"/>
          </a:xfrm>
          <a:prstGeom prst="rect">
            <a:avLst/>
          </a:prstGeom>
          <a:noFill/>
          <a:ln>
            <a:noFill/>
          </a:ln>
        </p:spPr>
        <p:txBody>
          <a:bodyPr wrap="square" rtlCol="0">
            <a:spAutoFit/>
          </a:bodyPr>
          <a:lstStyle/>
          <a:p>
            <a:pPr marL="0" marR="0">
              <a:spcBef>
                <a:spcPts val="0"/>
              </a:spcBef>
              <a:spcAft>
                <a:spcPts val="0"/>
              </a:spcAft>
            </a:pPr>
            <a:r>
              <a:rPr lang="en-US" sz="1800" dirty="0">
                <a:effectLst/>
                <a:latin typeface="Arial" panose="020B0604020202020204" pitchFamily="34" charset="0"/>
                <a:ea typeface="Calibri" panose="020F0502020204030204" pitchFamily="34" charset="0"/>
              </a:rPr>
              <a:t>SESSION NAME:  </a:t>
            </a:r>
            <a:r>
              <a:rPr lang="en-US" sz="1800" u="sng" dirty="0">
                <a:effectLst/>
                <a:latin typeface="Arial" panose="020B0604020202020204" pitchFamily="34" charset="0"/>
                <a:ea typeface="Calibri" panose="020F0502020204030204" pitchFamily="34" charset="0"/>
              </a:rPr>
              <a:t>Driving and Embracing Change with a Positive Mindset</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SESSION DESCRIPTION: The New York State Department of Civil Service is working to transform the merit system because of Governor Kathy </a:t>
            </a:r>
            <a:r>
              <a:rPr lang="en-US" sz="1800" dirty="0" err="1">
                <a:effectLst/>
                <a:latin typeface="Arial" panose="020B0604020202020204" pitchFamily="34" charset="0"/>
                <a:ea typeface="Calibri" panose="020F0502020204030204" pitchFamily="34" charset="0"/>
              </a:rPr>
              <a:t>Hochul’s</a:t>
            </a:r>
            <a:r>
              <a:rPr lang="en-US" sz="1800" dirty="0">
                <a:effectLst/>
                <a:latin typeface="Arial" panose="020B0604020202020204" pitchFamily="34" charset="0"/>
                <a:ea typeface="Calibri" panose="020F0502020204030204" pitchFamily="34" charset="0"/>
              </a:rPr>
              <a:t> commitment to modernize and streamline government operations. To be successful, the input and buy-in of all stakeholders will be required throughout the process.  Modernization means change which can be difficult for some.  In this session, we’ll discuss the 8 Accelerators for Change and what it’s like to work and thrive in a VUCA environment.  You will learn strategies to successfully drive and manage change in your organization with a positive and fluid mindset….  </a:t>
            </a:r>
          </a:p>
          <a:p>
            <a:pPr marL="0" marR="0">
              <a:spcBef>
                <a:spcPts val="0"/>
              </a:spcBef>
              <a:spcAft>
                <a:spcPts val="0"/>
              </a:spcAft>
            </a:pPr>
            <a:endParaRPr lang="en-US" dirty="0">
              <a:latin typeface="Arial" panose="020B0604020202020204" pitchFamily="34" charset="0"/>
              <a:ea typeface="Calibri" panose="020F0502020204030204" pitchFamily="34" charset="0"/>
            </a:endParaRPr>
          </a:p>
          <a:p>
            <a:pPr marL="0" marR="0">
              <a:spcBef>
                <a:spcPts val="0"/>
              </a:spcBef>
              <a:spcAft>
                <a:spcPts val="0"/>
              </a:spcAft>
            </a:pPr>
            <a:r>
              <a:rPr lang="en-US" sz="1800" i="1" dirty="0">
                <a:solidFill>
                  <a:srgbClr val="222222"/>
                </a:solidFill>
                <a:effectLst/>
                <a:latin typeface="Arial" panose="020B0604020202020204" pitchFamily="34" charset="0"/>
                <a:ea typeface="Calibri" panose="020F0502020204030204" pitchFamily="34" charset="0"/>
              </a:rPr>
              <a:t> Deborah Cabral, PCC</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i="1" dirty="0">
                <a:solidFill>
                  <a:srgbClr val="222222"/>
                </a:solidFill>
                <a:effectLst/>
                <a:latin typeface="Arial" panose="020B0604020202020204" pitchFamily="34" charset="0"/>
                <a:ea typeface="Calibri" panose="020F0502020204030204" pitchFamily="34" charset="0"/>
              </a:rPr>
              <a:t>Founder/President &amp; CEO, DC Efficiency Consulting</a:t>
            </a:r>
            <a:endParaRPr lang="en-US" sz="20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2175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Related Sessions</a:t>
            </a:r>
          </a:p>
        </p:txBody>
      </p:sp>
      <p:sp>
        <p:nvSpPr>
          <p:cNvPr id="12" name="TextBox 11"/>
          <p:cNvSpPr txBox="1"/>
          <p:nvPr/>
        </p:nvSpPr>
        <p:spPr>
          <a:xfrm>
            <a:off x="190500" y="1022925"/>
            <a:ext cx="8763000" cy="4001095"/>
          </a:xfrm>
          <a:prstGeom prst="rect">
            <a:avLst/>
          </a:prstGeom>
          <a:noFill/>
          <a:ln>
            <a:noFill/>
          </a:ln>
        </p:spPr>
        <p:txBody>
          <a:bodyPr wrap="square" rtlCol="0">
            <a:spAutoFit/>
          </a:bodyPr>
          <a:lstStyle/>
          <a:p>
            <a:pPr marL="0" marR="0">
              <a:spcBef>
                <a:spcPts val="0"/>
              </a:spcBef>
              <a:spcAft>
                <a:spcPts val="0"/>
              </a:spcAft>
            </a:pPr>
            <a:r>
              <a:rPr lang="en-US" sz="1800" dirty="0">
                <a:effectLst/>
                <a:latin typeface="Arial" panose="020B0604020202020204" pitchFamily="34" charset="0"/>
                <a:ea typeface="Calibri" panose="020F0502020204030204" pitchFamily="34" charset="0"/>
              </a:rPr>
              <a:t>SESSION NAME:  </a:t>
            </a:r>
            <a:r>
              <a:rPr lang="en-US" sz="1800" u="sng" dirty="0">
                <a:effectLst/>
                <a:latin typeface="Arial" panose="020B0604020202020204" pitchFamily="34" charset="0"/>
                <a:ea typeface="Calibri" panose="020F0502020204030204" pitchFamily="34" charset="0"/>
              </a:rPr>
              <a:t>Merit System Transformation</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SESSION DESCRIPTION: During this session, Department of Civil Service staff will be discussing merit system transformation to better meet the needs of jobseekers and agencies. We will </a:t>
            </a:r>
            <a:r>
              <a:rPr lang="en-US" sz="1800" dirty="0">
                <a:solidFill>
                  <a:srgbClr val="222222"/>
                </a:solidFill>
                <a:effectLst/>
                <a:latin typeface="Arial" panose="020B0604020202020204" pitchFamily="34" charset="0"/>
                <a:ea typeface="Calibri" panose="020F0502020204030204" pitchFamily="34" charset="0"/>
              </a:rPr>
              <a:t>discuss work conducted to advance the Department’s </a:t>
            </a:r>
            <a:r>
              <a:rPr lang="en-US" sz="1800" dirty="0">
                <a:effectLst/>
                <a:latin typeface="Arial" panose="020B0604020202020204" pitchFamily="34" charset="0"/>
                <a:ea typeface="Calibri" panose="020F0502020204030204" pitchFamily="34" charset="0"/>
              </a:rPr>
              <a:t>continuous-recruitment </a:t>
            </a:r>
            <a:r>
              <a:rPr lang="en-US" sz="1800" dirty="0">
                <a:solidFill>
                  <a:srgbClr val="222222"/>
                </a:solidFill>
                <a:effectLst/>
                <a:latin typeface="Arial" panose="020B0604020202020204" pitchFamily="34" charset="0"/>
                <a:ea typeface="Calibri" panose="020F0502020204030204" pitchFamily="34" charset="0"/>
              </a:rPr>
              <a:t>examination program and the Department’s vision for </a:t>
            </a:r>
            <a:r>
              <a:rPr lang="en-US" sz="1800" dirty="0">
                <a:effectLst/>
                <a:latin typeface="Arial" panose="020B0604020202020204" pitchFamily="34" charset="0"/>
                <a:ea typeface="Calibri" panose="020F0502020204030204" pitchFamily="34" charset="0"/>
              </a:rPr>
              <a:t>merit system recruitment and hiring in the future</a:t>
            </a:r>
            <a:r>
              <a:rPr lang="en-US" sz="1800" dirty="0">
                <a:solidFill>
                  <a:srgbClr val="222222"/>
                </a:solidFill>
                <a:effectLst/>
                <a:latin typeface="Arial" panose="020B0604020202020204" pitchFamily="34" charset="0"/>
                <a:ea typeface="Calibri" panose="020F0502020204030204" pitchFamily="34" charset="0"/>
              </a:rPr>
              <a:t>. This is an </a:t>
            </a:r>
            <a:r>
              <a:rPr lang="en-US" sz="1800" b="1" dirty="0">
                <a:solidFill>
                  <a:srgbClr val="222222"/>
                </a:solidFill>
                <a:effectLst/>
                <a:latin typeface="Arial" panose="020B0604020202020204" pitchFamily="34" charset="0"/>
                <a:ea typeface="Calibri" panose="020F0502020204030204" pitchFamily="34" charset="0"/>
              </a:rPr>
              <a:t>interactive session </a:t>
            </a:r>
            <a:r>
              <a:rPr lang="en-US" sz="1800" dirty="0">
                <a:solidFill>
                  <a:srgbClr val="222222"/>
                </a:solidFill>
                <a:effectLst/>
                <a:latin typeface="Arial" panose="020B0604020202020204" pitchFamily="34" charset="0"/>
                <a:ea typeface="Calibri" panose="020F0502020204030204" pitchFamily="34" charset="0"/>
              </a:rPr>
              <a:t>where participants will work in small groups to discuss merit system transformation...(</a:t>
            </a:r>
            <a:r>
              <a:rPr lang="en-US" sz="1800" dirty="0">
                <a:effectLst/>
                <a:latin typeface="Arial" panose="020B0604020202020204" pitchFamily="34" charset="0"/>
                <a:ea typeface="Calibri" panose="020F0502020204030204" pitchFamily="34" charset="0"/>
              </a:rPr>
              <a:t>T)his is an opportunity for civil service agencies to contribute to the transformation of the merit system by expressing what they think and feel.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 </a:t>
            </a:r>
            <a:endParaRPr lang="en-US" sz="1800" dirty="0">
              <a:solidFill>
                <a:srgbClr val="000000"/>
              </a:solidFill>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800" i="1" dirty="0">
                <a:solidFill>
                  <a:srgbClr val="222222"/>
                </a:solidFill>
                <a:effectLst/>
                <a:latin typeface="Arial" panose="020B0604020202020204" pitchFamily="34" charset="0"/>
                <a:ea typeface="Calibri" panose="020F0502020204030204" pitchFamily="34" charset="0"/>
              </a:rPr>
              <a:t>Jessica Rowe, Deputy Commissioner for Merit System Operations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i="1" dirty="0">
                <a:solidFill>
                  <a:srgbClr val="222222"/>
                </a:solidFill>
                <a:effectLst/>
                <a:latin typeface="Arial" panose="020B0604020202020204" pitchFamily="34" charset="0"/>
                <a:ea typeface="Calibri" panose="020F0502020204030204" pitchFamily="34" charset="0"/>
              </a:rPr>
              <a:t>New York State Department of Civil Service</a:t>
            </a:r>
            <a:endParaRPr lang="en-US" sz="1800" dirty="0">
              <a:effectLst/>
              <a:latin typeface="Calibri" panose="020F0502020204030204" pitchFamily="34" charset="0"/>
              <a:ea typeface="Calibri" panose="020F0502020204030204" pitchFamily="34" charset="0"/>
            </a:endParaRPr>
          </a:p>
          <a:p>
            <a:pPr marL="800100" lvl="1" indent="-342900">
              <a:buFont typeface="Wingdings" panose="05000000000000000000" pitchFamily="2" charset="2"/>
              <a:buChar char="§"/>
            </a:pPr>
            <a:endParaRPr lang="en-US" sz="20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25443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438150"/>
            <a:ext cx="86868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Coming Soon!</a:t>
            </a:r>
          </a:p>
        </p:txBody>
      </p:sp>
      <p:sp>
        <p:nvSpPr>
          <p:cNvPr id="12" name="TextBox 11"/>
          <p:cNvSpPr txBox="1"/>
          <p:nvPr/>
        </p:nvSpPr>
        <p:spPr>
          <a:xfrm>
            <a:off x="533400" y="1123950"/>
            <a:ext cx="8001000" cy="1508105"/>
          </a:xfrm>
          <a:prstGeom prst="rect">
            <a:avLst/>
          </a:prstGeom>
          <a:noFill/>
          <a:ln>
            <a:noFill/>
          </a:ln>
        </p:spPr>
        <p:txBody>
          <a:bodyPr wrap="square" rtlCol="0">
            <a:spAutoFit/>
          </a:bodyPr>
          <a:lstStyle/>
          <a:p>
            <a:pPr marL="342900"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8-Digit Examination Numbers</a:t>
            </a:r>
          </a:p>
          <a:p>
            <a:pPr marL="342900"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Municipal Police Officer Examination – 9/28/24</a:t>
            </a:r>
          </a:p>
          <a:p>
            <a:pPr marL="342900" indent="-342900">
              <a:buFont typeface="Wingdings" panose="05000000000000000000" pitchFamily="2" charset="2"/>
              <a:buChar char="§"/>
            </a:pPr>
            <a:r>
              <a:rPr lang="en-US" sz="2400" dirty="0">
                <a:solidFill>
                  <a:srgbClr val="646569"/>
                </a:solidFill>
                <a:latin typeface="Arial" panose="020B0604020202020204" pitchFamily="34" charset="0"/>
                <a:cs typeface="Arial" panose="020B0604020202020204" pitchFamily="34" charset="0"/>
              </a:rPr>
              <a:t>4 New MSD Staff Members</a:t>
            </a:r>
          </a:p>
          <a:p>
            <a:pPr marL="342900" indent="-342900">
              <a:buFont typeface="Wingdings" panose="05000000000000000000" pitchFamily="2" charset="2"/>
              <a:buChar char="§"/>
            </a:pPr>
            <a:endParaRPr lang="en-US" sz="20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2992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04800" y="509647"/>
            <a:ext cx="8458200"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Questions?</a:t>
            </a:r>
          </a:p>
        </p:txBody>
      </p:sp>
      <p:sp>
        <p:nvSpPr>
          <p:cNvPr id="7" name="TextBox 6"/>
          <p:cNvSpPr txBox="1"/>
          <p:nvPr/>
        </p:nvSpPr>
        <p:spPr>
          <a:xfrm>
            <a:off x="381000" y="1352550"/>
            <a:ext cx="8458200" cy="2739211"/>
          </a:xfrm>
          <a:prstGeom prst="rect">
            <a:avLst/>
          </a:prstGeom>
          <a:noFill/>
          <a:ln>
            <a:noFill/>
          </a:ln>
        </p:spPr>
        <p:txBody>
          <a:bodyPr wrap="square" rtlCol="0">
            <a:spAutoFit/>
          </a:bodyPr>
          <a:lstStyle/>
          <a:p>
            <a:r>
              <a:rPr lang="en-US" sz="2800" b="1" dirty="0">
                <a:solidFill>
                  <a:srgbClr val="646569"/>
                </a:solidFill>
                <a:latin typeface="Arial" panose="020B0604020202020204" pitchFamily="34" charset="0"/>
                <a:cs typeface="Arial" panose="020B0604020202020204" pitchFamily="34" charset="0"/>
              </a:rPr>
              <a:t>Contact the Municipal Services Division:</a:t>
            </a:r>
          </a:p>
          <a:p>
            <a:endParaRPr lang="en-US" sz="2800" b="1" dirty="0">
              <a:solidFill>
                <a:srgbClr val="646569"/>
              </a:solidFill>
              <a:latin typeface="Arial" panose="020B0604020202020204" pitchFamily="34" charset="0"/>
              <a:cs typeface="Arial" panose="020B0604020202020204" pitchFamily="34" charset="0"/>
            </a:endParaRPr>
          </a:p>
          <a:p>
            <a:r>
              <a:rPr lang="en-US" sz="2000" b="1" dirty="0">
                <a:solidFill>
                  <a:srgbClr val="646569"/>
                </a:solidFill>
                <a:latin typeface="Arial" panose="020B0604020202020204" pitchFamily="34" charset="0"/>
                <a:cs typeface="Arial" panose="020B0604020202020204" pitchFamily="34" charset="0"/>
              </a:rPr>
              <a:t>General Questions: </a:t>
            </a:r>
            <a:r>
              <a:rPr lang="en-US" sz="2000" dirty="0">
                <a:solidFill>
                  <a:srgbClr val="646569"/>
                </a:solidFill>
                <a:latin typeface="Arial" panose="020B0604020202020204" pitchFamily="34" charset="0"/>
                <a:cs typeface="Arial" panose="020B0604020202020204" pitchFamily="34" charset="0"/>
                <a:hlinkClick r:id="rId3"/>
              </a:rPr>
              <a:t>assistance.request@cs.ny.gov</a:t>
            </a:r>
            <a:endParaRPr lang="en-US" sz="2000" dirty="0">
              <a:solidFill>
                <a:srgbClr val="646569"/>
              </a:solidFill>
              <a:latin typeface="Arial" panose="020B0604020202020204" pitchFamily="34" charset="0"/>
              <a:cs typeface="Arial" panose="020B0604020202020204" pitchFamily="34" charset="0"/>
            </a:endParaRPr>
          </a:p>
          <a:p>
            <a:r>
              <a:rPr lang="en-US" sz="2000" b="1" dirty="0">
                <a:solidFill>
                  <a:srgbClr val="646569"/>
                </a:solidFill>
                <a:latin typeface="Arial" panose="020B0604020202020204" pitchFamily="34" charset="0"/>
                <a:cs typeface="Arial" panose="020B0604020202020204" pitchFamily="34" charset="0"/>
              </a:rPr>
              <a:t>Rules Resolution Questions</a:t>
            </a:r>
            <a:r>
              <a:rPr lang="en-US" sz="2000" dirty="0">
                <a:solidFill>
                  <a:srgbClr val="646569"/>
                </a:solidFill>
                <a:latin typeface="Arial" panose="020B0604020202020204" pitchFamily="34" charset="0"/>
                <a:cs typeface="Arial" panose="020B0604020202020204" pitchFamily="34" charset="0"/>
              </a:rPr>
              <a:t>: </a:t>
            </a:r>
            <a:r>
              <a:rPr lang="en-US" sz="2000" dirty="0">
                <a:solidFill>
                  <a:srgbClr val="646569"/>
                </a:solidFill>
                <a:latin typeface="Arial" panose="020B0604020202020204" pitchFamily="34" charset="0"/>
                <a:cs typeface="Arial" panose="020B0604020202020204" pitchFamily="34" charset="0"/>
                <a:hlinkClick r:id="rId4"/>
              </a:rPr>
              <a:t>commission.ops.mun@cs.ny.gov</a:t>
            </a:r>
            <a:endParaRPr lang="en-US" sz="2000" dirty="0">
              <a:solidFill>
                <a:srgbClr val="646569"/>
              </a:solidFill>
              <a:latin typeface="Arial" panose="020B0604020202020204" pitchFamily="34" charset="0"/>
              <a:cs typeface="Arial" panose="020B0604020202020204" pitchFamily="34" charset="0"/>
            </a:endParaRPr>
          </a:p>
          <a:p>
            <a:r>
              <a:rPr lang="en-US" sz="2000" b="1" dirty="0">
                <a:solidFill>
                  <a:srgbClr val="646569"/>
                </a:solidFill>
                <a:latin typeface="Arial" panose="020B0604020202020204" pitchFamily="34" charset="0"/>
                <a:cs typeface="Arial" panose="020B0604020202020204" pitchFamily="34" charset="0"/>
              </a:rPr>
              <a:t>Section 211 Waiver Questions: </a:t>
            </a:r>
            <a:r>
              <a:rPr lang="en-US" sz="2000" dirty="0">
                <a:solidFill>
                  <a:srgbClr val="646569"/>
                </a:solidFill>
                <a:latin typeface="Arial" panose="020B0604020202020204" pitchFamily="34" charset="0"/>
                <a:cs typeface="Arial" panose="020B0604020202020204" pitchFamily="34" charset="0"/>
                <a:hlinkClick r:id="rId5"/>
              </a:rPr>
              <a:t>211inquiries@cs.ny.gov</a:t>
            </a:r>
            <a:endParaRPr lang="en-US" sz="2000" dirty="0">
              <a:solidFill>
                <a:srgbClr val="646569"/>
              </a:solidFill>
              <a:latin typeface="Arial" panose="020B0604020202020204" pitchFamily="34" charset="0"/>
              <a:cs typeface="Arial" panose="020B0604020202020204" pitchFamily="34" charset="0"/>
            </a:endParaRPr>
          </a:p>
          <a:p>
            <a:endParaRPr lang="en-US" sz="2800" b="1" dirty="0">
              <a:solidFill>
                <a:srgbClr val="646569"/>
              </a:solidFill>
              <a:latin typeface="Arial" panose="020B0604020202020204" pitchFamily="34" charset="0"/>
              <a:cs typeface="Arial" panose="020B0604020202020204" pitchFamily="34" charset="0"/>
            </a:endParaRPr>
          </a:p>
          <a:p>
            <a:r>
              <a:rPr lang="en-US" sz="2800" b="1" dirty="0">
                <a:solidFill>
                  <a:srgbClr val="646569"/>
                </a:solidFill>
                <a:latin typeface="Arial" panose="020B0604020202020204" pitchFamily="34" charset="0"/>
                <a:cs typeface="Arial" panose="020B0604020202020204" pitchFamily="34" charset="0"/>
              </a:rPr>
              <a:t>(518) 473-5037</a:t>
            </a:r>
          </a:p>
        </p:txBody>
      </p:sp>
    </p:spTree>
    <p:extLst>
      <p:ext uri="{BB962C8B-B14F-4D97-AF65-F5344CB8AC3E}">
        <p14:creationId xmlns:p14="http://schemas.microsoft.com/office/powerpoint/2010/main" val="477394562"/>
      </p:ext>
    </p:extLst>
  </p:cSld>
  <p:clrMapOvr>
    <a:masterClrMapping/>
  </p:clrMapOvr>
</p:sld>
</file>

<file path=ppt/theme/theme1.xml><?xml version="1.0" encoding="utf-8"?>
<a:theme xmlns:a="http://schemas.openxmlformats.org/drawingml/2006/main" name="Cover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ection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onten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7DE4E1FF2852C4AB94E009ECD2CE37F" ma:contentTypeVersion="1" ma:contentTypeDescription="Create a new document." ma:contentTypeScope="" ma:versionID="eb85edbaba29c6168d05838dd3bcaa64">
  <xsd:schema xmlns:xsd="http://www.w3.org/2001/XMLSchema" xmlns:xs="http://www.w3.org/2001/XMLSchema" xmlns:p="http://schemas.microsoft.com/office/2006/metadata/properties" xmlns:ns2="d7ba0638-ee3c-42f0-be76-41efb289a28a" targetNamespace="http://schemas.microsoft.com/office/2006/metadata/properties" ma:root="true" ma:fieldsID="0599839fb040190b03bf4f257d2257fd" ns2:_="">
    <xsd:import namespace="d7ba0638-ee3c-42f0-be76-41efb289a28a"/>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ba0638-ee3c-42f0-be76-41efb289a28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B00D30-9030-48AE-9559-BAAB1B52B88F}">
  <ds:schemaRefs>
    <ds:schemaRef ds:uri="http://schemas.microsoft.com/sharepoint/v3/contenttype/forms"/>
  </ds:schemaRefs>
</ds:datastoreItem>
</file>

<file path=customXml/itemProps2.xml><?xml version="1.0" encoding="utf-8"?>
<ds:datastoreItem xmlns:ds="http://schemas.openxmlformats.org/officeDocument/2006/customXml" ds:itemID="{741F8B16-B740-4AF2-905B-0F55AB1209FA}">
  <ds:schemaRefs>
    <ds:schemaRef ds:uri="http://schemas.microsoft.com/office/2006/documentManagement/types"/>
    <ds:schemaRef ds:uri="http://purl.org/dc/dcmitype/"/>
    <ds:schemaRef ds:uri="http://schemas.openxmlformats.org/package/2006/metadata/core-properties"/>
    <ds:schemaRef ds:uri="http://purl.org/dc/elements/1.1/"/>
    <ds:schemaRef ds:uri="d7ba0638-ee3c-42f0-be76-41efb289a28a"/>
    <ds:schemaRef ds:uri="http://www.w3.org/XML/1998/namespace"/>
    <ds:schemaRef ds:uri="http://schemas.microsoft.com/office/infopath/2007/PartnerControl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2E48A931-E0A1-4191-8A13-A31EAD521E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ba0638-ee3c-42f0-be76-41efb289a2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10647</TotalTime>
  <Words>1898</Words>
  <Application>Microsoft Office PowerPoint</Application>
  <PresentationFormat>On-screen Show (16:9)</PresentationFormat>
  <Paragraphs>642</Paragraphs>
  <Slides>27</Slides>
  <Notes>27</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27</vt:i4>
      </vt:variant>
    </vt:vector>
  </HeadingPairs>
  <TitlesOfParts>
    <vt:vector size="35" baseType="lpstr">
      <vt:lpstr>Arial</vt:lpstr>
      <vt:lpstr>Calibri</vt:lpstr>
      <vt:lpstr>Times New Roman</vt:lpstr>
      <vt:lpstr>Wingdings</vt:lpstr>
      <vt:lpstr>Cover Master</vt:lpstr>
      <vt:lpstr>Section Master</vt:lpstr>
      <vt:lpstr>Content Master</vt:lpstr>
      <vt:lpstr>2_Custom Design</vt:lpstr>
      <vt:lpstr>PowerPoint Presentation</vt:lpstr>
      <vt:lpstr>PowerPoint Presentation</vt:lpstr>
      <vt:lpstr>PowerPoint Presentation</vt:lpstr>
      <vt:lpstr>PowerPoint Presentation</vt:lpstr>
      <vt:lpstr>PowerPoint Presentation</vt:lpstr>
      <vt:lpstr>NY HELPS Impact – 2022 vs. 2023</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New York State - Office of General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Warner, Jennifer</dc:creator>
  <cp:lastModifiedBy>King, Rashawn (CS)</cp:lastModifiedBy>
  <cp:revision>388</cp:revision>
  <cp:lastPrinted>2019-05-30T20:21:51Z</cp:lastPrinted>
  <dcterms:created xsi:type="dcterms:W3CDTF">2014-12-09T18:34:34Z</dcterms:created>
  <dcterms:modified xsi:type="dcterms:W3CDTF">2024-06-21T16:55:28Z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0x01010007DE4E1FF2852C4AB94E009ECD2CE37F</vt:lpwstr>
  </property>
</Properties>
</file>