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7772400" cy="100584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469322" y="2760960"/>
            <a:ext cx="226694" cy="22690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848410" y="1320800"/>
            <a:ext cx="0" cy="1701800"/>
          </a:xfrm>
          <a:custGeom>
            <a:avLst/>
            <a:gdLst/>
            <a:ahLst/>
            <a:cxnLst/>
            <a:rect l="l" t="t" r="r" b="b"/>
            <a:pathLst>
              <a:path w="0" h="1701800">
                <a:moveTo>
                  <a:pt x="0" y="0"/>
                </a:moveTo>
                <a:lnTo>
                  <a:pt x="0" y="1701799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74492" y="9691396"/>
            <a:ext cx="244475" cy="2273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1.jp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jpg"/><Relationship Id="rId10" Type="http://schemas.openxmlformats.org/officeDocument/2006/relationships/image" Target="../media/image9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.jpg"/><Relationship Id="rId6" Type="http://schemas.openxmlformats.org/officeDocument/2006/relationships/image" Target="../media/image13.png"/><Relationship Id="rId7" Type="http://schemas.openxmlformats.org/officeDocument/2006/relationships/image" Target="../media/image1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5.png"/><Relationship Id="rId4" Type="http://schemas.openxmlformats.org/officeDocument/2006/relationships/image" Target="../media/image1.jp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16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Relationship Id="rId3" Type="http://schemas.openxmlformats.org/officeDocument/2006/relationships/image" Target="../media/image1.jpg"/><Relationship Id="rId4" Type="http://schemas.openxmlformats.org/officeDocument/2006/relationships/image" Target="../media/image18.jpg"/><Relationship Id="rId5" Type="http://schemas.openxmlformats.org/officeDocument/2006/relationships/image" Target="../media/image11.png"/><Relationship Id="rId6" Type="http://schemas.openxmlformats.org/officeDocument/2006/relationships/image" Target="../media/image19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Relationship Id="rId3" Type="http://schemas.openxmlformats.org/officeDocument/2006/relationships/image" Target="../media/image1.jpg"/><Relationship Id="rId4" Type="http://schemas.openxmlformats.org/officeDocument/2006/relationships/image" Target="../media/image21.jpg"/><Relationship Id="rId5" Type="http://schemas.openxmlformats.org/officeDocument/2006/relationships/image" Target="../media/image22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Relationship Id="rId3" Type="http://schemas.openxmlformats.org/officeDocument/2006/relationships/image" Target="../media/image1.jpg"/><Relationship Id="rId4" Type="http://schemas.openxmlformats.org/officeDocument/2006/relationships/image" Target="../media/image11.png"/><Relationship Id="rId5" Type="http://schemas.openxmlformats.org/officeDocument/2006/relationships/image" Target="../media/image24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5.jpg"/><Relationship Id="rId4" Type="http://schemas.openxmlformats.org/officeDocument/2006/relationships/image" Target="../media/image26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Relationship Id="rId3" Type="http://schemas.openxmlformats.org/officeDocument/2006/relationships/image" Target="../media/image1.jpg"/><Relationship Id="rId4" Type="http://schemas.openxmlformats.org/officeDocument/2006/relationships/image" Target="../media/image29.jpg"/><Relationship Id="rId5" Type="http://schemas.openxmlformats.org/officeDocument/2006/relationships/image" Target="../media/image11.png"/><Relationship Id="rId6" Type="http://schemas.openxmlformats.org/officeDocument/2006/relationships/image" Target="../media/image30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31.jpg"/><Relationship Id="rId4" Type="http://schemas.openxmlformats.org/officeDocument/2006/relationships/image" Target="../media/image32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30.png"/><Relationship Id="rId4" Type="http://schemas.openxmlformats.org/officeDocument/2006/relationships/image" Target="../media/image1.jpg"/><Relationship Id="rId5" Type="http://schemas.openxmlformats.org/officeDocument/2006/relationships/image" Target="../media/image33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hyperlink" Target="mailto:dcabral@DCeffconsult.com" TargetMode="External"/><Relationship Id="rId5" Type="http://schemas.openxmlformats.org/officeDocument/2006/relationships/hyperlink" Target="http://www.DCeffconsult.com/" TargetMode="External"/><Relationship Id="rId6" Type="http://schemas.openxmlformats.org/officeDocument/2006/relationships/image" Target="../media/image1.jp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10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38.jpg"/><Relationship Id="rId4" Type="http://schemas.openxmlformats.org/officeDocument/2006/relationships/image" Target="../media/image39.png"/><Relationship Id="rId5" Type="http://schemas.openxmlformats.org/officeDocument/2006/relationships/image" Target="../media/image11.png"/><Relationship Id="rId6" Type="http://schemas.openxmlformats.org/officeDocument/2006/relationships/image" Target="../media/image40.png"/><Relationship Id="rId7" Type="http://schemas.openxmlformats.org/officeDocument/2006/relationships/image" Target="../media/image41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jpg"/><Relationship Id="rId3" Type="http://schemas.openxmlformats.org/officeDocument/2006/relationships/image" Target="../media/image1.jpg"/><Relationship Id="rId4" Type="http://schemas.openxmlformats.org/officeDocument/2006/relationships/image" Target="../media/image43.jpg"/><Relationship Id="rId5" Type="http://schemas.openxmlformats.org/officeDocument/2006/relationships/image" Target="../media/image44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9651" y="1528451"/>
            <a:ext cx="2659380" cy="288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ts val="1155"/>
              </a:lnSpc>
              <a:spcBef>
                <a:spcPts val="100"/>
              </a:spcBef>
            </a:pPr>
            <a:r>
              <a:rPr dirty="0" sz="1000" spc="-10" b="1">
                <a:solidFill>
                  <a:srgbClr val="002060"/>
                </a:solidFill>
                <a:latin typeface="Arial"/>
                <a:cs typeface="Arial"/>
              </a:rPr>
              <a:t>Exciting Things </a:t>
            </a:r>
            <a:r>
              <a:rPr dirty="0" sz="1000" spc="-5" b="1">
                <a:solidFill>
                  <a:srgbClr val="002060"/>
                </a:solidFill>
                <a:latin typeface="Arial"/>
                <a:cs typeface="Arial"/>
              </a:rPr>
              <a:t>are </a:t>
            </a:r>
            <a:r>
              <a:rPr dirty="0" sz="1000" spc="-10" b="1">
                <a:solidFill>
                  <a:srgbClr val="002060"/>
                </a:solidFill>
                <a:latin typeface="Arial"/>
                <a:cs typeface="Arial"/>
              </a:rPr>
              <a:t>Coming </a:t>
            </a:r>
            <a:r>
              <a:rPr dirty="0" sz="1000" spc="-5" b="1">
                <a:solidFill>
                  <a:srgbClr val="002060"/>
                </a:solidFill>
                <a:latin typeface="Arial"/>
                <a:cs typeface="Arial"/>
              </a:rPr>
              <a:t>to </a:t>
            </a:r>
            <a:r>
              <a:rPr dirty="0" sz="1000" spc="-10" b="1">
                <a:solidFill>
                  <a:srgbClr val="002060"/>
                </a:solidFill>
                <a:latin typeface="Arial"/>
                <a:cs typeface="Arial"/>
              </a:rPr>
              <a:t>Civil</a:t>
            </a:r>
            <a:r>
              <a:rPr dirty="0" sz="1000" b="1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2060"/>
                </a:solidFill>
                <a:latin typeface="Arial"/>
                <a:cs typeface="Arial"/>
              </a:rPr>
              <a:t>Service!</a:t>
            </a:r>
            <a:endParaRPr sz="1000">
              <a:latin typeface="Arial"/>
              <a:cs typeface="Arial"/>
            </a:endParaRPr>
          </a:p>
          <a:p>
            <a:pPr>
              <a:lnSpc>
                <a:spcPts val="915"/>
              </a:lnSpc>
            </a:pPr>
            <a:r>
              <a:rPr dirty="0" sz="800" spc="-10" b="1" i="1">
                <a:solidFill>
                  <a:srgbClr val="002060"/>
                </a:solidFill>
                <a:latin typeface="Calibri"/>
                <a:cs typeface="Calibri"/>
              </a:rPr>
              <a:t>Driving </a:t>
            </a:r>
            <a:r>
              <a:rPr dirty="0" sz="800" spc="-5" b="1" i="1">
                <a:solidFill>
                  <a:srgbClr val="002060"/>
                </a:solidFill>
                <a:latin typeface="Calibri"/>
                <a:cs typeface="Calibri"/>
              </a:rPr>
              <a:t>and </a:t>
            </a:r>
            <a:r>
              <a:rPr dirty="0" sz="800" spc="-10" b="1" i="1">
                <a:solidFill>
                  <a:srgbClr val="002060"/>
                </a:solidFill>
                <a:latin typeface="Calibri"/>
                <a:cs typeface="Calibri"/>
              </a:rPr>
              <a:t>Embracing </a:t>
            </a:r>
            <a:r>
              <a:rPr dirty="0" sz="800" spc="-5" b="1" i="1">
                <a:solidFill>
                  <a:srgbClr val="002060"/>
                </a:solidFill>
                <a:latin typeface="Calibri"/>
                <a:cs typeface="Calibri"/>
              </a:rPr>
              <a:t>Change with a </a:t>
            </a:r>
            <a:r>
              <a:rPr dirty="0" sz="800" spc="-10" b="1" i="1">
                <a:solidFill>
                  <a:srgbClr val="002060"/>
                </a:solidFill>
                <a:latin typeface="Calibri"/>
                <a:cs typeface="Calibri"/>
              </a:rPr>
              <a:t>Positive</a:t>
            </a:r>
            <a:r>
              <a:rPr dirty="0" sz="800" spc="-5" b="1" i="1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dirty="0" sz="800" spc="-10" b="1" i="1">
                <a:solidFill>
                  <a:srgbClr val="002060"/>
                </a:solidFill>
                <a:latin typeface="Calibri"/>
                <a:cs typeface="Calibri"/>
              </a:rPr>
              <a:t>Mindset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9651" y="2180851"/>
            <a:ext cx="1919605" cy="24193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19"/>
              </a:spcBef>
            </a:pPr>
            <a:r>
              <a:rPr dirty="0" sz="400" spc="15" b="1">
                <a:latin typeface="Calibri"/>
                <a:cs typeface="Calibri"/>
              </a:rPr>
              <a:t>Deborah </a:t>
            </a:r>
            <a:r>
              <a:rPr dirty="0" sz="400" spc="-5" b="1">
                <a:latin typeface="Calibri"/>
                <a:cs typeface="Calibri"/>
              </a:rPr>
              <a:t>J </a:t>
            </a:r>
            <a:r>
              <a:rPr dirty="0" sz="400" spc="10" b="1">
                <a:latin typeface="Calibri"/>
                <a:cs typeface="Calibri"/>
              </a:rPr>
              <a:t>Cabral, PCC </a:t>
            </a:r>
            <a:r>
              <a:rPr dirty="0" sz="400" spc="15" b="1">
                <a:latin typeface="Calibri"/>
                <a:cs typeface="Calibri"/>
              </a:rPr>
              <a:t>Founder/President </a:t>
            </a:r>
            <a:r>
              <a:rPr dirty="0" sz="400" spc="-5" b="1">
                <a:latin typeface="Calibri"/>
                <a:cs typeface="Calibri"/>
              </a:rPr>
              <a:t>&amp;</a:t>
            </a:r>
            <a:r>
              <a:rPr dirty="0" sz="400" spc="45" b="1">
                <a:latin typeface="Calibri"/>
                <a:cs typeface="Calibri"/>
              </a:rPr>
              <a:t> </a:t>
            </a:r>
            <a:r>
              <a:rPr dirty="0" sz="400" spc="5" b="1">
                <a:latin typeface="Calibri"/>
                <a:cs typeface="Calibri"/>
              </a:rPr>
              <a:t>CEO</a:t>
            </a:r>
            <a:endParaRPr sz="400">
              <a:latin typeface="Calibri"/>
              <a:cs typeface="Calibri"/>
            </a:endParaRPr>
          </a:p>
          <a:p>
            <a:pPr marR="5080">
              <a:lnSpc>
                <a:spcPct val="105000"/>
              </a:lnSpc>
              <a:spcBef>
                <a:spcPts val="95"/>
              </a:spcBef>
            </a:pPr>
            <a:r>
              <a:rPr dirty="0" sz="400" spc="15">
                <a:latin typeface="Calibri"/>
                <a:cs typeface="Calibri"/>
              </a:rPr>
              <a:t>Learning </a:t>
            </a:r>
            <a:r>
              <a:rPr dirty="0" sz="400" spc="-5">
                <a:latin typeface="Calibri"/>
                <a:cs typeface="Calibri"/>
              </a:rPr>
              <a:t>&amp; </a:t>
            </a:r>
            <a:r>
              <a:rPr dirty="0" sz="400" spc="15">
                <a:latin typeface="Calibri"/>
                <a:cs typeface="Calibri"/>
              </a:rPr>
              <a:t>Development </a:t>
            </a:r>
            <a:r>
              <a:rPr dirty="0" sz="400" spc="10">
                <a:latin typeface="Calibri"/>
                <a:cs typeface="Calibri"/>
              </a:rPr>
              <a:t>Strategist </a:t>
            </a:r>
            <a:r>
              <a:rPr dirty="0" sz="400" spc="-5">
                <a:latin typeface="Calibri"/>
                <a:cs typeface="Calibri"/>
              </a:rPr>
              <a:t>&amp; </a:t>
            </a:r>
            <a:r>
              <a:rPr dirty="0" sz="400" spc="5">
                <a:latin typeface="Calibri"/>
                <a:cs typeface="Calibri"/>
              </a:rPr>
              <a:t>Trainer/Facilitator, </a:t>
            </a:r>
            <a:r>
              <a:rPr dirty="0" sz="400" spc="15">
                <a:latin typeface="Calibri"/>
                <a:cs typeface="Calibri"/>
              </a:rPr>
              <a:t>Leadership </a:t>
            </a:r>
            <a:r>
              <a:rPr dirty="0" sz="400" spc="-5">
                <a:latin typeface="Calibri"/>
                <a:cs typeface="Calibri"/>
              </a:rPr>
              <a:t>&amp; </a:t>
            </a:r>
            <a:r>
              <a:rPr dirty="0" sz="400">
                <a:latin typeface="Calibri"/>
                <a:cs typeface="Calibri"/>
              </a:rPr>
              <a:t>Team </a:t>
            </a:r>
            <a:r>
              <a:rPr dirty="0" sz="400" spc="15">
                <a:latin typeface="Calibri"/>
                <a:cs typeface="Calibri"/>
              </a:rPr>
              <a:t>Coach,  </a:t>
            </a:r>
            <a:r>
              <a:rPr dirty="0" sz="400" spc="10">
                <a:latin typeface="Calibri"/>
                <a:cs typeface="Calibri"/>
              </a:rPr>
              <a:t>Productivity </a:t>
            </a:r>
            <a:r>
              <a:rPr dirty="0" sz="400" spc="-5">
                <a:latin typeface="Calibri"/>
                <a:cs typeface="Calibri"/>
              </a:rPr>
              <a:t>&amp; </a:t>
            </a:r>
            <a:r>
              <a:rPr dirty="0" sz="400" spc="10">
                <a:latin typeface="Calibri"/>
                <a:cs typeface="Calibri"/>
              </a:rPr>
              <a:t>Efficiency</a:t>
            </a:r>
            <a:r>
              <a:rPr dirty="0" sz="400" spc="5">
                <a:latin typeface="Calibri"/>
                <a:cs typeface="Calibri"/>
              </a:rPr>
              <a:t> </a:t>
            </a:r>
            <a:r>
              <a:rPr dirty="0" sz="400" spc="15">
                <a:latin typeface="Calibri"/>
                <a:cs typeface="Calibri"/>
              </a:rPr>
              <a:t>Consultant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81862" y="2665879"/>
            <a:ext cx="785560" cy="1796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766124" y="2662162"/>
            <a:ext cx="426627" cy="214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050761" y="2583798"/>
            <a:ext cx="343476" cy="3437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98500" y="3046983"/>
            <a:ext cx="965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262626"/>
                </a:solidFill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7550" y="1327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469322" y="5618460"/>
            <a:ext cx="226694" cy="2269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11200" y="4178300"/>
            <a:ext cx="3022600" cy="1701800"/>
          </a:xfrm>
          <a:custGeom>
            <a:avLst/>
            <a:gdLst/>
            <a:ahLst/>
            <a:cxnLst/>
            <a:rect l="l" t="t" r="r" b="b"/>
            <a:pathLst>
              <a:path w="3022600" h="1701800">
                <a:moveTo>
                  <a:pt x="0" y="0"/>
                </a:moveTo>
                <a:lnTo>
                  <a:pt x="3022600" y="0"/>
                </a:lnTo>
                <a:lnTo>
                  <a:pt x="3022600" y="1701800"/>
                </a:lnTo>
                <a:lnTo>
                  <a:pt x="0" y="17018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11200" y="4178406"/>
            <a:ext cx="3022409" cy="17016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11200" y="4178300"/>
            <a:ext cx="2249424" cy="1701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11200" y="4662932"/>
            <a:ext cx="3022600" cy="12171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240155" y="4291754"/>
            <a:ext cx="1964689" cy="14748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698500" y="5904484"/>
            <a:ext cx="965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262626"/>
                </a:solidFill>
                <a:latin typeface="Calibri"/>
                <a:cs typeface="Calibri"/>
              </a:rPr>
              <a:t>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17550" y="41846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469322" y="8475960"/>
            <a:ext cx="226694" cy="2269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48410" y="7035800"/>
            <a:ext cx="0" cy="1701800"/>
          </a:xfrm>
          <a:custGeom>
            <a:avLst/>
            <a:gdLst/>
            <a:ahLst/>
            <a:cxnLst/>
            <a:rect l="l" t="t" r="r" b="b"/>
            <a:pathLst>
              <a:path w="0" h="1701800">
                <a:moveTo>
                  <a:pt x="0" y="0"/>
                </a:moveTo>
                <a:lnTo>
                  <a:pt x="0" y="1701799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484710" y="7414893"/>
            <a:ext cx="1483821" cy="82411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698500" y="8761983"/>
            <a:ext cx="965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262626"/>
                </a:solidFill>
                <a:latin typeface="Calibri"/>
                <a:cs typeface="Calibri"/>
              </a:rPr>
              <a:t>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17550" y="7042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44950" y="1517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44950" y="1758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044950" y="2000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44950" y="2241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044950" y="2482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044950" y="2724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044950" y="2965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044950" y="4375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044950" y="4616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044950" y="48577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44950" y="50990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044950" y="53403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044950" y="5581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044950" y="5822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044950" y="7232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044950" y="7473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044950" y="7715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044950" y="7956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044950" y="8197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044950" y="8439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044950" y="8680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09176" y="1869894"/>
            <a:ext cx="753126" cy="5952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054029" y="2045572"/>
            <a:ext cx="4826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 i="1">
                <a:solidFill>
                  <a:srgbClr val="002E89"/>
                </a:solidFill>
                <a:latin typeface="Calibri"/>
                <a:cs typeface="Calibri"/>
              </a:rPr>
              <a:t>Agenda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7830" y="1325724"/>
            <a:ext cx="2254250" cy="12941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1955">
              <a:lnSpc>
                <a:spcPct val="100000"/>
              </a:lnSpc>
              <a:spcBef>
                <a:spcPts val="100"/>
              </a:spcBef>
            </a:pPr>
            <a:r>
              <a:rPr dirty="0" sz="1300" spc="15" b="1" i="1">
                <a:solidFill>
                  <a:srgbClr val="2F4888"/>
                </a:solidFill>
                <a:latin typeface="Arial"/>
                <a:cs typeface="Arial"/>
              </a:rPr>
              <a:t>What </a:t>
            </a:r>
            <a:r>
              <a:rPr dirty="0" sz="1300" spc="10" b="1" i="1">
                <a:solidFill>
                  <a:srgbClr val="2F4888"/>
                </a:solidFill>
                <a:latin typeface="Arial"/>
                <a:cs typeface="Arial"/>
              </a:rPr>
              <a:t>we’ll learn</a:t>
            </a:r>
            <a:r>
              <a:rPr dirty="0" sz="1300" spc="-10" b="1" i="1">
                <a:solidFill>
                  <a:srgbClr val="2F4888"/>
                </a:solidFill>
                <a:latin typeface="Arial"/>
                <a:cs typeface="Arial"/>
              </a:rPr>
              <a:t> </a:t>
            </a:r>
            <a:r>
              <a:rPr dirty="0" sz="1300" spc="15" b="1" i="1">
                <a:solidFill>
                  <a:srgbClr val="2F4888"/>
                </a:solidFill>
                <a:latin typeface="Arial"/>
                <a:cs typeface="Arial"/>
              </a:rPr>
              <a:t>today:</a:t>
            </a:r>
            <a:endParaRPr sz="1300">
              <a:latin typeface="Arial"/>
              <a:cs typeface="Arial"/>
            </a:endParaRPr>
          </a:p>
          <a:p>
            <a:pPr marL="71120" indent="-71755">
              <a:lnSpc>
                <a:spcPct val="100000"/>
              </a:lnSpc>
              <a:spcBef>
                <a:spcPts val="790"/>
              </a:spcBef>
              <a:buSzPct val="85714"/>
              <a:buFont typeface="Wingdings"/>
              <a:buChar char=""/>
              <a:tabLst>
                <a:tab pos="71755" algn="l"/>
              </a:tabLst>
            </a:pPr>
            <a:r>
              <a:rPr dirty="0" sz="700" spc="-10">
                <a:latin typeface="Calibri"/>
                <a:cs typeface="Calibri"/>
              </a:rPr>
              <a:t>NYS </a:t>
            </a:r>
            <a:r>
              <a:rPr dirty="0" sz="700" spc="-5">
                <a:latin typeface="Calibri"/>
                <a:cs typeface="Calibri"/>
              </a:rPr>
              <a:t>Civil Service </a:t>
            </a:r>
            <a:r>
              <a:rPr dirty="0" sz="700" spc="-10">
                <a:latin typeface="Calibri"/>
                <a:cs typeface="Calibri"/>
              </a:rPr>
              <a:t>Exciting</a:t>
            </a:r>
            <a:r>
              <a:rPr dirty="0" sz="700" spc="-5">
                <a:latin typeface="Calibri"/>
                <a:cs typeface="Calibri"/>
              </a:rPr>
              <a:t> </a:t>
            </a:r>
            <a:r>
              <a:rPr dirty="0" sz="700" spc="-10">
                <a:latin typeface="Calibri"/>
                <a:cs typeface="Calibri"/>
              </a:rPr>
              <a:t>News!</a:t>
            </a:r>
            <a:endParaRPr sz="700">
              <a:latin typeface="Calibri"/>
              <a:cs typeface="Calibri"/>
            </a:endParaRPr>
          </a:p>
          <a:p>
            <a:pPr marL="71120" indent="-71755">
              <a:lnSpc>
                <a:spcPct val="100000"/>
              </a:lnSpc>
              <a:spcBef>
                <a:spcPts val="170"/>
              </a:spcBef>
              <a:buSzPct val="85714"/>
              <a:buFont typeface="Wingdings"/>
              <a:buChar char=""/>
              <a:tabLst>
                <a:tab pos="71755" algn="l"/>
              </a:tabLst>
            </a:pPr>
            <a:r>
              <a:rPr dirty="0" sz="700" spc="-10">
                <a:latin typeface="Calibri"/>
                <a:cs typeface="Calibri"/>
              </a:rPr>
              <a:t>Kotter’s </a:t>
            </a:r>
            <a:r>
              <a:rPr dirty="0" sz="700" spc="-5">
                <a:latin typeface="Calibri"/>
                <a:cs typeface="Calibri"/>
              </a:rPr>
              <a:t>8 </a:t>
            </a:r>
            <a:r>
              <a:rPr dirty="0" sz="700" spc="-10">
                <a:latin typeface="Calibri"/>
                <a:cs typeface="Calibri"/>
              </a:rPr>
              <a:t>Step Accelerators for</a:t>
            </a:r>
            <a:r>
              <a:rPr dirty="0" sz="700" spc="5">
                <a:latin typeface="Calibri"/>
                <a:cs typeface="Calibri"/>
              </a:rPr>
              <a:t> </a:t>
            </a:r>
            <a:r>
              <a:rPr dirty="0" sz="700" spc="-10">
                <a:latin typeface="Calibri"/>
                <a:cs typeface="Calibri"/>
              </a:rPr>
              <a:t>Change</a:t>
            </a:r>
            <a:endParaRPr sz="700">
              <a:latin typeface="Calibri"/>
              <a:cs typeface="Calibri"/>
            </a:endParaRPr>
          </a:p>
          <a:p>
            <a:pPr marL="71120" indent="-71755">
              <a:lnSpc>
                <a:spcPct val="100000"/>
              </a:lnSpc>
              <a:spcBef>
                <a:spcPts val="145"/>
              </a:spcBef>
              <a:buSzPct val="85714"/>
              <a:buFont typeface="Wingdings"/>
              <a:buChar char=""/>
              <a:tabLst>
                <a:tab pos="71755" algn="l"/>
              </a:tabLst>
            </a:pPr>
            <a:r>
              <a:rPr dirty="0" sz="700" spc="-10">
                <a:latin typeface="Calibri"/>
                <a:cs typeface="Calibri"/>
              </a:rPr>
              <a:t>Change </a:t>
            </a:r>
            <a:r>
              <a:rPr dirty="0" sz="700" spc="-5">
                <a:latin typeface="Calibri"/>
                <a:cs typeface="Calibri"/>
              </a:rPr>
              <a:t>is VUCA!</a:t>
            </a:r>
            <a:endParaRPr sz="700">
              <a:latin typeface="Calibri"/>
              <a:cs typeface="Calibri"/>
            </a:endParaRPr>
          </a:p>
          <a:p>
            <a:pPr marL="71120" indent="-71755">
              <a:lnSpc>
                <a:spcPct val="100000"/>
              </a:lnSpc>
              <a:spcBef>
                <a:spcPts val="165"/>
              </a:spcBef>
              <a:buSzPct val="85714"/>
              <a:buFont typeface="Wingdings"/>
              <a:buChar char=""/>
              <a:tabLst>
                <a:tab pos="71755" algn="l"/>
              </a:tabLst>
            </a:pPr>
            <a:r>
              <a:rPr dirty="0" sz="700" spc="-5">
                <a:latin typeface="Calibri"/>
                <a:cs typeface="Calibri"/>
              </a:rPr>
              <a:t>Engaging/Leading in a VUCA</a:t>
            </a:r>
            <a:r>
              <a:rPr dirty="0" sz="700" spc="-10">
                <a:latin typeface="Calibri"/>
                <a:cs typeface="Calibri"/>
              </a:rPr>
              <a:t> Environment</a:t>
            </a:r>
            <a:endParaRPr sz="700">
              <a:latin typeface="Calibri"/>
              <a:cs typeface="Calibri"/>
            </a:endParaRPr>
          </a:p>
          <a:p>
            <a:pPr marL="56515" marR="415925" indent="-57150">
              <a:lnSpc>
                <a:spcPts val="790"/>
              </a:lnSpc>
              <a:spcBef>
                <a:spcPts val="240"/>
              </a:spcBef>
              <a:buSzPct val="85714"/>
              <a:buFont typeface="Wingdings"/>
              <a:buChar char=""/>
              <a:tabLst>
                <a:tab pos="71755" algn="l"/>
              </a:tabLst>
            </a:pPr>
            <a:r>
              <a:rPr dirty="0" sz="700" spc="-10">
                <a:latin typeface="Calibri"/>
                <a:cs typeface="Calibri"/>
              </a:rPr>
              <a:t>Strategies for </a:t>
            </a:r>
            <a:r>
              <a:rPr dirty="0" sz="700" spc="-5">
                <a:latin typeface="Calibri"/>
                <a:cs typeface="Calibri"/>
              </a:rPr>
              <a:t>Leading </a:t>
            </a:r>
            <a:r>
              <a:rPr dirty="0" sz="700" spc="-15">
                <a:latin typeface="Calibri"/>
                <a:cs typeface="Calibri"/>
              </a:rPr>
              <a:t>Effectively </a:t>
            </a:r>
            <a:r>
              <a:rPr dirty="0" sz="700" spc="-10">
                <a:latin typeface="Calibri"/>
                <a:cs typeface="Calibri"/>
              </a:rPr>
              <a:t>Through Change  </a:t>
            </a:r>
            <a:r>
              <a:rPr dirty="0" sz="700" spc="-5">
                <a:latin typeface="Calibri"/>
                <a:cs typeface="Calibri"/>
              </a:rPr>
              <a:t>with a </a:t>
            </a:r>
            <a:r>
              <a:rPr dirty="0" sz="700" spc="-10">
                <a:latin typeface="Calibri"/>
                <a:cs typeface="Calibri"/>
              </a:rPr>
              <a:t>Positive Mindset</a:t>
            </a:r>
            <a:endParaRPr sz="700">
              <a:latin typeface="Calibri"/>
              <a:cs typeface="Calibri"/>
            </a:endParaRPr>
          </a:p>
          <a:p>
            <a:pPr marL="71120" indent="-71755">
              <a:lnSpc>
                <a:spcPct val="100000"/>
              </a:lnSpc>
              <a:spcBef>
                <a:spcPts val="150"/>
              </a:spcBef>
              <a:buSzPct val="85714"/>
              <a:buFont typeface="Wingdings"/>
              <a:buChar char=""/>
              <a:tabLst>
                <a:tab pos="71755" algn="l"/>
              </a:tabLst>
            </a:pPr>
            <a:r>
              <a:rPr dirty="0" sz="700" spc="-10">
                <a:latin typeface="Calibri"/>
                <a:cs typeface="Calibri"/>
              </a:rPr>
              <a:t>Positive Mindset</a:t>
            </a:r>
            <a:r>
              <a:rPr dirty="0" sz="700" spc="-5">
                <a:latin typeface="Calibri"/>
                <a:cs typeface="Calibri"/>
              </a:rPr>
              <a:t> </a:t>
            </a:r>
            <a:r>
              <a:rPr dirty="0" sz="700" spc="-10">
                <a:latin typeface="Calibri"/>
                <a:cs typeface="Calibri"/>
              </a:rPr>
              <a:t>Strategies</a:t>
            </a:r>
            <a:endParaRPr sz="700">
              <a:latin typeface="Calibri"/>
              <a:cs typeface="Calibri"/>
            </a:endParaRPr>
          </a:p>
          <a:p>
            <a:pPr marL="71120" indent="-71755">
              <a:lnSpc>
                <a:spcPct val="100000"/>
              </a:lnSpc>
              <a:spcBef>
                <a:spcPts val="145"/>
              </a:spcBef>
              <a:buSzPct val="85714"/>
              <a:buFont typeface="Wingdings"/>
              <a:buChar char=""/>
              <a:tabLst>
                <a:tab pos="71755" algn="l"/>
              </a:tabLst>
            </a:pPr>
            <a:r>
              <a:rPr dirty="0" sz="700" spc="-15">
                <a:latin typeface="Calibri"/>
                <a:cs typeface="Calibri"/>
              </a:rPr>
              <a:t>SWOT </a:t>
            </a:r>
            <a:r>
              <a:rPr dirty="0" sz="700" spc="-10">
                <a:latin typeface="Calibri"/>
                <a:cs typeface="Calibri"/>
              </a:rPr>
              <a:t>Analysis</a:t>
            </a:r>
            <a:r>
              <a:rPr dirty="0" sz="700">
                <a:latin typeface="Calibri"/>
                <a:cs typeface="Calibri"/>
              </a:rPr>
              <a:t> </a:t>
            </a:r>
            <a:r>
              <a:rPr dirty="0" sz="700" spc="-10">
                <a:latin typeface="Calibri"/>
                <a:cs typeface="Calibri"/>
              </a:rPr>
              <a:t>Exercise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8500" y="3046983"/>
            <a:ext cx="965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262626"/>
                </a:solidFill>
                <a:latin typeface="Calibri"/>
                <a:cs typeface="Calibri"/>
              </a:rPr>
              <a:t>4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7550" y="1327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04947" y="4304359"/>
            <a:ext cx="302260" cy="1265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37141" y="4726658"/>
            <a:ext cx="604520" cy="6050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717550" y="4184650"/>
            <a:ext cx="3009900" cy="16891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809625">
              <a:lnSpc>
                <a:spcPct val="100000"/>
              </a:lnSpc>
              <a:spcBef>
                <a:spcPts val="950"/>
              </a:spcBef>
            </a:pP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How are you feeling </a:t>
            </a:r>
            <a:r>
              <a:rPr dirty="0" sz="900" spc="-5" b="1">
                <a:solidFill>
                  <a:srgbClr val="5B5B5B"/>
                </a:solidFill>
                <a:latin typeface="Calibri"/>
                <a:cs typeface="Calibri"/>
              </a:rPr>
              <a:t>this</a:t>
            </a:r>
            <a:r>
              <a:rPr dirty="0" sz="900" b="1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morning?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800">
              <a:latin typeface="Calibri"/>
              <a:cs typeface="Calibri"/>
            </a:endParaRPr>
          </a:p>
          <a:p>
            <a:pPr marL="809625">
              <a:lnSpc>
                <a:spcPct val="100000"/>
              </a:lnSpc>
              <a:spcBef>
                <a:spcPts val="5"/>
              </a:spcBef>
            </a:pPr>
            <a:r>
              <a:rPr dirty="0" sz="300" spc="-5" b="1">
                <a:solidFill>
                  <a:srgbClr val="5B5B5B"/>
                </a:solidFill>
                <a:latin typeface="MS Gothic"/>
                <a:cs typeface="MS Gothic"/>
              </a:rPr>
              <a:t>ⓘ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Start </a:t>
            </a:r>
            <a:r>
              <a:rPr dirty="0" sz="300" spc="15">
                <a:solidFill>
                  <a:srgbClr val="5B5B5B"/>
                </a:solidFill>
                <a:latin typeface="Calibri"/>
                <a:cs typeface="Calibri"/>
              </a:rPr>
              <a:t>presenting </a:t>
            </a:r>
            <a:r>
              <a:rPr dirty="0" sz="300">
                <a:solidFill>
                  <a:srgbClr val="5B5B5B"/>
                </a:solidFill>
                <a:latin typeface="Calibri"/>
                <a:cs typeface="Calibri"/>
              </a:rPr>
              <a:t>to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display the poll results </a:t>
            </a:r>
            <a:r>
              <a:rPr dirty="0" sz="300" spc="5">
                <a:solidFill>
                  <a:srgbClr val="5B5B5B"/>
                </a:solidFill>
                <a:latin typeface="Calibri"/>
                <a:cs typeface="Calibri"/>
              </a:rPr>
              <a:t>on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this</a:t>
            </a:r>
            <a:r>
              <a:rPr dirty="0" sz="300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slide.</a:t>
            </a:r>
            <a:endParaRPr sz="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8500" y="5904484"/>
            <a:ext cx="965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262626"/>
                </a:solidFill>
                <a:latin typeface="Calibri"/>
                <a:cs typeface="Calibri"/>
              </a:rPr>
              <a:t>5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69322" y="8475960"/>
            <a:ext cx="226694" cy="2269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8410" y="7035800"/>
            <a:ext cx="0" cy="1701800"/>
          </a:xfrm>
          <a:custGeom>
            <a:avLst/>
            <a:gdLst/>
            <a:ahLst/>
            <a:cxnLst/>
            <a:rect l="l" t="t" r="r" b="b"/>
            <a:pathLst>
              <a:path w="0" h="1701800">
                <a:moveTo>
                  <a:pt x="0" y="0"/>
                </a:moveTo>
                <a:lnTo>
                  <a:pt x="0" y="1701799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955843" y="7064594"/>
            <a:ext cx="2609850" cy="331470"/>
          </a:xfrm>
          <a:prstGeom prst="rect">
            <a:avLst/>
          </a:prstGeom>
          <a:solidFill>
            <a:srgbClr val="002060"/>
          </a:solidFill>
        </p:spPr>
        <p:txBody>
          <a:bodyPr wrap="square" lIns="0" tIns="66040" rIns="0" bIns="0" rtlCol="0" vert="horz">
            <a:spAutoFit/>
          </a:bodyPr>
          <a:lstStyle/>
          <a:p>
            <a:pPr marL="23495">
              <a:lnSpc>
                <a:spcPct val="100000"/>
              </a:lnSpc>
              <a:spcBef>
                <a:spcPts val="520"/>
              </a:spcBef>
            </a:pP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NYS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Civil Service-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Exciting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News!!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3992" y="7434507"/>
            <a:ext cx="2847340" cy="129984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67945" marR="824865">
              <a:lnSpc>
                <a:spcPts val="700"/>
              </a:lnSpc>
              <a:spcBef>
                <a:spcPts val="140"/>
              </a:spcBef>
            </a:pPr>
            <a:r>
              <a:rPr dirty="0" sz="600" spc="-5">
                <a:solidFill>
                  <a:srgbClr val="222222"/>
                </a:solidFill>
                <a:latin typeface="Calibri"/>
                <a:cs typeface="Calibri"/>
              </a:rPr>
              <a:t>The New </a:t>
            </a:r>
            <a:r>
              <a:rPr dirty="0" sz="600" spc="-20">
                <a:solidFill>
                  <a:srgbClr val="222222"/>
                </a:solidFill>
                <a:latin typeface="Calibri"/>
                <a:cs typeface="Calibri"/>
              </a:rPr>
              <a:t>York </a:t>
            </a:r>
            <a:r>
              <a:rPr dirty="0" sz="600" spc="-10">
                <a:solidFill>
                  <a:srgbClr val="222222"/>
                </a:solidFill>
                <a:latin typeface="Calibri"/>
                <a:cs typeface="Calibri"/>
              </a:rPr>
              <a:t>State Department </a:t>
            </a:r>
            <a:r>
              <a:rPr dirty="0" sz="600" spc="-5">
                <a:solidFill>
                  <a:srgbClr val="222222"/>
                </a:solidFill>
                <a:latin typeface="Calibri"/>
                <a:cs typeface="Calibri"/>
              </a:rPr>
              <a:t>of Civil Service is </a:t>
            </a:r>
            <a:r>
              <a:rPr dirty="0" sz="600" spc="-10">
                <a:solidFill>
                  <a:srgbClr val="222222"/>
                </a:solidFill>
                <a:latin typeface="Calibri"/>
                <a:cs typeface="Calibri"/>
              </a:rPr>
              <a:t>working to  </a:t>
            </a:r>
            <a:r>
              <a:rPr dirty="0" sz="600" spc="-5" b="1" i="1">
                <a:solidFill>
                  <a:srgbClr val="222222"/>
                </a:solidFill>
                <a:latin typeface="Calibri"/>
                <a:cs typeface="Calibri"/>
              </a:rPr>
              <a:t>transform the </a:t>
            </a:r>
            <a:r>
              <a:rPr dirty="0" sz="600" spc="-10" b="1" i="1">
                <a:solidFill>
                  <a:srgbClr val="222222"/>
                </a:solidFill>
                <a:latin typeface="Calibri"/>
                <a:cs typeface="Calibri"/>
              </a:rPr>
              <a:t>merit system </a:t>
            </a:r>
            <a:r>
              <a:rPr dirty="0" sz="600" spc="-10">
                <a:solidFill>
                  <a:srgbClr val="222222"/>
                </a:solidFill>
                <a:latin typeface="Calibri"/>
                <a:cs typeface="Calibri"/>
              </a:rPr>
              <a:t>for state </a:t>
            </a:r>
            <a:r>
              <a:rPr dirty="0" sz="600" spc="-5">
                <a:solidFill>
                  <a:srgbClr val="222222"/>
                </a:solidFill>
                <a:latin typeface="Calibri"/>
                <a:cs typeface="Calibri"/>
              </a:rPr>
              <a:t>and </a:t>
            </a:r>
            <a:r>
              <a:rPr dirty="0" sz="600" spc="-10">
                <a:solidFill>
                  <a:srgbClr val="222222"/>
                </a:solidFill>
                <a:latin typeface="Calibri"/>
                <a:cs typeface="Calibri"/>
              </a:rPr>
              <a:t>local agencies </a:t>
            </a:r>
            <a:r>
              <a:rPr dirty="0" sz="600" spc="-5">
                <a:solidFill>
                  <a:srgbClr val="222222"/>
                </a:solidFill>
                <a:latin typeface="Calibri"/>
                <a:cs typeface="Calibri"/>
              </a:rPr>
              <a:t>and job  </a:t>
            </a:r>
            <a:r>
              <a:rPr dirty="0" sz="600" spc="-10">
                <a:solidFill>
                  <a:srgbClr val="222222"/>
                </a:solidFill>
                <a:latin typeface="Calibri"/>
                <a:cs typeface="Calibri"/>
              </a:rPr>
              <a:t>seekers.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500">
              <a:latin typeface="Calibri"/>
              <a:cs typeface="Calibri"/>
            </a:endParaRPr>
          </a:p>
          <a:p>
            <a:pPr marL="67945" marR="859155">
              <a:lnSpc>
                <a:spcPct val="101099"/>
              </a:lnSpc>
            </a:pPr>
            <a:r>
              <a:rPr dirty="0" sz="600" spc="-5">
                <a:solidFill>
                  <a:srgbClr val="222222"/>
                </a:solidFill>
                <a:latin typeface="Calibri"/>
                <a:cs typeface="Calibri"/>
              </a:rPr>
              <a:t>The </a:t>
            </a:r>
            <a:r>
              <a:rPr dirty="0" sz="600" spc="-10">
                <a:solidFill>
                  <a:srgbClr val="222222"/>
                </a:solidFill>
                <a:latin typeface="Calibri"/>
                <a:cs typeface="Calibri"/>
              </a:rPr>
              <a:t>Department </a:t>
            </a:r>
            <a:r>
              <a:rPr dirty="0" sz="600" spc="-5">
                <a:solidFill>
                  <a:srgbClr val="222222"/>
                </a:solidFill>
                <a:latin typeface="Calibri"/>
                <a:cs typeface="Calibri"/>
              </a:rPr>
              <a:t>is </a:t>
            </a:r>
            <a:r>
              <a:rPr dirty="0" sz="600" spc="-10">
                <a:solidFill>
                  <a:srgbClr val="222222"/>
                </a:solidFill>
                <a:latin typeface="Calibri"/>
                <a:cs typeface="Calibri"/>
              </a:rPr>
              <a:t>undertaking </a:t>
            </a:r>
            <a:r>
              <a:rPr dirty="0" sz="600" spc="-5">
                <a:solidFill>
                  <a:srgbClr val="222222"/>
                </a:solidFill>
                <a:latin typeface="Calibri"/>
                <a:cs typeface="Calibri"/>
              </a:rPr>
              <a:t>this </a:t>
            </a:r>
            <a:r>
              <a:rPr dirty="0" sz="600" spc="-10">
                <a:solidFill>
                  <a:srgbClr val="222222"/>
                </a:solidFill>
                <a:latin typeface="Calibri"/>
                <a:cs typeface="Calibri"/>
              </a:rPr>
              <a:t>transformation </a:t>
            </a:r>
            <a:r>
              <a:rPr dirty="0" sz="600" spc="-5">
                <a:solidFill>
                  <a:srgbClr val="222222"/>
                </a:solidFill>
                <a:latin typeface="Calibri"/>
                <a:cs typeface="Calibri"/>
              </a:rPr>
              <a:t>as a </a:t>
            </a:r>
            <a:r>
              <a:rPr dirty="0" sz="600" spc="-10">
                <a:solidFill>
                  <a:srgbClr val="222222"/>
                </a:solidFill>
                <a:latin typeface="Calibri"/>
                <a:cs typeface="Calibri"/>
              </a:rPr>
              <a:t>result  </a:t>
            </a:r>
            <a:r>
              <a:rPr dirty="0" sz="600" spc="-5" b="1" i="1">
                <a:solidFill>
                  <a:srgbClr val="222222"/>
                </a:solidFill>
                <a:latin typeface="Calibri"/>
                <a:cs typeface="Calibri"/>
              </a:rPr>
              <a:t>of </a:t>
            </a:r>
            <a:r>
              <a:rPr dirty="0" sz="600" spc="-10" b="1" i="1">
                <a:solidFill>
                  <a:srgbClr val="222222"/>
                </a:solidFill>
                <a:latin typeface="Calibri"/>
                <a:cs typeface="Calibri"/>
              </a:rPr>
              <a:t>Governor Kathy Hochul’s commitment to modernize and  </a:t>
            </a:r>
            <a:r>
              <a:rPr dirty="0" sz="600" spc="-10" b="1" i="1">
                <a:solidFill>
                  <a:srgbClr val="222222"/>
                </a:solidFill>
                <a:latin typeface="Calibri"/>
                <a:cs typeface="Calibri"/>
              </a:rPr>
              <a:t>streamline government </a:t>
            </a:r>
            <a:r>
              <a:rPr dirty="0" sz="600" spc="-5" b="1" i="1">
                <a:solidFill>
                  <a:srgbClr val="222222"/>
                </a:solidFill>
                <a:latin typeface="Calibri"/>
                <a:cs typeface="Calibri"/>
              </a:rPr>
              <a:t>operations </a:t>
            </a:r>
            <a:r>
              <a:rPr dirty="0" sz="600" spc="-10">
                <a:solidFill>
                  <a:srgbClr val="222222"/>
                </a:solidFill>
                <a:latin typeface="Calibri"/>
                <a:cs typeface="Calibri"/>
              </a:rPr>
              <a:t>to </a:t>
            </a:r>
            <a:r>
              <a:rPr dirty="0" sz="600" spc="-15">
                <a:solidFill>
                  <a:srgbClr val="222222"/>
                </a:solidFill>
                <a:latin typeface="Calibri"/>
                <a:cs typeface="Calibri"/>
              </a:rPr>
              <a:t>make </a:t>
            </a:r>
            <a:r>
              <a:rPr dirty="0" sz="600" spc="-10">
                <a:solidFill>
                  <a:srgbClr val="222222"/>
                </a:solidFill>
                <a:latin typeface="Calibri"/>
                <a:cs typeface="Calibri"/>
              </a:rPr>
              <a:t>government work  better for </a:t>
            </a:r>
            <a:r>
              <a:rPr dirty="0" sz="600" spc="-5">
                <a:solidFill>
                  <a:srgbClr val="222222"/>
                </a:solidFill>
                <a:latin typeface="Calibri"/>
                <a:cs typeface="Calibri"/>
              </a:rPr>
              <a:t>all New </a:t>
            </a:r>
            <a:r>
              <a:rPr dirty="0" sz="600" spc="-15">
                <a:solidFill>
                  <a:srgbClr val="222222"/>
                </a:solidFill>
                <a:latin typeface="Calibri"/>
                <a:cs typeface="Calibri"/>
              </a:rPr>
              <a:t>Yorkers.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550">
              <a:latin typeface="Calibri"/>
              <a:cs typeface="Calibri"/>
            </a:endParaRPr>
          </a:p>
          <a:p>
            <a:pPr marL="67945" marR="821055">
              <a:lnSpc>
                <a:spcPct val="103299"/>
              </a:lnSpc>
            </a:pPr>
            <a:r>
              <a:rPr dirty="0" sz="600" spc="-5">
                <a:solidFill>
                  <a:srgbClr val="222222"/>
                </a:solidFill>
                <a:latin typeface="Calibri"/>
                <a:cs typeface="Calibri"/>
              </a:rPr>
              <a:t>In </a:t>
            </a:r>
            <a:r>
              <a:rPr dirty="0" sz="600" spc="-10">
                <a:solidFill>
                  <a:srgbClr val="222222"/>
                </a:solidFill>
                <a:latin typeface="Calibri"/>
                <a:cs typeface="Calibri"/>
              </a:rPr>
              <a:t>order for </a:t>
            </a:r>
            <a:r>
              <a:rPr dirty="0" sz="600" spc="-5">
                <a:solidFill>
                  <a:srgbClr val="222222"/>
                </a:solidFill>
                <a:latin typeface="Calibri"/>
                <a:cs typeface="Calibri"/>
              </a:rPr>
              <a:t>this </a:t>
            </a:r>
            <a:r>
              <a:rPr dirty="0" sz="600" spc="-10">
                <a:solidFill>
                  <a:srgbClr val="222222"/>
                </a:solidFill>
                <a:latin typeface="Calibri"/>
                <a:cs typeface="Calibri"/>
              </a:rPr>
              <a:t>transformation to </a:t>
            </a:r>
            <a:r>
              <a:rPr dirty="0" sz="600" spc="-5">
                <a:solidFill>
                  <a:srgbClr val="222222"/>
                </a:solidFill>
                <a:latin typeface="Calibri"/>
                <a:cs typeface="Calibri"/>
              </a:rPr>
              <a:t>be </a:t>
            </a:r>
            <a:r>
              <a:rPr dirty="0" sz="600" spc="-10">
                <a:solidFill>
                  <a:srgbClr val="222222"/>
                </a:solidFill>
                <a:latin typeface="Calibri"/>
                <a:cs typeface="Calibri"/>
              </a:rPr>
              <a:t>successful, </a:t>
            </a:r>
            <a:r>
              <a:rPr dirty="0" sz="600" spc="-5">
                <a:solidFill>
                  <a:srgbClr val="222222"/>
                </a:solidFill>
                <a:latin typeface="Calibri"/>
                <a:cs typeface="Calibri"/>
              </a:rPr>
              <a:t>it will </a:t>
            </a:r>
            <a:r>
              <a:rPr dirty="0" sz="600" spc="-10">
                <a:solidFill>
                  <a:srgbClr val="222222"/>
                </a:solidFill>
                <a:latin typeface="Calibri"/>
                <a:cs typeface="Calibri"/>
              </a:rPr>
              <a:t>require  </a:t>
            </a:r>
            <a:r>
              <a:rPr dirty="0" sz="600" spc="-5">
                <a:solidFill>
                  <a:srgbClr val="222222"/>
                </a:solidFill>
                <a:latin typeface="Calibri"/>
                <a:cs typeface="Calibri"/>
              </a:rPr>
              <a:t>the input and </a:t>
            </a:r>
            <a:r>
              <a:rPr dirty="0" sz="600" spc="-10">
                <a:solidFill>
                  <a:srgbClr val="222222"/>
                </a:solidFill>
                <a:latin typeface="Calibri"/>
                <a:cs typeface="Calibri"/>
              </a:rPr>
              <a:t>buy-in </a:t>
            </a:r>
            <a:r>
              <a:rPr dirty="0" sz="600" spc="-5">
                <a:solidFill>
                  <a:srgbClr val="222222"/>
                </a:solidFill>
                <a:latin typeface="Calibri"/>
                <a:cs typeface="Calibri"/>
              </a:rPr>
              <a:t>of all </a:t>
            </a:r>
            <a:r>
              <a:rPr dirty="0" sz="600" spc="-10">
                <a:solidFill>
                  <a:srgbClr val="222222"/>
                </a:solidFill>
                <a:latin typeface="Calibri"/>
                <a:cs typeface="Calibri"/>
              </a:rPr>
              <a:t>relevant stakeholders throughout </a:t>
            </a:r>
            <a:r>
              <a:rPr dirty="0" sz="600" spc="-5">
                <a:solidFill>
                  <a:srgbClr val="222222"/>
                </a:solidFill>
                <a:latin typeface="Calibri"/>
                <a:cs typeface="Calibri"/>
              </a:rPr>
              <a:t>the  </a:t>
            </a:r>
            <a:r>
              <a:rPr dirty="0" sz="600" spc="-10">
                <a:solidFill>
                  <a:srgbClr val="222222"/>
                </a:solidFill>
                <a:latin typeface="Calibri"/>
                <a:cs typeface="Calibri"/>
              </a:rPr>
              <a:t>process. </a:t>
            </a:r>
            <a:r>
              <a:rPr dirty="0" sz="600" spc="-20" b="1">
                <a:solidFill>
                  <a:srgbClr val="FF0000"/>
                </a:solidFill>
                <a:latin typeface="Calibri"/>
                <a:cs typeface="Calibri"/>
              </a:rPr>
              <a:t>You </a:t>
            </a:r>
            <a:r>
              <a:rPr dirty="0" sz="600" spc="-10" b="1">
                <a:solidFill>
                  <a:srgbClr val="FF0000"/>
                </a:solidFill>
                <a:latin typeface="Calibri"/>
                <a:cs typeface="Calibri"/>
              </a:rPr>
              <a:t>are </a:t>
            </a:r>
            <a:r>
              <a:rPr dirty="0" sz="600" spc="-5" b="1">
                <a:solidFill>
                  <a:srgbClr val="FF0000"/>
                </a:solidFill>
                <a:latin typeface="Calibri"/>
                <a:cs typeface="Calibri"/>
              </a:rPr>
              <a:t>all</a:t>
            </a:r>
            <a:r>
              <a:rPr dirty="0" sz="600" spc="1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600" spc="-10" b="1">
                <a:solidFill>
                  <a:srgbClr val="FF0000"/>
                </a:solidFill>
                <a:latin typeface="Calibri"/>
                <a:cs typeface="Calibri"/>
              </a:rPr>
              <a:t>stakeholders!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550">
              <a:latin typeface="Calibri"/>
              <a:cs typeface="Calibri"/>
            </a:endParaRPr>
          </a:p>
          <a:p>
            <a:pPr marL="67945">
              <a:lnSpc>
                <a:spcPct val="100000"/>
              </a:lnSpc>
            </a:pPr>
            <a:r>
              <a:rPr dirty="0" sz="600" spc="-10" b="1" i="1">
                <a:latin typeface="Calibri"/>
                <a:cs typeface="Calibri"/>
              </a:rPr>
              <a:t>Modernization </a:t>
            </a:r>
            <a:r>
              <a:rPr dirty="0" sz="600" spc="-5" b="1" i="1">
                <a:latin typeface="Calibri"/>
                <a:cs typeface="Calibri"/>
              </a:rPr>
              <a:t>means change, which </a:t>
            </a:r>
            <a:r>
              <a:rPr dirty="0" sz="600" spc="-10" b="1" i="1">
                <a:latin typeface="Calibri"/>
                <a:cs typeface="Calibri"/>
              </a:rPr>
              <a:t>for </a:t>
            </a:r>
            <a:r>
              <a:rPr dirty="0" sz="600" spc="-5" b="1" i="1">
                <a:latin typeface="Calibri"/>
                <a:cs typeface="Calibri"/>
              </a:rPr>
              <a:t>some </a:t>
            </a:r>
            <a:r>
              <a:rPr dirty="0" sz="600" spc="-10" b="1" i="1">
                <a:latin typeface="Calibri"/>
                <a:cs typeface="Calibri"/>
              </a:rPr>
              <a:t>can </a:t>
            </a:r>
            <a:r>
              <a:rPr dirty="0" sz="600" spc="-5" b="1" i="1">
                <a:latin typeface="Calibri"/>
                <a:cs typeface="Calibri"/>
              </a:rPr>
              <a:t>be</a:t>
            </a:r>
            <a:r>
              <a:rPr dirty="0" sz="600" spc="-15" b="1" i="1">
                <a:latin typeface="Calibri"/>
                <a:cs typeface="Calibri"/>
              </a:rPr>
              <a:t> </a:t>
            </a:r>
            <a:r>
              <a:rPr dirty="0" sz="600" spc="-5" b="1" i="1">
                <a:latin typeface="Calibri"/>
                <a:cs typeface="Calibri"/>
              </a:rPr>
              <a:t>difficult.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955709" y="7539162"/>
            <a:ext cx="697181" cy="1397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973748" y="7769869"/>
            <a:ext cx="590268" cy="5010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98500" y="8761983"/>
            <a:ext cx="965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262626"/>
                </a:solidFill>
                <a:latin typeface="Calibri"/>
                <a:cs typeface="Calibri"/>
              </a:rPr>
              <a:t>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17550" y="7042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044950" y="1517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044950" y="1758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044950" y="2000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44950" y="2241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44950" y="2482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044950" y="2724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44950" y="2965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044950" y="4375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044950" y="4616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044950" y="48577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044950" y="50990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044950" y="53403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044950" y="5581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44950" y="5822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044950" y="7232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044950" y="7473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044950" y="7715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044950" y="7956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044950" y="8197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044950" y="8439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044950" y="8680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04947" y="1446859"/>
            <a:ext cx="302260" cy="1265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37141" y="1869158"/>
            <a:ext cx="604520" cy="6050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17550" y="1327150"/>
            <a:ext cx="3009900" cy="16891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809625">
              <a:lnSpc>
                <a:spcPct val="100000"/>
              </a:lnSpc>
              <a:spcBef>
                <a:spcPts val="950"/>
              </a:spcBef>
            </a:pPr>
            <a:r>
              <a:rPr dirty="0" sz="900" spc="-15" b="1">
                <a:solidFill>
                  <a:srgbClr val="5B5B5B"/>
                </a:solidFill>
                <a:latin typeface="Calibri"/>
                <a:cs typeface="Calibri"/>
              </a:rPr>
              <a:t>Why </a:t>
            </a:r>
            <a:r>
              <a:rPr dirty="0" sz="900" spc="-5" b="1">
                <a:solidFill>
                  <a:srgbClr val="5B5B5B"/>
                </a:solidFill>
                <a:latin typeface="Calibri"/>
                <a:cs typeface="Calibri"/>
              </a:rPr>
              <a:t>is </a:t>
            </a: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change at work </a:t>
            </a:r>
            <a:r>
              <a:rPr dirty="0" sz="900" spc="-5" b="1">
                <a:solidFill>
                  <a:srgbClr val="5B5B5B"/>
                </a:solidFill>
                <a:latin typeface="Calibri"/>
                <a:cs typeface="Calibri"/>
              </a:rPr>
              <a:t>so</a:t>
            </a: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dirty="0" sz="900" spc="-5" b="1">
                <a:solidFill>
                  <a:srgbClr val="5B5B5B"/>
                </a:solidFill>
                <a:latin typeface="Calibri"/>
                <a:cs typeface="Calibri"/>
              </a:rPr>
              <a:t>difficult?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800">
              <a:latin typeface="Calibri"/>
              <a:cs typeface="Calibri"/>
            </a:endParaRPr>
          </a:p>
          <a:p>
            <a:pPr marL="809625">
              <a:lnSpc>
                <a:spcPct val="100000"/>
              </a:lnSpc>
              <a:spcBef>
                <a:spcPts val="5"/>
              </a:spcBef>
            </a:pPr>
            <a:r>
              <a:rPr dirty="0" sz="300" spc="-5" b="1">
                <a:solidFill>
                  <a:srgbClr val="5B5B5B"/>
                </a:solidFill>
                <a:latin typeface="MS Gothic"/>
                <a:cs typeface="MS Gothic"/>
              </a:rPr>
              <a:t>ⓘ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Start </a:t>
            </a:r>
            <a:r>
              <a:rPr dirty="0" sz="300" spc="15">
                <a:solidFill>
                  <a:srgbClr val="5B5B5B"/>
                </a:solidFill>
                <a:latin typeface="Calibri"/>
                <a:cs typeface="Calibri"/>
              </a:rPr>
              <a:t>presenting </a:t>
            </a:r>
            <a:r>
              <a:rPr dirty="0" sz="300">
                <a:solidFill>
                  <a:srgbClr val="5B5B5B"/>
                </a:solidFill>
                <a:latin typeface="Calibri"/>
                <a:cs typeface="Calibri"/>
              </a:rPr>
              <a:t>to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display the poll results </a:t>
            </a:r>
            <a:r>
              <a:rPr dirty="0" sz="300" spc="5">
                <a:solidFill>
                  <a:srgbClr val="5B5B5B"/>
                </a:solidFill>
                <a:latin typeface="Calibri"/>
                <a:cs typeface="Calibri"/>
              </a:rPr>
              <a:t>on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this</a:t>
            </a:r>
            <a:r>
              <a:rPr dirty="0" sz="300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slide.</a:t>
            </a:r>
            <a:endParaRPr sz="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8500" y="3046983"/>
            <a:ext cx="965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262626"/>
                </a:solidFill>
                <a:latin typeface="Calibri"/>
                <a:cs typeface="Calibri"/>
              </a:rPr>
              <a:t>7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69322" y="5618460"/>
            <a:ext cx="226694" cy="2269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11200" y="4178300"/>
            <a:ext cx="3022600" cy="1701800"/>
          </a:xfrm>
          <a:custGeom>
            <a:avLst/>
            <a:gdLst/>
            <a:ahLst/>
            <a:cxnLst/>
            <a:rect l="l" t="t" r="r" b="b"/>
            <a:pathLst>
              <a:path w="3022600" h="1701800">
                <a:moveTo>
                  <a:pt x="0" y="0"/>
                </a:moveTo>
                <a:lnTo>
                  <a:pt x="3022600" y="0"/>
                </a:lnTo>
                <a:lnTo>
                  <a:pt x="3022600" y="1701800"/>
                </a:lnTo>
                <a:lnTo>
                  <a:pt x="0" y="17018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11200" y="4178406"/>
            <a:ext cx="3022409" cy="17016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11200" y="4178300"/>
            <a:ext cx="2249424" cy="1701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11200" y="4662932"/>
            <a:ext cx="3022600" cy="12171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81144" y="4291754"/>
            <a:ext cx="2082711" cy="14748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98500" y="5904484"/>
            <a:ext cx="965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262626"/>
                </a:solidFill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17550" y="41846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469322" y="8475960"/>
            <a:ext cx="226694" cy="2269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48410" y="7035800"/>
            <a:ext cx="0" cy="1701800"/>
          </a:xfrm>
          <a:custGeom>
            <a:avLst/>
            <a:gdLst/>
            <a:ahLst/>
            <a:cxnLst/>
            <a:rect l="l" t="t" r="r" b="b"/>
            <a:pathLst>
              <a:path w="0" h="1701800">
                <a:moveTo>
                  <a:pt x="0" y="0"/>
                </a:moveTo>
                <a:lnTo>
                  <a:pt x="0" y="1701799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957385" y="7693946"/>
            <a:ext cx="2609850" cy="331470"/>
          </a:xfrm>
          <a:prstGeom prst="rect">
            <a:avLst/>
          </a:prstGeom>
          <a:solidFill>
            <a:srgbClr val="002060"/>
          </a:solidFill>
        </p:spPr>
        <p:txBody>
          <a:bodyPr wrap="square" lIns="0" tIns="64769" rIns="0" bIns="0" rtlCol="0" vert="horz">
            <a:spAutoFit/>
          </a:bodyPr>
          <a:lstStyle/>
          <a:p>
            <a:pPr marL="836294">
              <a:lnSpc>
                <a:spcPct val="100000"/>
              </a:lnSpc>
              <a:spcBef>
                <a:spcPts val="509"/>
              </a:spcBef>
            </a:pP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Change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VUCA!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8500" y="8761983"/>
            <a:ext cx="965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262626"/>
                </a:solidFill>
                <a:latin typeface="Calibri"/>
                <a:cs typeface="Calibri"/>
              </a:rPr>
              <a:t>9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17550" y="7042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044950" y="1517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044950" y="1758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044950" y="2000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44950" y="2241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44950" y="2482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044950" y="2724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44950" y="2965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044950" y="4375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044950" y="4616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044950" y="48577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044950" y="50990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044950" y="53403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044950" y="5581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44950" y="5822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044950" y="7232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044950" y="7473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044950" y="7715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044950" y="7956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044950" y="8197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044950" y="8439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044950" y="8680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822" y="1383114"/>
            <a:ext cx="2609850" cy="331470"/>
          </a:xfrm>
          <a:prstGeom prst="rect">
            <a:avLst/>
          </a:prstGeom>
          <a:solidFill>
            <a:srgbClr val="002060"/>
          </a:solidFill>
        </p:spPr>
        <p:txBody>
          <a:bodyPr wrap="square" lIns="0" tIns="66040" rIns="0" bIns="0" rtlCol="0" vert="horz">
            <a:spAutoFit/>
          </a:bodyPr>
          <a:lstStyle/>
          <a:p>
            <a:pPr marL="23495">
              <a:lnSpc>
                <a:spcPct val="100000"/>
              </a:lnSpc>
              <a:spcBef>
                <a:spcPts val="520"/>
              </a:spcBef>
            </a:pP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What is</a:t>
            </a:r>
            <a:r>
              <a:rPr dirty="0" sz="1100" spc="-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20" i="1">
                <a:solidFill>
                  <a:srgbClr val="FFFFFF"/>
                </a:solidFill>
                <a:latin typeface="Calibri"/>
                <a:cs typeface="Calibri"/>
              </a:rPr>
              <a:t>VUCA?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63126" y="1791433"/>
            <a:ext cx="1280795" cy="85026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75"/>
              </a:spcBef>
            </a:pPr>
            <a:r>
              <a:rPr dirty="0" sz="700" spc="-10" b="1">
                <a:latin typeface="Calibri"/>
                <a:cs typeface="Calibri"/>
              </a:rPr>
              <a:t>Volatile </a:t>
            </a:r>
            <a:r>
              <a:rPr dirty="0" sz="500" spc="-5">
                <a:latin typeface="Calibri"/>
                <a:cs typeface="Calibri"/>
              </a:rPr>
              <a:t>– </a:t>
            </a:r>
            <a:r>
              <a:rPr dirty="0" sz="500" spc="10">
                <a:latin typeface="Calibri"/>
                <a:cs typeface="Calibri"/>
              </a:rPr>
              <a:t>change </a:t>
            </a:r>
            <a:r>
              <a:rPr dirty="0" sz="500">
                <a:latin typeface="Calibri"/>
                <a:cs typeface="Calibri"/>
              </a:rPr>
              <a:t>is </a:t>
            </a:r>
            <a:r>
              <a:rPr dirty="0" sz="500" spc="10" b="1" i="1">
                <a:latin typeface="Calibri"/>
                <a:cs typeface="Calibri"/>
              </a:rPr>
              <a:t>rapid</a:t>
            </a:r>
            <a:r>
              <a:rPr dirty="0" sz="500" spc="10">
                <a:latin typeface="Calibri"/>
                <a:cs typeface="Calibri"/>
              </a:rPr>
              <a:t>, </a:t>
            </a:r>
            <a:r>
              <a:rPr dirty="0" sz="500" spc="10" b="1" i="1">
                <a:latin typeface="Calibri"/>
                <a:cs typeface="Calibri"/>
              </a:rPr>
              <a:t>significant</a:t>
            </a:r>
            <a:r>
              <a:rPr dirty="0" sz="500" spc="15" b="1" i="1">
                <a:latin typeface="Calibri"/>
                <a:cs typeface="Calibri"/>
              </a:rPr>
              <a:t> </a:t>
            </a:r>
            <a:r>
              <a:rPr dirty="0" sz="500" spc="10">
                <a:latin typeface="Calibri"/>
                <a:cs typeface="Calibri"/>
              </a:rPr>
              <a:t>and</a:t>
            </a: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r>
              <a:rPr dirty="0" sz="500" spc="10" b="1" i="1">
                <a:latin typeface="Calibri"/>
                <a:cs typeface="Calibri"/>
              </a:rPr>
              <a:t>unpredictable </a:t>
            </a:r>
            <a:r>
              <a:rPr dirty="0" sz="500">
                <a:latin typeface="Calibri"/>
                <a:cs typeface="Calibri"/>
              </a:rPr>
              <a:t>in </a:t>
            </a:r>
            <a:r>
              <a:rPr dirty="0" sz="500" spc="5">
                <a:latin typeface="Calibri"/>
                <a:cs typeface="Calibri"/>
              </a:rPr>
              <a:t>its </a:t>
            </a:r>
            <a:r>
              <a:rPr dirty="0" sz="500" spc="10">
                <a:latin typeface="Calibri"/>
                <a:cs typeface="Calibri"/>
              </a:rPr>
              <a:t>nature and</a:t>
            </a:r>
            <a:r>
              <a:rPr dirty="0" sz="500" spc="125">
                <a:latin typeface="Calibri"/>
                <a:cs typeface="Calibri"/>
              </a:rPr>
              <a:t> </a:t>
            </a:r>
            <a:r>
              <a:rPr dirty="0" sz="500" spc="10">
                <a:latin typeface="Calibri"/>
                <a:cs typeface="Calibri"/>
              </a:rPr>
              <a:t>extent.</a:t>
            </a: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dirty="0" sz="700" spc="-10" b="1">
                <a:latin typeface="Calibri"/>
                <a:cs typeface="Calibri"/>
              </a:rPr>
              <a:t>Uncertain </a:t>
            </a:r>
            <a:r>
              <a:rPr dirty="0" sz="500" spc="-5">
                <a:latin typeface="Calibri"/>
                <a:cs typeface="Calibri"/>
              </a:rPr>
              <a:t>– </a:t>
            </a:r>
            <a:r>
              <a:rPr dirty="0" sz="500" spc="10">
                <a:latin typeface="Calibri"/>
                <a:cs typeface="Calibri"/>
              </a:rPr>
              <a:t>the </a:t>
            </a:r>
            <a:r>
              <a:rPr dirty="0" sz="500" spc="10" b="1" i="1">
                <a:latin typeface="Calibri"/>
                <a:cs typeface="Calibri"/>
              </a:rPr>
              <a:t>present </a:t>
            </a:r>
            <a:r>
              <a:rPr dirty="0" sz="500" b="1" i="1">
                <a:latin typeface="Calibri"/>
                <a:cs typeface="Calibri"/>
              </a:rPr>
              <a:t>is </a:t>
            </a:r>
            <a:r>
              <a:rPr dirty="0" sz="500" spc="10" b="1" i="1">
                <a:latin typeface="Calibri"/>
                <a:cs typeface="Calibri"/>
              </a:rPr>
              <a:t>unclear</a:t>
            </a:r>
            <a:r>
              <a:rPr dirty="0" sz="500" spc="10">
                <a:latin typeface="Calibri"/>
                <a:cs typeface="Calibri"/>
              </a:rPr>
              <a:t>,</a:t>
            </a:r>
            <a:r>
              <a:rPr dirty="0" sz="500" spc="-5">
                <a:latin typeface="Calibri"/>
                <a:cs typeface="Calibri"/>
              </a:rPr>
              <a:t> </a:t>
            </a:r>
            <a:r>
              <a:rPr dirty="0" sz="500" spc="10">
                <a:latin typeface="Calibri"/>
                <a:cs typeface="Calibri"/>
              </a:rPr>
              <a:t>and</a:t>
            </a: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r>
              <a:rPr dirty="0" sz="500" spc="15" b="1" i="1">
                <a:latin typeface="Calibri"/>
                <a:cs typeface="Calibri"/>
              </a:rPr>
              <a:t>outcomes </a:t>
            </a:r>
            <a:r>
              <a:rPr dirty="0" sz="500" spc="10">
                <a:latin typeface="Calibri"/>
                <a:cs typeface="Calibri"/>
              </a:rPr>
              <a:t>and </a:t>
            </a:r>
            <a:r>
              <a:rPr dirty="0" sz="500" spc="10" b="1" i="1">
                <a:latin typeface="Calibri"/>
                <a:cs typeface="Calibri"/>
              </a:rPr>
              <a:t>events </a:t>
            </a:r>
            <a:r>
              <a:rPr dirty="0" sz="500" spc="5">
                <a:latin typeface="Calibri"/>
                <a:cs typeface="Calibri"/>
              </a:rPr>
              <a:t>are</a:t>
            </a:r>
            <a:r>
              <a:rPr dirty="0" sz="500" spc="65">
                <a:latin typeface="Calibri"/>
                <a:cs typeface="Calibri"/>
              </a:rPr>
              <a:t> </a:t>
            </a:r>
            <a:r>
              <a:rPr dirty="0" sz="500" spc="15" b="1" i="1">
                <a:latin typeface="Calibri"/>
                <a:cs typeface="Calibri"/>
              </a:rPr>
              <a:t>unpredictable</a:t>
            </a:r>
            <a:r>
              <a:rPr dirty="0" sz="500" spc="15">
                <a:latin typeface="Calibri"/>
                <a:cs typeface="Calibri"/>
              </a:rPr>
              <a:t>.</a:t>
            </a: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500">
              <a:latin typeface="Calibri"/>
              <a:cs typeface="Calibri"/>
            </a:endParaRPr>
          </a:p>
          <a:p>
            <a:pPr marR="5080">
              <a:lnSpc>
                <a:spcPct val="104800"/>
              </a:lnSpc>
            </a:pPr>
            <a:r>
              <a:rPr dirty="0" sz="700" spc="-10" b="1">
                <a:latin typeface="Calibri"/>
                <a:cs typeface="Calibri"/>
              </a:rPr>
              <a:t>Complex </a:t>
            </a:r>
            <a:r>
              <a:rPr dirty="0" sz="500" spc="-5">
                <a:latin typeface="Calibri"/>
                <a:cs typeface="Calibri"/>
              </a:rPr>
              <a:t>– </a:t>
            </a:r>
            <a:r>
              <a:rPr dirty="0" sz="500" spc="15" b="1" i="1">
                <a:latin typeface="Calibri"/>
                <a:cs typeface="Calibri"/>
              </a:rPr>
              <a:t>many </a:t>
            </a:r>
            <a:r>
              <a:rPr dirty="0" sz="500" spc="10" b="1" i="1">
                <a:latin typeface="Calibri"/>
                <a:cs typeface="Calibri"/>
              </a:rPr>
              <a:t>different, interconnected  </a:t>
            </a:r>
            <a:r>
              <a:rPr dirty="0" sz="500" spc="10" b="1" i="1">
                <a:latin typeface="Calibri"/>
                <a:cs typeface="Calibri"/>
              </a:rPr>
              <a:t>factors </a:t>
            </a:r>
            <a:r>
              <a:rPr dirty="0" sz="500" spc="15">
                <a:latin typeface="Calibri"/>
                <a:cs typeface="Calibri"/>
              </a:rPr>
              <a:t>come </a:t>
            </a:r>
            <a:r>
              <a:rPr dirty="0" sz="500" spc="5">
                <a:latin typeface="Calibri"/>
                <a:cs typeface="Calibri"/>
              </a:rPr>
              <a:t>into </a:t>
            </a:r>
            <a:r>
              <a:rPr dirty="0" sz="500">
                <a:latin typeface="Calibri"/>
                <a:cs typeface="Calibri"/>
              </a:rPr>
              <a:t>play, </a:t>
            </a:r>
            <a:r>
              <a:rPr dirty="0" sz="500" spc="10">
                <a:latin typeface="Calibri"/>
                <a:cs typeface="Calibri"/>
              </a:rPr>
              <a:t>with the potential </a:t>
            </a:r>
            <a:r>
              <a:rPr dirty="0" sz="500">
                <a:latin typeface="Calibri"/>
                <a:cs typeface="Calibri"/>
              </a:rPr>
              <a:t>to  </a:t>
            </a:r>
            <a:r>
              <a:rPr dirty="0" sz="500" spc="10">
                <a:latin typeface="Calibri"/>
                <a:cs typeface="Calibri"/>
              </a:rPr>
              <a:t>cause </a:t>
            </a:r>
            <a:r>
              <a:rPr dirty="0" sz="500" spc="10" b="1" i="1">
                <a:latin typeface="Calibri"/>
                <a:cs typeface="Calibri"/>
              </a:rPr>
              <a:t>chaos </a:t>
            </a:r>
            <a:r>
              <a:rPr dirty="0" sz="500" spc="10">
                <a:latin typeface="Calibri"/>
                <a:cs typeface="Calibri"/>
              </a:rPr>
              <a:t>and</a:t>
            </a:r>
            <a:r>
              <a:rPr dirty="0" sz="500" spc="60">
                <a:latin typeface="Calibri"/>
                <a:cs typeface="Calibri"/>
              </a:rPr>
              <a:t> </a:t>
            </a:r>
            <a:r>
              <a:rPr dirty="0" sz="500" spc="10" b="1" i="1">
                <a:latin typeface="Calibri"/>
                <a:cs typeface="Calibri"/>
              </a:rPr>
              <a:t>confusion.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63126" y="2693640"/>
            <a:ext cx="1226185" cy="22542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R="5080">
              <a:lnSpc>
                <a:spcPct val="106700"/>
              </a:lnSpc>
              <a:spcBef>
                <a:spcPts val="120"/>
              </a:spcBef>
            </a:pPr>
            <a:r>
              <a:rPr dirty="0" sz="700" spc="-5" b="1">
                <a:latin typeface="Calibri"/>
                <a:cs typeface="Calibri"/>
              </a:rPr>
              <a:t>Ambiguous </a:t>
            </a:r>
            <a:r>
              <a:rPr dirty="0" sz="500" spc="-5">
                <a:latin typeface="Calibri"/>
                <a:cs typeface="Calibri"/>
              </a:rPr>
              <a:t>– </a:t>
            </a:r>
            <a:r>
              <a:rPr dirty="0" sz="500" spc="10">
                <a:latin typeface="Calibri"/>
                <a:cs typeface="Calibri"/>
              </a:rPr>
              <a:t>there </a:t>
            </a:r>
            <a:r>
              <a:rPr dirty="0" sz="500">
                <a:latin typeface="Calibri"/>
                <a:cs typeface="Calibri"/>
              </a:rPr>
              <a:t>is </a:t>
            </a:r>
            <a:r>
              <a:rPr dirty="0" sz="500" spc="-5">
                <a:latin typeface="Calibri"/>
                <a:cs typeface="Calibri"/>
              </a:rPr>
              <a:t>a </a:t>
            </a:r>
            <a:r>
              <a:rPr dirty="0" sz="500" spc="10" b="1" i="1">
                <a:latin typeface="Calibri"/>
                <a:cs typeface="Calibri"/>
              </a:rPr>
              <a:t>lack </a:t>
            </a:r>
            <a:r>
              <a:rPr dirty="0" sz="500" spc="5" b="1" i="1">
                <a:latin typeface="Calibri"/>
                <a:cs typeface="Calibri"/>
              </a:rPr>
              <a:t>of </a:t>
            </a:r>
            <a:r>
              <a:rPr dirty="0" sz="500" spc="10" b="1" i="1">
                <a:latin typeface="Calibri"/>
                <a:cs typeface="Calibri"/>
              </a:rPr>
              <a:t>clarity </a:t>
            </a:r>
            <a:r>
              <a:rPr dirty="0" sz="500" spc="5" b="1" i="1">
                <a:latin typeface="Calibri"/>
                <a:cs typeface="Calibri"/>
              </a:rPr>
              <a:t>or  </a:t>
            </a:r>
            <a:r>
              <a:rPr dirty="0" sz="500" spc="15" b="1" i="1">
                <a:latin typeface="Calibri"/>
                <a:cs typeface="Calibri"/>
              </a:rPr>
              <a:t>awareness </a:t>
            </a:r>
            <a:r>
              <a:rPr dirty="0" sz="500" spc="15">
                <a:latin typeface="Calibri"/>
                <a:cs typeface="Calibri"/>
              </a:rPr>
              <a:t>about </a:t>
            </a:r>
            <a:r>
              <a:rPr dirty="0" sz="500" spc="10">
                <a:latin typeface="Calibri"/>
                <a:cs typeface="Calibri"/>
              </a:rPr>
              <a:t>the</a:t>
            </a:r>
            <a:r>
              <a:rPr dirty="0" sz="500" spc="40">
                <a:latin typeface="Calibri"/>
                <a:cs typeface="Calibri"/>
              </a:rPr>
              <a:t> </a:t>
            </a:r>
            <a:r>
              <a:rPr dirty="0" sz="500" spc="10">
                <a:latin typeface="Calibri"/>
                <a:cs typeface="Calibri"/>
              </a:rPr>
              <a:t>situation.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41673" y="1744988"/>
            <a:ext cx="650875" cy="58674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algn="just">
              <a:lnSpc>
                <a:spcPct val="100000"/>
              </a:lnSpc>
              <a:spcBef>
                <a:spcPts val="219"/>
              </a:spcBef>
            </a:pPr>
            <a:r>
              <a:rPr dirty="0" sz="400" spc="20" b="1">
                <a:latin typeface="Arial"/>
                <a:cs typeface="Arial"/>
              </a:rPr>
              <a:t>VUCA </a:t>
            </a:r>
            <a:r>
              <a:rPr dirty="0" sz="400">
                <a:latin typeface="Arial"/>
                <a:cs typeface="Arial"/>
              </a:rPr>
              <a:t>is </a:t>
            </a:r>
            <a:r>
              <a:rPr dirty="0" sz="400" spc="10">
                <a:latin typeface="Arial"/>
                <a:cs typeface="Arial"/>
              </a:rPr>
              <a:t>an </a:t>
            </a:r>
            <a:r>
              <a:rPr dirty="0" sz="400" spc="15">
                <a:latin typeface="Arial"/>
                <a:cs typeface="Arial"/>
              </a:rPr>
              <a:t>acronym</a:t>
            </a:r>
            <a:r>
              <a:rPr dirty="0" sz="400" spc="105">
                <a:latin typeface="Arial"/>
                <a:cs typeface="Arial"/>
              </a:rPr>
              <a:t> </a:t>
            </a:r>
            <a:r>
              <a:rPr dirty="0" sz="400" spc="10">
                <a:latin typeface="Arial"/>
                <a:cs typeface="Arial"/>
              </a:rPr>
              <a:t>that</a:t>
            </a:r>
            <a:endParaRPr sz="400">
              <a:latin typeface="Arial"/>
              <a:cs typeface="Arial"/>
            </a:endParaRPr>
          </a:p>
          <a:p>
            <a:pPr algn="just" marR="73660">
              <a:lnSpc>
                <a:spcPct val="105000"/>
              </a:lnSpc>
              <a:spcBef>
                <a:spcPts val="95"/>
              </a:spcBef>
            </a:pPr>
            <a:r>
              <a:rPr dirty="0" sz="400" spc="15">
                <a:latin typeface="Arial"/>
                <a:cs typeface="Arial"/>
              </a:rPr>
              <a:t>stands </a:t>
            </a:r>
            <a:r>
              <a:rPr dirty="0" sz="400" spc="10">
                <a:latin typeface="Arial"/>
                <a:cs typeface="Arial"/>
              </a:rPr>
              <a:t>for volatility,  uncertainty, </a:t>
            </a:r>
            <a:r>
              <a:rPr dirty="0" sz="400" spc="15">
                <a:latin typeface="Arial"/>
                <a:cs typeface="Arial"/>
              </a:rPr>
              <a:t>complexity</a:t>
            </a:r>
            <a:endParaRPr sz="400">
              <a:latin typeface="Arial"/>
              <a:cs typeface="Arial"/>
            </a:endParaRPr>
          </a:p>
          <a:p>
            <a:pPr algn="just" marR="12065">
              <a:lnSpc>
                <a:spcPct val="105000"/>
              </a:lnSpc>
              <a:spcBef>
                <a:spcPts val="95"/>
              </a:spcBef>
            </a:pPr>
            <a:r>
              <a:rPr dirty="0" sz="400" spc="15">
                <a:latin typeface="Arial"/>
                <a:cs typeface="Arial"/>
              </a:rPr>
              <a:t>and ambiguity </a:t>
            </a:r>
            <a:r>
              <a:rPr dirty="0" sz="400" spc="5">
                <a:latin typeface="Arial"/>
                <a:cs typeface="Arial"/>
              </a:rPr>
              <a:t>-- </a:t>
            </a:r>
            <a:r>
              <a:rPr dirty="0" sz="400" spc="15">
                <a:latin typeface="Arial"/>
                <a:cs typeface="Arial"/>
              </a:rPr>
              <a:t>qualities  </a:t>
            </a:r>
            <a:r>
              <a:rPr dirty="0" sz="400" spc="10">
                <a:latin typeface="Arial"/>
                <a:cs typeface="Arial"/>
              </a:rPr>
              <a:t>that </a:t>
            </a:r>
            <a:r>
              <a:rPr dirty="0" sz="400" spc="20" b="1">
                <a:latin typeface="Arial"/>
                <a:cs typeface="Arial"/>
              </a:rPr>
              <a:t>make </a:t>
            </a:r>
            <a:r>
              <a:rPr dirty="0" sz="400" spc="-5" b="1">
                <a:latin typeface="Arial"/>
                <a:cs typeface="Arial"/>
              </a:rPr>
              <a:t>a </a:t>
            </a:r>
            <a:r>
              <a:rPr dirty="0" sz="400" spc="15" b="1">
                <a:latin typeface="Arial"/>
                <a:cs typeface="Arial"/>
              </a:rPr>
              <a:t>situation </a:t>
            </a:r>
            <a:r>
              <a:rPr dirty="0" sz="400" spc="10" b="1">
                <a:latin typeface="Arial"/>
                <a:cs typeface="Arial"/>
              </a:rPr>
              <a:t>or  </a:t>
            </a:r>
            <a:r>
              <a:rPr dirty="0" sz="400" spc="15" b="1">
                <a:latin typeface="Arial"/>
                <a:cs typeface="Arial"/>
              </a:rPr>
              <a:t>condition </a:t>
            </a:r>
            <a:r>
              <a:rPr dirty="0" sz="400" spc="10" b="1">
                <a:latin typeface="Arial"/>
                <a:cs typeface="Arial"/>
              </a:rPr>
              <a:t>difficult</a:t>
            </a:r>
            <a:r>
              <a:rPr dirty="0" sz="400" spc="40" b="1">
                <a:latin typeface="Arial"/>
                <a:cs typeface="Arial"/>
              </a:rPr>
              <a:t> </a:t>
            </a:r>
            <a:r>
              <a:rPr dirty="0" sz="400" spc="5" b="1">
                <a:latin typeface="Arial"/>
                <a:cs typeface="Arial"/>
              </a:rPr>
              <a:t>to</a:t>
            </a:r>
            <a:endParaRPr sz="400">
              <a:latin typeface="Arial"/>
              <a:cs typeface="Arial"/>
            </a:endParaRPr>
          </a:p>
          <a:p>
            <a:pPr algn="just" marR="43180">
              <a:lnSpc>
                <a:spcPct val="105000"/>
              </a:lnSpc>
              <a:spcBef>
                <a:spcPts val="95"/>
              </a:spcBef>
            </a:pPr>
            <a:r>
              <a:rPr dirty="0" sz="400" spc="15" b="1">
                <a:latin typeface="Arial"/>
                <a:cs typeface="Arial"/>
              </a:rPr>
              <a:t>analyze, respond </a:t>
            </a:r>
            <a:r>
              <a:rPr dirty="0" sz="400" spc="5" b="1">
                <a:latin typeface="Arial"/>
                <a:cs typeface="Arial"/>
              </a:rPr>
              <a:t>to </a:t>
            </a:r>
            <a:r>
              <a:rPr dirty="0" sz="400" spc="10" b="1">
                <a:latin typeface="Arial"/>
                <a:cs typeface="Arial"/>
              </a:rPr>
              <a:t>or  plan</a:t>
            </a:r>
            <a:r>
              <a:rPr dirty="0" sz="400" spc="35" b="1">
                <a:latin typeface="Arial"/>
                <a:cs typeface="Arial"/>
              </a:rPr>
              <a:t> </a:t>
            </a:r>
            <a:r>
              <a:rPr dirty="0" sz="400" spc="10" b="1">
                <a:latin typeface="Arial"/>
                <a:cs typeface="Arial"/>
              </a:rPr>
              <a:t>for</a:t>
            </a:r>
            <a:r>
              <a:rPr dirty="0" sz="400" spc="10">
                <a:latin typeface="Arial"/>
                <a:cs typeface="Arial"/>
              </a:rPr>
              <a:t>.</a:t>
            </a:r>
            <a:endParaRPr sz="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89702" y="2359889"/>
            <a:ext cx="881591" cy="50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98500" y="3046983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10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7550" y="1327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469322" y="5618460"/>
            <a:ext cx="226694" cy="2269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48410" y="4178300"/>
            <a:ext cx="0" cy="1701800"/>
          </a:xfrm>
          <a:custGeom>
            <a:avLst/>
            <a:gdLst/>
            <a:ahLst/>
            <a:cxnLst/>
            <a:rect l="l" t="t" r="r" b="b"/>
            <a:pathLst>
              <a:path w="0" h="1701800">
                <a:moveTo>
                  <a:pt x="0" y="0"/>
                </a:moveTo>
                <a:lnTo>
                  <a:pt x="0" y="1701799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917822" y="4240614"/>
            <a:ext cx="2609850" cy="331470"/>
          </a:xfrm>
          <a:prstGeom prst="rect">
            <a:avLst/>
          </a:prstGeom>
          <a:solidFill>
            <a:srgbClr val="002060"/>
          </a:solidFill>
        </p:spPr>
        <p:txBody>
          <a:bodyPr wrap="square" lIns="0" tIns="66040" rIns="0" bIns="0" rtlCol="0" vert="horz">
            <a:spAutoFit/>
          </a:bodyPr>
          <a:lstStyle/>
          <a:p>
            <a:pPr marL="23495">
              <a:lnSpc>
                <a:spcPct val="100000"/>
              </a:lnSpc>
              <a:spcBef>
                <a:spcPts val="520"/>
              </a:spcBef>
            </a:pP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What </a:t>
            </a:r>
            <a:r>
              <a:rPr dirty="0" sz="1100" spc="-10" i="1">
                <a:solidFill>
                  <a:srgbClr val="FFFFFF"/>
                </a:solidFill>
                <a:latin typeface="Calibri"/>
                <a:cs typeface="Calibri"/>
              </a:rPr>
              <a:t>can </a:t>
            </a:r>
            <a:r>
              <a:rPr dirty="0" sz="1100" i="1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VUCA </a:t>
            </a:r>
            <a:r>
              <a:rPr dirty="0" sz="1100" spc="-10" i="1">
                <a:solidFill>
                  <a:srgbClr val="FFFFFF"/>
                </a:solidFill>
                <a:latin typeface="Calibri"/>
                <a:cs typeface="Calibri"/>
              </a:rPr>
              <a:t>Environment</a:t>
            </a:r>
            <a:r>
              <a:rPr dirty="0" sz="1100" spc="-3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Do?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3992" y="4635510"/>
            <a:ext cx="2847340" cy="9525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217804" indent="-85725">
              <a:lnSpc>
                <a:spcPct val="100000"/>
              </a:lnSpc>
              <a:spcBef>
                <a:spcPts val="195"/>
              </a:spcBef>
              <a:buFont typeface="Wingdings"/>
              <a:buChar char=""/>
              <a:tabLst>
                <a:tab pos="218440" algn="l"/>
              </a:tabLst>
            </a:pPr>
            <a:r>
              <a:rPr dirty="0" sz="500" spc="10">
                <a:latin typeface="Calibri"/>
                <a:cs typeface="Calibri"/>
              </a:rPr>
              <a:t>Destabilizes people and makes them</a:t>
            </a:r>
            <a:r>
              <a:rPr dirty="0" sz="500" spc="114">
                <a:latin typeface="Calibri"/>
                <a:cs typeface="Calibri"/>
              </a:rPr>
              <a:t> </a:t>
            </a:r>
            <a:r>
              <a:rPr dirty="0" sz="500" spc="10">
                <a:latin typeface="Calibri"/>
                <a:cs typeface="Calibri"/>
              </a:rPr>
              <a:t>anxious.</a:t>
            </a:r>
            <a:endParaRPr sz="500">
              <a:latin typeface="Calibri"/>
              <a:cs typeface="Calibri"/>
            </a:endParaRPr>
          </a:p>
          <a:p>
            <a:pPr marL="217804" indent="-85725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18440" algn="l"/>
              </a:tabLst>
            </a:pPr>
            <a:r>
              <a:rPr dirty="0" sz="500" spc="10">
                <a:latin typeface="Calibri"/>
                <a:cs typeface="Calibri"/>
              </a:rPr>
              <a:t>Saps their</a:t>
            </a:r>
            <a:r>
              <a:rPr dirty="0" sz="500" spc="35">
                <a:latin typeface="Calibri"/>
                <a:cs typeface="Calibri"/>
              </a:rPr>
              <a:t> </a:t>
            </a:r>
            <a:r>
              <a:rPr dirty="0" sz="500" spc="10">
                <a:latin typeface="Calibri"/>
                <a:cs typeface="Calibri"/>
              </a:rPr>
              <a:t>motivation.</a:t>
            </a:r>
            <a:endParaRPr sz="500">
              <a:latin typeface="Calibri"/>
              <a:cs typeface="Calibri"/>
            </a:endParaRPr>
          </a:p>
          <a:p>
            <a:pPr marL="217804" indent="-85725">
              <a:lnSpc>
                <a:spcPct val="100000"/>
              </a:lnSpc>
              <a:buFont typeface="Wingdings"/>
              <a:buChar char=""/>
              <a:tabLst>
                <a:tab pos="218440" algn="l"/>
              </a:tabLst>
            </a:pPr>
            <a:r>
              <a:rPr dirty="0" sz="500" spc="10">
                <a:latin typeface="Calibri"/>
                <a:cs typeface="Calibri"/>
              </a:rPr>
              <a:t>Makes constant retraining </a:t>
            </a:r>
            <a:r>
              <a:rPr dirty="0" sz="500" spc="-5">
                <a:latin typeface="Calibri"/>
                <a:cs typeface="Calibri"/>
              </a:rPr>
              <a:t>a</a:t>
            </a:r>
            <a:r>
              <a:rPr dirty="0" sz="500" spc="75">
                <a:latin typeface="Calibri"/>
                <a:cs typeface="Calibri"/>
              </a:rPr>
              <a:t> </a:t>
            </a:r>
            <a:r>
              <a:rPr dirty="0" sz="500" spc="10">
                <a:latin typeface="Calibri"/>
                <a:cs typeface="Calibri"/>
              </a:rPr>
              <a:t>necessity.</a:t>
            </a:r>
            <a:endParaRPr sz="500">
              <a:latin typeface="Calibri"/>
              <a:cs typeface="Calibri"/>
            </a:endParaRPr>
          </a:p>
          <a:p>
            <a:pPr marL="217804" indent="-85725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18440" algn="l"/>
              </a:tabLst>
            </a:pPr>
            <a:r>
              <a:rPr dirty="0" sz="500">
                <a:latin typeface="Calibri"/>
                <a:cs typeface="Calibri"/>
              </a:rPr>
              <a:t>Takes </a:t>
            </a:r>
            <a:r>
              <a:rPr dirty="0" sz="500" spc="10">
                <a:latin typeface="Calibri"/>
                <a:cs typeface="Calibri"/>
              </a:rPr>
              <a:t>huge </a:t>
            </a:r>
            <a:r>
              <a:rPr dirty="0" sz="500" spc="15">
                <a:latin typeface="Calibri"/>
                <a:cs typeface="Calibri"/>
              </a:rPr>
              <a:t>amounts </a:t>
            </a:r>
            <a:r>
              <a:rPr dirty="0" sz="500" spc="5">
                <a:latin typeface="Calibri"/>
                <a:cs typeface="Calibri"/>
              </a:rPr>
              <a:t>of </a:t>
            </a:r>
            <a:r>
              <a:rPr dirty="0" sz="500" spc="10">
                <a:latin typeface="Calibri"/>
                <a:cs typeface="Calibri"/>
              </a:rPr>
              <a:t>time and </a:t>
            </a:r>
            <a:r>
              <a:rPr dirty="0" sz="500" spc="5">
                <a:latin typeface="Calibri"/>
                <a:cs typeface="Calibri"/>
              </a:rPr>
              <a:t>effort </a:t>
            </a:r>
            <a:r>
              <a:rPr dirty="0" sz="500">
                <a:latin typeface="Calibri"/>
                <a:cs typeface="Calibri"/>
              </a:rPr>
              <a:t>to</a:t>
            </a:r>
            <a:r>
              <a:rPr dirty="0" sz="500" spc="55">
                <a:latin typeface="Calibri"/>
                <a:cs typeface="Calibri"/>
              </a:rPr>
              <a:t> </a:t>
            </a:r>
            <a:r>
              <a:rPr dirty="0" sz="500" spc="10">
                <a:latin typeface="Calibri"/>
                <a:cs typeface="Calibri"/>
              </a:rPr>
              <a:t>fight.</a:t>
            </a:r>
            <a:endParaRPr sz="500">
              <a:latin typeface="Calibri"/>
              <a:cs typeface="Calibri"/>
            </a:endParaRPr>
          </a:p>
          <a:p>
            <a:pPr marL="217804" indent="-85725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18440" algn="l"/>
              </a:tabLst>
            </a:pPr>
            <a:r>
              <a:rPr dirty="0" sz="500" spc="10">
                <a:latin typeface="Calibri"/>
                <a:cs typeface="Calibri"/>
              </a:rPr>
              <a:t>Increases the </a:t>
            </a:r>
            <a:r>
              <a:rPr dirty="0" sz="500" spc="15">
                <a:latin typeface="Calibri"/>
                <a:cs typeface="Calibri"/>
              </a:rPr>
              <a:t>chances </a:t>
            </a:r>
            <a:r>
              <a:rPr dirty="0" sz="500" spc="5">
                <a:latin typeface="Calibri"/>
                <a:cs typeface="Calibri"/>
              </a:rPr>
              <a:t>of </a:t>
            </a:r>
            <a:r>
              <a:rPr dirty="0" sz="500" spc="10">
                <a:latin typeface="Calibri"/>
                <a:cs typeface="Calibri"/>
              </a:rPr>
              <a:t>people </a:t>
            </a:r>
            <a:r>
              <a:rPr dirty="0" sz="500" spc="15">
                <a:latin typeface="Calibri"/>
                <a:cs typeface="Calibri"/>
              </a:rPr>
              <a:t>making </a:t>
            </a:r>
            <a:r>
              <a:rPr dirty="0" sz="500" spc="10">
                <a:latin typeface="Calibri"/>
                <a:cs typeface="Calibri"/>
              </a:rPr>
              <a:t>bad</a:t>
            </a:r>
            <a:r>
              <a:rPr dirty="0" sz="500" spc="130">
                <a:latin typeface="Calibri"/>
                <a:cs typeface="Calibri"/>
              </a:rPr>
              <a:t> </a:t>
            </a:r>
            <a:r>
              <a:rPr dirty="0" sz="500" spc="10">
                <a:latin typeface="Calibri"/>
                <a:cs typeface="Calibri"/>
              </a:rPr>
              <a:t>decisions.</a:t>
            </a:r>
            <a:endParaRPr sz="500">
              <a:latin typeface="Calibri"/>
              <a:cs typeface="Calibri"/>
            </a:endParaRPr>
          </a:p>
          <a:p>
            <a:pPr marL="217804" indent="-85725">
              <a:lnSpc>
                <a:spcPct val="100000"/>
              </a:lnSpc>
              <a:buFont typeface="Wingdings"/>
              <a:buChar char=""/>
              <a:tabLst>
                <a:tab pos="218440" algn="l"/>
              </a:tabLst>
            </a:pPr>
            <a:r>
              <a:rPr dirty="0" sz="500" spc="10">
                <a:latin typeface="Calibri"/>
                <a:cs typeface="Calibri"/>
              </a:rPr>
              <a:t>Paralyzes </a:t>
            </a:r>
            <a:r>
              <a:rPr dirty="0" sz="500" spc="15">
                <a:latin typeface="Calibri"/>
                <a:cs typeface="Calibri"/>
              </a:rPr>
              <a:t>decision-making</a:t>
            </a:r>
            <a:r>
              <a:rPr dirty="0" sz="500" spc="40">
                <a:latin typeface="Calibri"/>
                <a:cs typeface="Calibri"/>
              </a:rPr>
              <a:t> </a:t>
            </a:r>
            <a:r>
              <a:rPr dirty="0" sz="500" spc="10">
                <a:latin typeface="Calibri"/>
                <a:cs typeface="Calibri"/>
              </a:rPr>
              <a:t>processes.</a:t>
            </a:r>
            <a:endParaRPr sz="500">
              <a:latin typeface="Calibri"/>
              <a:cs typeface="Calibri"/>
            </a:endParaRPr>
          </a:p>
          <a:p>
            <a:pPr marL="217804" indent="-8572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218440" algn="l"/>
              </a:tabLst>
            </a:pPr>
            <a:r>
              <a:rPr dirty="0" sz="500" spc="10">
                <a:latin typeface="Calibri"/>
                <a:cs typeface="Calibri"/>
              </a:rPr>
              <a:t>Jeopardizes long-term projects, </a:t>
            </a:r>
            <a:r>
              <a:rPr dirty="0" sz="500" spc="15">
                <a:latin typeface="Calibri"/>
                <a:cs typeface="Calibri"/>
              </a:rPr>
              <a:t>developments </a:t>
            </a:r>
            <a:r>
              <a:rPr dirty="0" sz="500" spc="10">
                <a:latin typeface="Calibri"/>
                <a:cs typeface="Calibri"/>
              </a:rPr>
              <a:t>and</a:t>
            </a:r>
            <a:r>
              <a:rPr dirty="0" sz="500" spc="100">
                <a:latin typeface="Calibri"/>
                <a:cs typeface="Calibri"/>
              </a:rPr>
              <a:t> </a:t>
            </a:r>
            <a:r>
              <a:rPr dirty="0" sz="500" spc="10">
                <a:latin typeface="Calibri"/>
                <a:cs typeface="Calibri"/>
              </a:rPr>
              <a:t>innovations.</a:t>
            </a:r>
            <a:endParaRPr sz="500">
              <a:latin typeface="Calibri"/>
              <a:cs typeface="Calibri"/>
            </a:endParaRPr>
          </a:p>
          <a:p>
            <a:pPr marL="217804" indent="-85725">
              <a:lnSpc>
                <a:spcPct val="100000"/>
              </a:lnSpc>
              <a:buFont typeface="Wingdings"/>
              <a:buChar char=""/>
              <a:tabLst>
                <a:tab pos="218440" algn="l"/>
              </a:tabLst>
            </a:pPr>
            <a:r>
              <a:rPr dirty="0" sz="500" spc="15">
                <a:latin typeface="Calibri"/>
                <a:cs typeface="Calibri"/>
              </a:rPr>
              <a:t>Overwhelms </a:t>
            </a:r>
            <a:r>
              <a:rPr dirty="0" sz="500" spc="10">
                <a:latin typeface="Calibri"/>
                <a:cs typeface="Calibri"/>
              </a:rPr>
              <a:t>individuals and</a:t>
            </a:r>
            <a:r>
              <a:rPr dirty="0" sz="500" spc="55">
                <a:latin typeface="Calibri"/>
                <a:cs typeface="Calibri"/>
              </a:rPr>
              <a:t> </a:t>
            </a:r>
            <a:r>
              <a:rPr dirty="0" sz="500" spc="10">
                <a:latin typeface="Calibri"/>
                <a:cs typeface="Calibri"/>
              </a:rPr>
              <a:t>organizations.</a:t>
            </a:r>
            <a:endParaRPr sz="500">
              <a:latin typeface="Calibri"/>
              <a:cs typeface="Calibri"/>
            </a:endParaRPr>
          </a:p>
          <a:p>
            <a:pPr marL="217804" indent="-85725">
              <a:lnSpc>
                <a:spcPct val="100000"/>
              </a:lnSpc>
              <a:spcBef>
                <a:spcPts val="120"/>
              </a:spcBef>
              <a:buFont typeface="Wingdings"/>
              <a:buChar char=""/>
              <a:tabLst>
                <a:tab pos="218440" algn="l"/>
              </a:tabLst>
            </a:pPr>
            <a:r>
              <a:rPr dirty="0" sz="500">
                <a:latin typeface="Calibri"/>
                <a:cs typeface="Calibri"/>
              </a:rPr>
              <a:t>Takes </a:t>
            </a:r>
            <a:r>
              <a:rPr dirty="0" sz="500" spc="5">
                <a:latin typeface="Calibri"/>
                <a:cs typeface="Calibri"/>
              </a:rPr>
              <a:t>its toll on </a:t>
            </a:r>
            <a:r>
              <a:rPr dirty="0" sz="500" spc="10">
                <a:latin typeface="Calibri"/>
                <a:cs typeface="Calibri"/>
              </a:rPr>
              <a:t>internal</a:t>
            </a:r>
            <a:r>
              <a:rPr dirty="0" sz="500" spc="90">
                <a:latin typeface="Calibri"/>
                <a:cs typeface="Calibri"/>
              </a:rPr>
              <a:t> </a:t>
            </a:r>
            <a:r>
              <a:rPr dirty="0" sz="500" spc="10">
                <a:latin typeface="Calibri"/>
                <a:cs typeface="Calibri"/>
              </a:rPr>
              <a:t>culture.</a:t>
            </a:r>
            <a:endParaRPr sz="500">
              <a:latin typeface="Calibri"/>
              <a:cs typeface="Calibri"/>
            </a:endParaRPr>
          </a:p>
          <a:p>
            <a:pPr marL="217804" marR="1032510" indent="-8509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18440" algn="l"/>
              </a:tabLst>
            </a:pPr>
            <a:r>
              <a:rPr dirty="0" sz="500" spc="10">
                <a:latin typeface="Calibri"/>
                <a:cs typeface="Calibri"/>
              </a:rPr>
              <a:t>"Bleeds" inwards and creates </a:t>
            </a:r>
            <a:r>
              <a:rPr dirty="0" sz="500" spc="15">
                <a:latin typeface="Calibri"/>
                <a:cs typeface="Calibri"/>
              </a:rPr>
              <a:t>VUCA </a:t>
            </a:r>
            <a:r>
              <a:rPr dirty="0" sz="500" spc="10">
                <a:latin typeface="Calibri"/>
                <a:cs typeface="Calibri"/>
              </a:rPr>
              <a:t>environments within  organizational </a:t>
            </a:r>
            <a:r>
              <a:rPr dirty="0" sz="500" spc="15">
                <a:latin typeface="Calibri"/>
                <a:cs typeface="Calibri"/>
              </a:rPr>
              <a:t>teams.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933498" y="4668212"/>
            <a:ext cx="566737" cy="5672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698500" y="5904484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11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17550" y="41846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504947" y="7161859"/>
            <a:ext cx="302260" cy="1265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37141" y="7584158"/>
            <a:ext cx="604520" cy="6050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717550" y="7042150"/>
            <a:ext cx="3009900" cy="16891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809625">
              <a:lnSpc>
                <a:spcPct val="100000"/>
              </a:lnSpc>
              <a:spcBef>
                <a:spcPts val="950"/>
              </a:spcBef>
            </a:pP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What </a:t>
            </a:r>
            <a:r>
              <a:rPr dirty="0" sz="900" spc="-5" b="1">
                <a:solidFill>
                  <a:srgbClr val="5B5B5B"/>
                </a:solidFill>
                <a:latin typeface="Calibri"/>
                <a:cs typeface="Calibri"/>
              </a:rPr>
              <a:t>does the </a:t>
            </a: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acronym </a:t>
            </a:r>
            <a:r>
              <a:rPr dirty="0" sz="900" spc="-5" b="1">
                <a:solidFill>
                  <a:srgbClr val="5B5B5B"/>
                </a:solidFill>
                <a:latin typeface="Calibri"/>
                <a:cs typeface="Calibri"/>
              </a:rPr>
              <a:t>VUCA</a:t>
            </a:r>
            <a:r>
              <a:rPr dirty="0" sz="900" spc="-25" b="1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mean?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800">
              <a:latin typeface="Calibri"/>
              <a:cs typeface="Calibri"/>
            </a:endParaRPr>
          </a:p>
          <a:p>
            <a:pPr marL="809625">
              <a:lnSpc>
                <a:spcPct val="100000"/>
              </a:lnSpc>
              <a:spcBef>
                <a:spcPts val="5"/>
              </a:spcBef>
            </a:pPr>
            <a:r>
              <a:rPr dirty="0" sz="300" spc="-5" b="1">
                <a:solidFill>
                  <a:srgbClr val="5B5B5B"/>
                </a:solidFill>
                <a:latin typeface="MS Gothic"/>
                <a:cs typeface="MS Gothic"/>
              </a:rPr>
              <a:t>ⓘ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Start </a:t>
            </a:r>
            <a:r>
              <a:rPr dirty="0" sz="300" spc="15">
                <a:solidFill>
                  <a:srgbClr val="5B5B5B"/>
                </a:solidFill>
                <a:latin typeface="Calibri"/>
                <a:cs typeface="Calibri"/>
              </a:rPr>
              <a:t>presenting </a:t>
            </a:r>
            <a:r>
              <a:rPr dirty="0" sz="300">
                <a:solidFill>
                  <a:srgbClr val="5B5B5B"/>
                </a:solidFill>
                <a:latin typeface="Calibri"/>
                <a:cs typeface="Calibri"/>
              </a:rPr>
              <a:t>to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display the poll results </a:t>
            </a:r>
            <a:r>
              <a:rPr dirty="0" sz="300" spc="5">
                <a:solidFill>
                  <a:srgbClr val="5B5B5B"/>
                </a:solidFill>
                <a:latin typeface="Calibri"/>
                <a:cs typeface="Calibri"/>
              </a:rPr>
              <a:t>on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this</a:t>
            </a:r>
            <a:r>
              <a:rPr dirty="0" sz="300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slide.</a:t>
            </a:r>
            <a:endParaRPr sz="3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8500" y="8761983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12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044950" y="1517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044950" y="1758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44950" y="2000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44950" y="2241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044950" y="2482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44950" y="2724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044950" y="2965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044950" y="4375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044950" y="4616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044950" y="48577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044950" y="50990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044950" y="53403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44950" y="5581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044950" y="5822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044950" y="7232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044950" y="7473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044950" y="7715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044950" y="7956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044950" y="8197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044950" y="8439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044950" y="8680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822" y="1383114"/>
            <a:ext cx="2609850" cy="331470"/>
          </a:xfrm>
          <a:prstGeom prst="rect">
            <a:avLst/>
          </a:prstGeom>
          <a:solidFill>
            <a:srgbClr val="002060"/>
          </a:solidFill>
        </p:spPr>
        <p:txBody>
          <a:bodyPr wrap="square" lIns="0" tIns="7620" rIns="0" bIns="0" rtlCol="0" vert="horz">
            <a:spAutoFit/>
          </a:bodyPr>
          <a:lstStyle/>
          <a:p>
            <a:pPr marL="23495" marR="224154">
              <a:lnSpc>
                <a:spcPts val="1200"/>
              </a:lnSpc>
              <a:spcBef>
                <a:spcPts val="60"/>
              </a:spcBef>
            </a:pPr>
            <a:r>
              <a:rPr dirty="0" sz="1100" spc="-10" i="1">
                <a:solidFill>
                  <a:srgbClr val="FFFFFF"/>
                </a:solidFill>
                <a:latin typeface="Calibri"/>
                <a:cs typeface="Calibri"/>
              </a:rPr>
              <a:t>Engaging/Leading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dirty="0" sz="1100" i="1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VUCA </a:t>
            </a:r>
            <a:r>
              <a:rPr dirty="0" sz="1100" spc="-10" i="1">
                <a:solidFill>
                  <a:srgbClr val="FFFFFF"/>
                </a:solidFill>
                <a:latin typeface="Calibri"/>
                <a:cs typeface="Calibri"/>
              </a:rPr>
              <a:t>Environment 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1100" spc="-10" i="1">
                <a:solidFill>
                  <a:srgbClr val="FFFFFF"/>
                </a:solidFill>
                <a:latin typeface="Calibri"/>
                <a:cs typeface="Calibri"/>
              </a:rPr>
              <a:t> Positivity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3992" y="1720995"/>
            <a:ext cx="2847340" cy="1273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05180">
              <a:lnSpc>
                <a:spcPct val="100000"/>
              </a:lnSpc>
              <a:spcBef>
                <a:spcPts val="100"/>
              </a:spcBef>
            </a:pPr>
            <a:r>
              <a:rPr dirty="0" sz="700" spc="-10" b="1">
                <a:latin typeface="Calibri"/>
                <a:cs typeface="Calibri"/>
              </a:rPr>
              <a:t>Counter </a:t>
            </a:r>
            <a:r>
              <a:rPr dirty="0" sz="900" spc="-10" b="1">
                <a:solidFill>
                  <a:srgbClr val="00B0F0"/>
                </a:solidFill>
                <a:latin typeface="Calibri"/>
                <a:cs typeface="Calibri"/>
              </a:rPr>
              <a:t>V</a:t>
            </a:r>
            <a:r>
              <a:rPr dirty="0" sz="700" spc="-10" b="1">
                <a:solidFill>
                  <a:srgbClr val="00B0F0"/>
                </a:solidFill>
                <a:latin typeface="Calibri"/>
                <a:cs typeface="Calibri"/>
              </a:rPr>
              <a:t>olatility </a:t>
            </a:r>
            <a:r>
              <a:rPr dirty="0" sz="700" spc="-10" b="1">
                <a:latin typeface="Calibri"/>
                <a:cs typeface="Calibri"/>
              </a:rPr>
              <a:t>With</a:t>
            </a:r>
            <a:r>
              <a:rPr dirty="0" sz="700" spc="10" b="1">
                <a:latin typeface="Calibri"/>
                <a:cs typeface="Calibri"/>
              </a:rPr>
              <a:t> </a:t>
            </a:r>
            <a:r>
              <a:rPr dirty="0" sz="700" spc="-10" b="1">
                <a:solidFill>
                  <a:srgbClr val="FF0000"/>
                </a:solidFill>
                <a:latin typeface="Calibri"/>
                <a:cs typeface="Calibri"/>
              </a:rPr>
              <a:t>Vision</a:t>
            </a:r>
            <a:endParaRPr sz="700">
              <a:latin typeface="Calibri"/>
              <a:cs typeface="Calibri"/>
            </a:endParaRPr>
          </a:p>
          <a:p>
            <a:pPr marL="805180" marR="447675">
              <a:lnSpc>
                <a:spcPts val="700"/>
              </a:lnSpc>
              <a:spcBef>
                <a:spcPts val="865"/>
              </a:spcBef>
            </a:pPr>
            <a:r>
              <a:rPr dirty="0" sz="600" spc="-10" b="1">
                <a:latin typeface="Calibri"/>
                <a:cs typeface="Calibri"/>
              </a:rPr>
              <a:t>Accept </a:t>
            </a:r>
            <a:r>
              <a:rPr dirty="0" sz="600" spc="-5" b="1">
                <a:latin typeface="Calibri"/>
                <a:cs typeface="Calibri"/>
              </a:rPr>
              <a:t>and </a:t>
            </a:r>
            <a:r>
              <a:rPr dirty="0" sz="600" spc="-10" b="1">
                <a:latin typeface="Calibri"/>
                <a:cs typeface="Calibri"/>
              </a:rPr>
              <a:t>embrace change </a:t>
            </a:r>
            <a:r>
              <a:rPr dirty="0" sz="600" spc="-5" b="1">
                <a:latin typeface="Calibri"/>
                <a:cs typeface="Calibri"/>
              </a:rPr>
              <a:t>as a </a:t>
            </a:r>
            <a:r>
              <a:rPr dirty="0" sz="600" spc="-10" b="1">
                <a:latin typeface="Calibri"/>
                <a:cs typeface="Calibri"/>
              </a:rPr>
              <a:t>constant</a:t>
            </a:r>
            <a:r>
              <a:rPr dirty="0" sz="600" spc="-10">
                <a:latin typeface="Calibri"/>
                <a:cs typeface="Calibri"/>
              </a:rPr>
              <a:t>, </a:t>
            </a:r>
            <a:r>
              <a:rPr dirty="0" sz="600" spc="-5">
                <a:latin typeface="Calibri"/>
                <a:cs typeface="Calibri"/>
              </a:rPr>
              <a:t>and an  </a:t>
            </a:r>
            <a:r>
              <a:rPr dirty="0" sz="600" spc="-10" i="1">
                <a:latin typeface="Calibri"/>
                <a:cs typeface="Calibri"/>
              </a:rPr>
              <a:t>unpredictable feature </a:t>
            </a:r>
            <a:r>
              <a:rPr dirty="0" sz="600" spc="-5" i="1">
                <a:latin typeface="Calibri"/>
                <a:cs typeface="Calibri"/>
              </a:rPr>
              <a:t>of your working </a:t>
            </a:r>
            <a:r>
              <a:rPr dirty="0" sz="600" spc="-10" i="1">
                <a:latin typeface="Calibri"/>
                <a:cs typeface="Calibri"/>
              </a:rPr>
              <a:t>environment</a:t>
            </a:r>
            <a:r>
              <a:rPr dirty="0" sz="600" spc="-10">
                <a:latin typeface="Calibri"/>
                <a:cs typeface="Calibri"/>
              </a:rPr>
              <a:t>.  </a:t>
            </a:r>
            <a:r>
              <a:rPr dirty="0" sz="600" spc="-5">
                <a:latin typeface="Calibri"/>
                <a:cs typeface="Calibri"/>
              </a:rPr>
              <a:t>Don't </a:t>
            </a:r>
            <a:r>
              <a:rPr dirty="0" sz="600" spc="-10">
                <a:latin typeface="Calibri"/>
                <a:cs typeface="Calibri"/>
              </a:rPr>
              <a:t>resist </a:t>
            </a:r>
            <a:r>
              <a:rPr dirty="0" sz="600" spc="-5">
                <a:latin typeface="Calibri"/>
                <a:cs typeface="Calibri"/>
              </a:rPr>
              <a:t>it!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500">
              <a:latin typeface="Calibri"/>
              <a:cs typeface="Calibri"/>
            </a:endParaRPr>
          </a:p>
          <a:p>
            <a:pPr marL="805180" marR="245110">
              <a:lnSpc>
                <a:spcPct val="103299"/>
              </a:lnSpc>
            </a:pPr>
            <a:r>
              <a:rPr dirty="0" sz="600" spc="-5" b="1" i="1">
                <a:latin typeface="Calibri"/>
                <a:cs typeface="Calibri"/>
              </a:rPr>
              <a:t>Create a </a:t>
            </a:r>
            <a:r>
              <a:rPr dirty="0" sz="600" spc="-10" b="1" i="1">
                <a:latin typeface="Calibri"/>
                <a:cs typeface="Calibri"/>
              </a:rPr>
              <a:t>strong, compelling statement </a:t>
            </a:r>
            <a:r>
              <a:rPr dirty="0" sz="600" spc="-5" b="1" i="1">
                <a:latin typeface="Calibri"/>
                <a:cs typeface="Calibri"/>
              </a:rPr>
              <a:t>of </a:t>
            </a:r>
            <a:r>
              <a:rPr dirty="0" sz="600" spc="-10" b="1" i="1">
                <a:latin typeface="Calibri"/>
                <a:cs typeface="Calibri"/>
              </a:rPr>
              <a:t>team </a:t>
            </a:r>
            <a:r>
              <a:rPr dirty="0" sz="600" spc="-5" b="1" i="1">
                <a:latin typeface="Calibri"/>
                <a:cs typeface="Calibri"/>
              </a:rPr>
              <a:t>objectives  </a:t>
            </a:r>
            <a:r>
              <a:rPr dirty="0" sz="600" spc="-5" b="1" i="1">
                <a:latin typeface="Calibri"/>
                <a:cs typeface="Calibri"/>
              </a:rPr>
              <a:t>and values, and </a:t>
            </a:r>
            <a:r>
              <a:rPr dirty="0" sz="600" spc="-10" b="1" i="1">
                <a:latin typeface="Calibri"/>
                <a:cs typeface="Calibri"/>
              </a:rPr>
              <a:t>develop </a:t>
            </a:r>
            <a:r>
              <a:rPr dirty="0" sz="600" spc="-5" b="1" i="1">
                <a:latin typeface="Calibri"/>
                <a:cs typeface="Calibri"/>
              </a:rPr>
              <a:t>a </a:t>
            </a:r>
            <a:r>
              <a:rPr dirty="0" sz="600" spc="-15" b="1" i="1">
                <a:latin typeface="Calibri"/>
                <a:cs typeface="Calibri"/>
              </a:rPr>
              <a:t>clear, </a:t>
            </a:r>
            <a:r>
              <a:rPr dirty="0" sz="600" spc="-5" b="1" i="1">
                <a:latin typeface="Calibri"/>
                <a:cs typeface="Calibri"/>
              </a:rPr>
              <a:t>shared vision of </a:t>
            </a:r>
            <a:r>
              <a:rPr dirty="0" sz="600" spc="-10" b="1" i="1">
                <a:latin typeface="Calibri"/>
                <a:cs typeface="Calibri"/>
              </a:rPr>
              <a:t>the  </a:t>
            </a:r>
            <a:r>
              <a:rPr dirty="0" sz="600" spc="-5" b="1" i="1">
                <a:latin typeface="Calibri"/>
                <a:cs typeface="Calibri"/>
              </a:rPr>
              <a:t>future</a:t>
            </a:r>
            <a:r>
              <a:rPr dirty="0" sz="600" spc="-5">
                <a:latin typeface="Calibri"/>
                <a:cs typeface="Calibri"/>
              </a:rPr>
              <a:t>.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550">
              <a:latin typeface="Calibri"/>
              <a:cs typeface="Calibri"/>
            </a:endParaRPr>
          </a:p>
          <a:p>
            <a:pPr marL="805180" marR="275590">
              <a:lnSpc>
                <a:spcPct val="103299"/>
              </a:lnSpc>
            </a:pPr>
            <a:r>
              <a:rPr dirty="0" sz="600" spc="-10" b="1" i="1">
                <a:latin typeface="Calibri"/>
                <a:cs typeface="Calibri"/>
              </a:rPr>
              <a:t>Make team </a:t>
            </a:r>
            <a:r>
              <a:rPr dirty="0" sz="600" spc="-5" b="1" i="1">
                <a:latin typeface="Calibri"/>
                <a:cs typeface="Calibri"/>
              </a:rPr>
              <a:t>goals </a:t>
            </a:r>
            <a:r>
              <a:rPr dirty="0" sz="600" spc="-10" b="1" i="1">
                <a:latin typeface="Calibri"/>
                <a:cs typeface="Calibri"/>
              </a:rPr>
              <a:t>flexible </a:t>
            </a:r>
            <a:r>
              <a:rPr dirty="0" sz="600" spc="-5">
                <a:latin typeface="Calibri"/>
                <a:cs typeface="Calibri"/>
              </a:rPr>
              <a:t>so </a:t>
            </a:r>
            <a:r>
              <a:rPr dirty="0" sz="600" spc="-10">
                <a:latin typeface="Calibri"/>
                <a:cs typeface="Calibri"/>
              </a:rPr>
              <a:t>they can </a:t>
            </a:r>
            <a:r>
              <a:rPr dirty="0" sz="600" spc="-5">
                <a:latin typeface="Calibri"/>
                <a:cs typeface="Calibri"/>
              </a:rPr>
              <a:t>be </a:t>
            </a:r>
            <a:r>
              <a:rPr dirty="0" sz="600" spc="-10">
                <a:latin typeface="Calibri"/>
                <a:cs typeface="Calibri"/>
              </a:rPr>
              <a:t>amended, </a:t>
            </a:r>
            <a:r>
              <a:rPr dirty="0" sz="600" spc="-5">
                <a:latin typeface="Calibri"/>
                <a:cs typeface="Calibri"/>
              </a:rPr>
              <a:t>when  </a:t>
            </a:r>
            <a:r>
              <a:rPr dirty="0" sz="600" spc="-10">
                <a:latin typeface="Calibri"/>
                <a:cs typeface="Calibri"/>
              </a:rPr>
              <a:t>necessary. </a:t>
            </a:r>
            <a:r>
              <a:rPr dirty="0" sz="600" spc="-5">
                <a:latin typeface="Calibri"/>
                <a:cs typeface="Calibri"/>
              </a:rPr>
              <a:t>This </a:t>
            </a:r>
            <a:r>
              <a:rPr dirty="0" sz="600" spc="-10">
                <a:latin typeface="Calibri"/>
                <a:cs typeface="Calibri"/>
              </a:rPr>
              <a:t>allows teams to navigate unsettled,  unfamiliar situations, </a:t>
            </a:r>
            <a:r>
              <a:rPr dirty="0" sz="600" spc="-5">
                <a:latin typeface="Calibri"/>
                <a:cs typeface="Calibri"/>
              </a:rPr>
              <a:t>and </a:t>
            </a:r>
            <a:r>
              <a:rPr dirty="0" sz="600" spc="-10">
                <a:latin typeface="Calibri"/>
                <a:cs typeface="Calibri"/>
              </a:rPr>
              <a:t>react </a:t>
            </a:r>
            <a:r>
              <a:rPr dirty="0" sz="600" spc="-5">
                <a:latin typeface="Calibri"/>
                <a:cs typeface="Calibri"/>
              </a:rPr>
              <a:t>quickly </a:t>
            </a:r>
            <a:r>
              <a:rPr dirty="0" sz="600" spc="-10">
                <a:latin typeface="Calibri"/>
                <a:cs typeface="Calibri"/>
              </a:rPr>
              <a:t>to</a:t>
            </a:r>
            <a:r>
              <a:rPr dirty="0" sz="600" spc="10">
                <a:latin typeface="Calibri"/>
                <a:cs typeface="Calibri"/>
              </a:rPr>
              <a:t> </a:t>
            </a:r>
            <a:r>
              <a:rPr dirty="0" sz="600" spc="-10">
                <a:latin typeface="Calibri"/>
                <a:cs typeface="Calibri"/>
              </a:rPr>
              <a:t>changes.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6069" y="1982600"/>
            <a:ext cx="713573" cy="4036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98500" y="3046983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13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7550" y="1327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469322" y="5618460"/>
            <a:ext cx="226694" cy="2269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48410" y="4178300"/>
            <a:ext cx="0" cy="1701800"/>
          </a:xfrm>
          <a:custGeom>
            <a:avLst/>
            <a:gdLst/>
            <a:ahLst/>
            <a:cxnLst/>
            <a:rect l="l" t="t" r="r" b="b"/>
            <a:pathLst>
              <a:path w="0" h="1701800">
                <a:moveTo>
                  <a:pt x="0" y="0"/>
                </a:moveTo>
                <a:lnTo>
                  <a:pt x="0" y="1701799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917822" y="4240614"/>
            <a:ext cx="2609850" cy="331470"/>
          </a:xfrm>
          <a:prstGeom prst="rect">
            <a:avLst/>
          </a:prstGeom>
          <a:solidFill>
            <a:srgbClr val="002060"/>
          </a:solidFill>
        </p:spPr>
        <p:txBody>
          <a:bodyPr wrap="square" lIns="0" tIns="7620" rIns="0" bIns="0" rtlCol="0" vert="horz">
            <a:spAutoFit/>
          </a:bodyPr>
          <a:lstStyle/>
          <a:p>
            <a:pPr marL="23495" marR="224154">
              <a:lnSpc>
                <a:spcPts val="1200"/>
              </a:lnSpc>
              <a:spcBef>
                <a:spcPts val="60"/>
              </a:spcBef>
            </a:pPr>
            <a:r>
              <a:rPr dirty="0" sz="1100" spc="-10" i="1">
                <a:solidFill>
                  <a:srgbClr val="FFFFFF"/>
                </a:solidFill>
                <a:latin typeface="Calibri"/>
                <a:cs typeface="Calibri"/>
              </a:rPr>
              <a:t>Engaging/Leading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dirty="0" sz="1100" i="1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VUCA </a:t>
            </a:r>
            <a:r>
              <a:rPr dirty="0" sz="1100" spc="-10" i="1">
                <a:solidFill>
                  <a:srgbClr val="FFFFFF"/>
                </a:solidFill>
                <a:latin typeface="Calibri"/>
                <a:cs typeface="Calibri"/>
              </a:rPr>
              <a:t>Environment 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1100" spc="-10" i="1">
                <a:solidFill>
                  <a:srgbClr val="FFFFFF"/>
                </a:solidFill>
                <a:latin typeface="Calibri"/>
                <a:cs typeface="Calibri"/>
              </a:rPr>
              <a:t> Positivity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3992" y="4559133"/>
            <a:ext cx="2847340" cy="1284605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67310">
              <a:lnSpc>
                <a:spcPct val="100000"/>
              </a:lnSpc>
              <a:spcBef>
                <a:spcPts val="300"/>
              </a:spcBef>
            </a:pPr>
            <a:r>
              <a:rPr dirty="0" sz="700" spc="-10" b="1">
                <a:latin typeface="Calibri"/>
                <a:cs typeface="Calibri"/>
              </a:rPr>
              <a:t>Meet </a:t>
            </a:r>
            <a:r>
              <a:rPr dirty="0" sz="900" spc="-10" b="1">
                <a:solidFill>
                  <a:srgbClr val="00B0F0"/>
                </a:solidFill>
                <a:latin typeface="Calibri"/>
                <a:cs typeface="Calibri"/>
              </a:rPr>
              <a:t>U</a:t>
            </a:r>
            <a:r>
              <a:rPr dirty="0" sz="700" spc="-10" b="1">
                <a:solidFill>
                  <a:srgbClr val="00B0F0"/>
                </a:solidFill>
                <a:latin typeface="Calibri"/>
                <a:cs typeface="Calibri"/>
              </a:rPr>
              <a:t>ncertainty </a:t>
            </a:r>
            <a:r>
              <a:rPr dirty="0" sz="700" spc="-10" b="1">
                <a:latin typeface="Calibri"/>
                <a:cs typeface="Calibri"/>
              </a:rPr>
              <a:t>With</a:t>
            </a:r>
            <a:r>
              <a:rPr dirty="0" sz="700" spc="5" b="1">
                <a:latin typeface="Calibri"/>
                <a:cs typeface="Calibri"/>
              </a:rPr>
              <a:t> </a:t>
            </a:r>
            <a:r>
              <a:rPr dirty="0" sz="700" spc="-10" b="1">
                <a:solidFill>
                  <a:srgbClr val="FF0000"/>
                </a:solidFill>
                <a:latin typeface="Calibri"/>
                <a:cs typeface="Calibri"/>
              </a:rPr>
              <a:t>Understanding</a:t>
            </a:r>
            <a:endParaRPr sz="700">
              <a:latin typeface="Calibri"/>
              <a:cs typeface="Calibri"/>
            </a:endParaRPr>
          </a:p>
          <a:p>
            <a:pPr marL="67310" marR="779145">
              <a:lnSpc>
                <a:spcPct val="115999"/>
              </a:lnSpc>
              <a:spcBef>
                <a:spcPts val="15"/>
              </a:spcBef>
            </a:pPr>
            <a:r>
              <a:rPr dirty="0" sz="500" spc="10" b="1" i="1">
                <a:latin typeface="Calibri"/>
                <a:cs typeface="Calibri"/>
              </a:rPr>
              <a:t>Pause </a:t>
            </a:r>
            <a:r>
              <a:rPr dirty="0" sz="500" b="1" i="1">
                <a:latin typeface="Calibri"/>
                <a:cs typeface="Calibri"/>
              </a:rPr>
              <a:t>to </a:t>
            </a:r>
            <a:r>
              <a:rPr dirty="0" sz="500" spc="10" b="1" i="1">
                <a:latin typeface="Calibri"/>
                <a:cs typeface="Calibri"/>
              </a:rPr>
              <a:t>listen</a:t>
            </a:r>
            <a:r>
              <a:rPr dirty="0" sz="500" spc="10">
                <a:latin typeface="Calibri"/>
                <a:cs typeface="Calibri"/>
              </a:rPr>
              <a:t>. This </a:t>
            </a:r>
            <a:r>
              <a:rPr dirty="0" sz="500" spc="5">
                <a:latin typeface="Calibri"/>
                <a:cs typeface="Calibri"/>
              </a:rPr>
              <a:t>can </a:t>
            </a:r>
            <a:r>
              <a:rPr dirty="0" sz="500" spc="10">
                <a:latin typeface="Calibri"/>
                <a:cs typeface="Calibri"/>
              </a:rPr>
              <a:t>help you understand and develop new ways </a:t>
            </a:r>
            <a:r>
              <a:rPr dirty="0" sz="500" spc="5">
                <a:latin typeface="Calibri"/>
                <a:cs typeface="Calibri"/>
              </a:rPr>
              <a:t>of  </a:t>
            </a:r>
            <a:r>
              <a:rPr dirty="0" sz="500" spc="10">
                <a:latin typeface="Calibri"/>
                <a:cs typeface="Calibri"/>
              </a:rPr>
              <a:t>thinking and</a:t>
            </a:r>
            <a:r>
              <a:rPr dirty="0" sz="500" spc="45">
                <a:latin typeface="Calibri"/>
                <a:cs typeface="Calibri"/>
              </a:rPr>
              <a:t> </a:t>
            </a:r>
            <a:r>
              <a:rPr dirty="0" sz="500" spc="10">
                <a:latin typeface="Calibri"/>
                <a:cs typeface="Calibri"/>
              </a:rPr>
              <a:t>acting.</a:t>
            </a: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550">
              <a:latin typeface="Calibri"/>
              <a:cs typeface="Calibri"/>
            </a:endParaRPr>
          </a:p>
          <a:p>
            <a:pPr marL="67310" marR="655955">
              <a:lnSpc>
                <a:spcPct val="100000"/>
              </a:lnSpc>
            </a:pPr>
            <a:r>
              <a:rPr dirty="0" sz="500" spc="10" b="1" i="1">
                <a:latin typeface="Calibri"/>
                <a:cs typeface="Calibri"/>
              </a:rPr>
              <a:t>Make investing </a:t>
            </a:r>
            <a:r>
              <a:rPr dirty="0" sz="500" spc="5" b="1" i="1">
                <a:latin typeface="Calibri"/>
                <a:cs typeface="Calibri"/>
              </a:rPr>
              <a:t>in, </a:t>
            </a:r>
            <a:r>
              <a:rPr dirty="0" sz="500" spc="10" b="1" i="1">
                <a:latin typeface="Calibri"/>
                <a:cs typeface="Calibri"/>
              </a:rPr>
              <a:t>analyzing and interpreting your </a:t>
            </a:r>
            <a:r>
              <a:rPr dirty="0" sz="500" spc="15" b="1" i="1">
                <a:latin typeface="Calibri"/>
                <a:cs typeface="Calibri"/>
              </a:rPr>
              <a:t>work </a:t>
            </a:r>
            <a:r>
              <a:rPr dirty="0" sz="500" spc="-5" b="1" i="1">
                <a:latin typeface="Calibri"/>
                <a:cs typeface="Calibri"/>
              </a:rPr>
              <a:t>a </a:t>
            </a:r>
            <a:r>
              <a:rPr dirty="0" sz="500" spc="10" b="1" i="1">
                <a:latin typeface="Calibri"/>
                <a:cs typeface="Calibri"/>
              </a:rPr>
              <a:t>priority</a:t>
            </a:r>
            <a:r>
              <a:rPr dirty="0" sz="500" spc="10">
                <a:latin typeface="Calibri"/>
                <a:cs typeface="Calibri"/>
              </a:rPr>
              <a:t>, </a:t>
            </a:r>
            <a:r>
              <a:rPr dirty="0" sz="500" spc="5">
                <a:latin typeface="Calibri"/>
                <a:cs typeface="Calibri"/>
              </a:rPr>
              <a:t>so </a:t>
            </a:r>
            <a:r>
              <a:rPr dirty="0" sz="500" spc="10">
                <a:latin typeface="Calibri"/>
                <a:cs typeface="Calibri"/>
              </a:rPr>
              <a:t>that  you don't </a:t>
            </a:r>
            <a:r>
              <a:rPr dirty="0" sz="500" spc="5">
                <a:latin typeface="Calibri"/>
                <a:cs typeface="Calibri"/>
              </a:rPr>
              <a:t>fall </a:t>
            </a:r>
            <a:r>
              <a:rPr dirty="0" sz="500" spc="10">
                <a:latin typeface="Calibri"/>
                <a:cs typeface="Calibri"/>
              </a:rPr>
              <a:t>behind. </a:t>
            </a:r>
            <a:r>
              <a:rPr dirty="0" sz="500" spc="10" b="1" i="1">
                <a:latin typeface="Calibri"/>
                <a:cs typeface="Calibri"/>
              </a:rPr>
              <a:t>Stay </a:t>
            </a:r>
            <a:r>
              <a:rPr dirty="0" sz="500" spc="5" b="1" i="1">
                <a:latin typeface="Calibri"/>
                <a:cs typeface="Calibri"/>
              </a:rPr>
              <a:t>up </a:t>
            </a:r>
            <a:r>
              <a:rPr dirty="0" sz="500" b="1" i="1">
                <a:latin typeface="Calibri"/>
                <a:cs typeface="Calibri"/>
              </a:rPr>
              <a:t>to </a:t>
            </a:r>
            <a:r>
              <a:rPr dirty="0" sz="500" spc="10" b="1" i="1">
                <a:latin typeface="Calibri"/>
                <a:cs typeface="Calibri"/>
              </a:rPr>
              <a:t>date </a:t>
            </a:r>
            <a:r>
              <a:rPr dirty="0" sz="500" spc="10">
                <a:latin typeface="Calibri"/>
                <a:cs typeface="Calibri"/>
              </a:rPr>
              <a:t>and </a:t>
            </a:r>
            <a:r>
              <a:rPr dirty="0" sz="500" spc="5" b="1" i="1">
                <a:latin typeface="Calibri"/>
                <a:cs typeface="Calibri"/>
              </a:rPr>
              <a:t>listen </a:t>
            </a:r>
            <a:r>
              <a:rPr dirty="0" sz="500" spc="10" b="1" i="1">
                <a:latin typeface="Calibri"/>
                <a:cs typeface="Calibri"/>
              </a:rPr>
              <a:t>carefully</a:t>
            </a:r>
            <a:r>
              <a:rPr dirty="0" sz="500" spc="85" b="1" i="1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to </a:t>
            </a:r>
            <a:r>
              <a:rPr dirty="0" sz="500" spc="10">
                <a:latin typeface="Calibri"/>
                <a:cs typeface="Calibri"/>
              </a:rPr>
              <a:t>your</a:t>
            </a:r>
            <a:endParaRPr sz="500">
              <a:latin typeface="Calibri"/>
              <a:cs typeface="Calibri"/>
            </a:endParaRPr>
          </a:p>
          <a:p>
            <a:pPr marL="67310">
              <a:lnSpc>
                <a:spcPct val="100000"/>
              </a:lnSpc>
              <a:spcBef>
                <a:spcPts val="95"/>
              </a:spcBef>
            </a:pPr>
            <a:r>
              <a:rPr dirty="0" sz="500" spc="15">
                <a:latin typeface="Calibri"/>
                <a:cs typeface="Calibri"/>
              </a:rPr>
              <a:t>employees </a:t>
            </a:r>
            <a:r>
              <a:rPr dirty="0" sz="500">
                <a:latin typeface="Calibri"/>
                <a:cs typeface="Calibri"/>
              </a:rPr>
              <a:t>to </a:t>
            </a:r>
            <a:r>
              <a:rPr dirty="0" sz="500" spc="5" b="1" i="1">
                <a:latin typeface="Calibri"/>
                <a:cs typeface="Calibri"/>
              </a:rPr>
              <a:t>find </a:t>
            </a:r>
            <a:r>
              <a:rPr dirty="0" sz="500" spc="10" b="1" i="1">
                <a:latin typeface="Calibri"/>
                <a:cs typeface="Calibri"/>
              </a:rPr>
              <a:t>out </a:t>
            </a:r>
            <a:r>
              <a:rPr dirty="0" sz="500" spc="15" b="1" i="1">
                <a:latin typeface="Calibri"/>
                <a:cs typeface="Calibri"/>
              </a:rPr>
              <a:t>what </a:t>
            </a:r>
            <a:r>
              <a:rPr dirty="0" sz="500" spc="10" b="1" i="1">
                <a:latin typeface="Calibri"/>
                <a:cs typeface="Calibri"/>
              </a:rPr>
              <a:t>they know </a:t>
            </a:r>
            <a:r>
              <a:rPr dirty="0" sz="500" spc="5" b="1" i="1">
                <a:latin typeface="Calibri"/>
                <a:cs typeface="Calibri"/>
              </a:rPr>
              <a:t>or</a:t>
            </a:r>
            <a:r>
              <a:rPr dirty="0" sz="500" spc="60" b="1" i="1">
                <a:latin typeface="Calibri"/>
                <a:cs typeface="Calibri"/>
              </a:rPr>
              <a:t> </a:t>
            </a:r>
            <a:r>
              <a:rPr dirty="0" sz="500" spc="15" b="1" i="1">
                <a:latin typeface="Calibri"/>
                <a:cs typeface="Calibri"/>
              </a:rPr>
              <a:t>need.</a:t>
            </a: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50">
              <a:latin typeface="Calibri"/>
              <a:cs typeface="Calibri"/>
            </a:endParaRPr>
          </a:p>
          <a:p>
            <a:pPr marL="67310" marR="734695">
              <a:lnSpc>
                <a:spcPct val="115999"/>
              </a:lnSpc>
            </a:pPr>
            <a:r>
              <a:rPr dirty="0" sz="500" spc="10" b="1" i="1">
                <a:latin typeface="Calibri"/>
                <a:cs typeface="Calibri"/>
              </a:rPr>
              <a:t>Review and evaluate your </a:t>
            </a:r>
            <a:r>
              <a:rPr dirty="0" sz="500" spc="15" b="1" i="1">
                <a:latin typeface="Calibri"/>
                <a:cs typeface="Calibri"/>
              </a:rPr>
              <a:t>performance</a:t>
            </a:r>
            <a:r>
              <a:rPr dirty="0" sz="500" spc="15">
                <a:latin typeface="Calibri"/>
                <a:cs typeface="Calibri"/>
              </a:rPr>
              <a:t>. </a:t>
            </a:r>
            <a:r>
              <a:rPr dirty="0" sz="500" spc="10">
                <a:latin typeface="Calibri"/>
                <a:cs typeface="Calibri"/>
              </a:rPr>
              <a:t>Consider </a:t>
            </a:r>
            <a:r>
              <a:rPr dirty="0" sz="500" spc="15">
                <a:latin typeface="Calibri"/>
                <a:cs typeface="Calibri"/>
              </a:rPr>
              <a:t>what </a:t>
            </a:r>
            <a:r>
              <a:rPr dirty="0" sz="500" spc="10">
                <a:latin typeface="Calibri"/>
                <a:cs typeface="Calibri"/>
              </a:rPr>
              <a:t>you </a:t>
            </a:r>
            <a:r>
              <a:rPr dirty="0" sz="500" spc="5">
                <a:latin typeface="Calibri"/>
                <a:cs typeface="Calibri"/>
              </a:rPr>
              <a:t>did </a:t>
            </a:r>
            <a:r>
              <a:rPr dirty="0" sz="500" spc="10">
                <a:latin typeface="Calibri"/>
                <a:cs typeface="Calibri"/>
              </a:rPr>
              <a:t>well and  </a:t>
            </a:r>
            <a:r>
              <a:rPr dirty="0" sz="500" spc="15">
                <a:latin typeface="Calibri"/>
                <a:cs typeface="Calibri"/>
              </a:rPr>
              <a:t>what </a:t>
            </a:r>
            <a:r>
              <a:rPr dirty="0" sz="500" spc="10">
                <a:latin typeface="Calibri"/>
                <a:cs typeface="Calibri"/>
              </a:rPr>
              <a:t>you could </a:t>
            </a:r>
            <a:r>
              <a:rPr dirty="0" sz="500" spc="5">
                <a:latin typeface="Calibri"/>
                <a:cs typeface="Calibri"/>
              </a:rPr>
              <a:t>do differently </a:t>
            </a:r>
            <a:r>
              <a:rPr dirty="0" sz="500" spc="10">
                <a:latin typeface="Calibri"/>
                <a:cs typeface="Calibri"/>
              </a:rPr>
              <a:t>next</a:t>
            </a:r>
            <a:r>
              <a:rPr dirty="0" sz="500" spc="130">
                <a:latin typeface="Calibri"/>
                <a:cs typeface="Calibri"/>
              </a:rPr>
              <a:t> </a:t>
            </a:r>
            <a:r>
              <a:rPr dirty="0" sz="500" spc="10">
                <a:latin typeface="Calibri"/>
                <a:cs typeface="Calibri"/>
              </a:rPr>
              <a:t>time.</a:t>
            </a: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550">
              <a:latin typeface="Calibri"/>
              <a:cs typeface="Calibri"/>
            </a:endParaRPr>
          </a:p>
          <a:p>
            <a:pPr marL="67310" marR="621665">
              <a:lnSpc>
                <a:spcPct val="108000"/>
              </a:lnSpc>
            </a:pPr>
            <a:r>
              <a:rPr dirty="0" sz="500" spc="10" b="1">
                <a:latin typeface="Calibri"/>
                <a:cs typeface="Calibri"/>
              </a:rPr>
              <a:t>Simulate and </a:t>
            </a:r>
            <a:r>
              <a:rPr dirty="0" sz="500" spc="15" b="1">
                <a:latin typeface="Calibri"/>
                <a:cs typeface="Calibri"/>
              </a:rPr>
              <a:t>experiment </a:t>
            </a:r>
            <a:r>
              <a:rPr dirty="0" sz="500" spc="10" b="1">
                <a:latin typeface="Calibri"/>
                <a:cs typeface="Calibri"/>
              </a:rPr>
              <a:t>with situations, </a:t>
            </a:r>
            <a:r>
              <a:rPr dirty="0" sz="500" spc="5" b="1">
                <a:latin typeface="Calibri"/>
                <a:cs typeface="Calibri"/>
              </a:rPr>
              <a:t>so </a:t>
            </a:r>
            <a:r>
              <a:rPr dirty="0" sz="500" spc="10" b="1">
                <a:latin typeface="Calibri"/>
                <a:cs typeface="Calibri"/>
              </a:rPr>
              <a:t>that you can explore how they  might </a:t>
            </a:r>
            <a:r>
              <a:rPr dirty="0" sz="500" spc="5" b="1">
                <a:latin typeface="Calibri"/>
                <a:cs typeface="Calibri"/>
              </a:rPr>
              <a:t>play </a:t>
            </a:r>
            <a:r>
              <a:rPr dirty="0" sz="500" spc="10" b="1">
                <a:latin typeface="Calibri"/>
                <a:cs typeface="Calibri"/>
              </a:rPr>
              <a:t>out</a:t>
            </a:r>
            <a:r>
              <a:rPr dirty="0" sz="500" spc="10">
                <a:latin typeface="Calibri"/>
                <a:cs typeface="Calibri"/>
              </a:rPr>
              <a:t>, and </a:t>
            </a:r>
            <a:r>
              <a:rPr dirty="0" sz="500" spc="10" b="1">
                <a:latin typeface="Calibri"/>
                <a:cs typeface="Calibri"/>
              </a:rPr>
              <a:t>how you </a:t>
            </a:r>
            <a:r>
              <a:rPr dirty="0" sz="500" spc="15" b="1">
                <a:latin typeface="Calibri"/>
                <a:cs typeface="Calibri"/>
              </a:rPr>
              <a:t>might </a:t>
            </a:r>
            <a:r>
              <a:rPr dirty="0" sz="500" spc="10" b="1">
                <a:latin typeface="Calibri"/>
                <a:cs typeface="Calibri"/>
              </a:rPr>
              <a:t>react </a:t>
            </a:r>
            <a:r>
              <a:rPr dirty="0" sz="500" b="1">
                <a:latin typeface="Calibri"/>
                <a:cs typeface="Calibri"/>
              </a:rPr>
              <a:t>to </a:t>
            </a:r>
            <a:r>
              <a:rPr dirty="0" sz="500" spc="10" b="1">
                <a:latin typeface="Calibri"/>
                <a:cs typeface="Calibri"/>
              </a:rPr>
              <a:t>them </a:t>
            </a:r>
            <a:r>
              <a:rPr dirty="0" sz="500" b="1">
                <a:latin typeface="Calibri"/>
                <a:cs typeface="Calibri"/>
              </a:rPr>
              <a:t>in </a:t>
            </a:r>
            <a:r>
              <a:rPr dirty="0" sz="500" spc="10" b="1">
                <a:latin typeface="Calibri"/>
                <a:cs typeface="Calibri"/>
              </a:rPr>
              <a:t>the future</a:t>
            </a:r>
            <a:r>
              <a:rPr dirty="0" sz="500" spc="10">
                <a:latin typeface="Calibri"/>
                <a:cs typeface="Calibri"/>
              </a:rPr>
              <a:t>. </a:t>
            </a:r>
            <a:r>
              <a:rPr dirty="0" sz="500" spc="5">
                <a:latin typeface="Calibri"/>
                <a:cs typeface="Calibri"/>
              </a:rPr>
              <a:t>Aim </a:t>
            </a:r>
            <a:r>
              <a:rPr dirty="0" sz="500">
                <a:latin typeface="Calibri"/>
                <a:cs typeface="Calibri"/>
              </a:rPr>
              <a:t>to  </a:t>
            </a:r>
            <a:r>
              <a:rPr dirty="0" sz="500" spc="10" b="1" i="1">
                <a:latin typeface="Calibri"/>
                <a:cs typeface="Calibri"/>
              </a:rPr>
              <a:t>anticipate possible future </a:t>
            </a:r>
            <a:r>
              <a:rPr dirty="0" sz="500" spc="15" b="1" i="1">
                <a:latin typeface="Calibri"/>
                <a:cs typeface="Calibri"/>
              </a:rPr>
              <a:t>challenges </a:t>
            </a:r>
            <a:r>
              <a:rPr dirty="0" sz="500" spc="10" b="1">
                <a:latin typeface="Calibri"/>
                <a:cs typeface="Calibri"/>
              </a:rPr>
              <a:t>and </a:t>
            </a:r>
            <a:r>
              <a:rPr dirty="0" sz="500" spc="10" b="1" i="1">
                <a:latin typeface="Calibri"/>
                <a:cs typeface="Calibri"/>
              </a:rPr>
              <a:t>how you </a:t>
            </a:r>
            <a:r>
              <a:rPr dirty="0" sz="500" spc="5" b="1" i="1">
                <a:latin typeface="Calibri"/>
                <a:cs typeface="Calibri"/>
              </a:rPr>
              <a:t>can </a:t>
            </a:r>
            <a:r>
              <a:rPr dirty="0" sz="500" spc="15" b="1" i="1">
                <a:latin typeface="Calibri"/>
                <a:cs typeface="Calibri"/>
              </a:rPr>
              <a:t>respond</a:t>
            </a:r>
            <a:r>
              <a:rPr dirty="0" sz="500" spc="30" b="1" i="1">
                <a:latin typeface="Calibri"/>
                <a:cs typeface="Calibri"/>
              </a:rPr>
              <a:t> </a:t>
            </a:r>
            <a:r>
              <a:rPr dirty="0" sz="500" b="1" i="1">
                <a:latin typeface="Calibri"/>
                <a:cs typeface="Calibri"/>
              </a:rPr>
              <a:t>to </a:t>
            </a:r>
            <a:r>
              <a:rPr dirty="0" sz="500" spc="15" b="1" i="1">
                <a:latin typeface="Calibri"/>
                <a:cs typeface="Calibri"/>
              </a:rPr>
              <a:t>them</a:t>
            </a:r>
            <a:r>
              <a:rPr dirty="0" sz="500" spc="15">
                <a:latin typeface="Calibri"/>
                <a:cs typeface="Calibri"/>
              </a:rPr>
              <a:t>.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100630" y="5079122"/>
            <a:ext cx="583365" cy="3289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98500" y="5904484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14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17550" y="41846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469322" y="8475960"/>
            <a:ext cx="226694" cy="2269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48410" y="7035800"/>
            <a:ext cx="0" cy="1701800"/>
          </a:xfrm>
          <a:custGeom>
            <a:avLst/>
            <a:gdLst/>
            <a:ahLst/>
            <a:cxnLst/>
            <a:rect l="l" t="t" r="r" b="b"/>
            <a:pathLst>
              <a:path w="0" h="1701800">
                <a:moveTo>
                  <a:pt x="0" y="0"/>
                </a:moveTo>
                <a:lnTo>
                  <a:pt x="0" y="1701799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917822" y="7098114"/>
            <a:ext cx="2609850" cy="331470"/>
          </a:xfrm>
          <a:prstGeom prst="rect">
            <a:avLst/>
          </a:prstGeom>
          <a:solidFill>
            <a:srgbClr val="002060"/>
          </a:solidFill>
        </p:spPr>
        <p:txBody>
          <a:bodyPr wrap="square" lIns="0" tIns="7620" rIns="0" bIns="0" rtlCol="0" vert="horz">
            <a:spAutoFit/>
          </a:bodyPr>
          <a:lstStyle/>
          <a:p>
            <a:pPr marL="23495" marR="224154">
              <a:lnSpc>
                <a:spcPts val="1200"/>
              </a:lnSpc>
              <a:spcBef>
                <a:spcPts val="60"/>
              </a:spcBef>
            </a:pPr>
            <a:r>
              <a:rPr dirty="0" sz="1100" spc="-10" i="1">
                <a:solidFill>
                  <a:srgbClr val="FFFFFF"/>
                </a:solidFill>
                <a:latin typeface="Calibri"/>
                <a:cs typeface="Calibri"/>
              </a:rPr>
              <a:t>Engaging/Leading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dirty="0" sz="1100" i="1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VUCA </a:t>
            </a:r>
            <a:r>
              <a:rPr dirty="0" sz="1100" spc="-10" i="1">
                <a:solidFill>
                  <a:srgbClr val="FFFFFF"/>
                </a:solidFill>
                <a:latin typeface="Calibri"/>
                <a:cs typeface="Calibri"/>
              </a:rPr>
              <a:t>Environment 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1100" spc="-10" i="1">
                <a:solidFill>
                  <a:srgbClr val="FFFFFF"/>
                </a:solidFill>
                <a:latin typeface="Calibri"/>
                <a:cs typeface="Calibri"/>
              </a:rPr>
              <a:t> Positivity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3992" y="7500004"/>
            <a:ext cx="2847340" cy="981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73480">
              <a:lnSpc>
                <a:spcPct val="100000"/>
              </a:lnSpc>
              <a:spcBef>
                <a:spcPts val="100"/>
              </a:spcBef>
            </a:pPr>
            <a:r>
              <a:rPr dirty="0" sz="600" spc="-10" b="1">
                <a:latin typeface="Tahoma"/>
                <a:cs typeface="Tahoma"/>
              </a:rPr>
              <a:t>React</a:t>
            </a:r>
            <a:r>
              <a:rPr dirty="0" sz="600" spc="-60" b="1">
                <a:latin typeface="Tahoma"/>
                <a:cs typeface="Tahoma"/>
              </a:rPr>
              <a:t> </a:t>
            </a:r>
            <a:r>
              <a:rPr dirty="0" sz="600" spc="-5" b="1">
                <a:latin typeface="Tahoma"/>
                <a:cs typeface="Tahoma"/>
              </a:rPr>
              <a:t>to</a:t>
            </a:r>
            <a:r>
              <a:rPr dirty="0" sz="600" spc="-60" b="1">
                <a:latin typeface="Tahoma"/>
                <a:cs typeface="Tahoma"/>
              </a:rPr>
              <a:t> </a:t>
            </a:r>
            <a:r>
              <a:rPr dirty="0" sz="900" b="1">
                <a:solidFill>
                  <a:srgbClr val="00B0F0"/>
                </a:solidFill>
                <a:latin typeface="Calibri"/>
                <a:cs typeface="Calibri"/>
              </a:rPr>
              <a:t>C</a:t>
            </a:r>
            <a:r>
              <a:rPr dirty="0" sz="600" b="1">
                <a:solidFill>
                  <a:srgbClr val="00B0F0"/>
                </a:solidFill>
                <a:latin typeface="Tahoma"/>
                <a:cs typeface="Tahoma"/>
              </a:rPr>
              <a:t>omplexity</a:t>
            </a:r>
            <a:r>
              <a:rPr dirty="0" sz="600" spc="-55" b="1">
                <a:solidFill>
                  <a:srgbClr val="00B0F0"/>
                </a:solidFill>
                <a:latin typeface="Tahoma"/>
                <a:cs typeface="Tahoma"/>
              </a:rPr>
              <a:t> </a:t>
            </a:r>
            <a:r>
              <a:rPr dirty="0" sz="600" spc="-10" b="1">
                <a:latin typeface="Tahoma"/>
                <a:cs typeface="Tahoma"/>
              </a:rPr>
              <a:t>With</a:t>
            </a:r>
            <a:r>
              <a:rPr dirty="0" sz="600" spc="-55" b="1">
                <a:latin typeface="Tahoma"/>
                <a:cs typeface="Tahoma"/>
              </a:rPr>
              <a:t> </a:t>
            </a:r>
            <a:r>
              <a:rPr dirty="0" sz="600" spc="-10" b="1">
                <a:solidFill>
                  <a:srgbClr val="FF0000"/>
                </a:solidFill>
                <a:latin typeface="Tahoma"/>
                <a:cs typeface="Tahoma"/>
              </a:rPr>
              <a:t>Clarity</a:t>
            </a:r>
            <a:endParaRPr sz="600">
              <a:latin typeface="Tahoma"/>
              <a:cs typeface="Tahoma"/>
            </a:endParaRPr>
          </a:p>
          <a:p>
            <a:pPr marL="1173480" marR="449580">
              <a:lnSpc>
                <a:spcPts val="700"/>
              </a:lnSpc>
              <a:spcBef>
                <a:spcPts val="770"/>
              </a:spcBef>
            </a:pPr>
            <a:r>
              <a:rPr dirty="0" sz="600" spc="-10" b="1" i="1">
                <a:latin typeface="Calibri"/>
                <a:cs typeface="Calibri"/>
              </a:rPr>
              <a:t>Communicate </a:t>
            </a:r>
            <a:r>
              <a:rPr dirty="0" sz="600" spc="-5" b="1" i="1">
                <a:latin typeface="Calibri"/>
                <a:cs typeface="Calibri"/>
              </a:rPr>
              <a:t>clearly and </a:t>
            </a:r>
            <a:r>
              <a:rPr dirty="0" sz="600" spc="-10" b="1" i="1">
                <a:latin typeface="Calibri"/>
                <a:cs typeface="Calibri"/>
              </a:rPr>
              <a:t>often </a:t>
            </a:r>
            <a:r>
              <a:rPr dirty="0" sz="600" spc="-5">
                <a:latin typeface="Calibri"/>
                <a:cs typeface="Calibri"/>
              </a:rPr>
              <a:t>with all  </a:t>
            </a:r>
            <a:r>
              <a:rPr dirty="0" sz="600" spc="-10">
                <a:latin typeface="Calibri"/>
                <a:cs typeface="Calibri"/>
              </a:rPr>
              <a:t>employees.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550">
              <a:latin typeface="Calibri"/>
              <a:cs typeface="Calibri"/>
            </a:endParaRPr>
          </a:p>
          <a:p>
            <a:pPr marL="1173480" marR="218440">
              <a:lnSpc>
                <a:spcPct val="100000"/>
              </a:lnSpc>
            </a:pPr>
            <a:r>
              <a:rPr dirty="0" sz="600" spc="-10" b="1" i="1">
                <a:latin typeface="Calibri"/>
                <a:cs typeface="Calibri"/>
              </a:rPr>
              <a:t>Develop teams </a:t>
            </a:r>
            <a:r>
              <a:rPr dirty="0" sz="600" spc="-5" b="1" i="1">
                <a:latin typeface="Calibri"/>
                <a:cs typeface="Calibri"/>
              </a:rPr>
              <a:t>and </a:t>
            </a:r>
            <a:r>
              <a:rPr dirty="0" sz="600" spc="-10" b="1" i="1">
                <a:latin typeface="Calibri"/>
                <a:cs typeface="Calibri"/>
              </a:rPr>
              <a:t>promote collaboration</a:t>
            </a:r>
            <a:r>
              <a:rPr dirty="0" sz="600" spc="-10">
                <a:latin typeface="Calibri"/>
                <a:cs typeface="Calibri"/>
              </a:rPr>
              <a:t>.  </a:t>
            </a:r>
            <a:r>
              <a:rPr dirty="0" sz="600" spc="-5">
                <a:latin typeface="Calibri"/>
                <a:cs typeface="Calibri"/>
              </a:rPr>
              <a:t>VUCA </a:t>
            </a:r>
            <a:r>
              <a:rPr dirty="0" sz="600" spc="-10">
                <a:latin typeface="Calibri"/>
                <a:cs typeface="Calibri"/>
              </a:rPr>
              <a:t>situations are </a:t>
            </a:r>
            <a:r>
              <a:rPr dirty="0" sz="600" spc="-10" b="1" i="1">
                <a:latin typeface="Calibri"/>
                <a:cs typeface="Calibri"/>
              </a:rPr>
              <a:t>often too complicated for  </a:t>
            </a:r>
            <a:r>
              <a:rPr dirty="0" sz="600" spc="-5" b="1" i="1">
                <a:latin typeface="Calibri"/>
                <a:cs typeface="Calibri"/>
              </a:rPr>
              <a:t>one person </a:t>
            </a:r>
            <a:r>
              <a:rPr dirty="0" sz="600" spc="-10" b="1" i="1">
                <a:latin typeface="Calibri"/>
                <a:cs typeface="Calibri"/>
              </a:rPr>
              <a:t>to </a:t>
            </a:r>
            <a:r>
              <a:rPr dirty="0" sz="600" spc="-5" b="1" i="1">
                <a:latin typeface="Calibri"/>
                <a:cs typeface="Calibri"/>
              </a:rPr>
              <a:t>handle</a:t>
            </a:r>
            <a:r>
              <a:rPr dirty="0" sz="600" spc="-5">
                <a:latin typeface="Calibri"/>
                <a:cs typeface="Calibri"/>
              </a:rPr>
              <a:t>. </a:t>
            </a:r>
            <a:r>
              <a:rPr dirty="0" sz="600" spc="-10">
                <a:latin typeface="Calibri"/>
                <a:cs typeface="Calibri"/>
              </a:rPr>
              <a:t>So, </a:t>
            </a:r>
            <a:r>
              <a:rPr dirty="0" sz="600" spc="-5" b="1" i="1">
                <a:latin typeface="Calibri"/>
                <a:cs typeface="Calibri"/>
              </a:rPr>
              <a:t>build </a:t>
            </a:r>
            <a:r>
              <a:rPr dirty="0" sz="600" spc="-10" b="1" i="1">
                <a:latin typeface="Calibri"/>
                <a:cs typeface="Calibri"/>
              </a:rPr>
              <a:t>teams </a:t>
            </a:r>
            <a:r>
              <a:rPr dirty="0" sz="600" spc="-5" b="1" i="1">
                <a:latin typeface="Calibri"/>
                <a:cs typeface="Calibri"/>
              </a:rPr>
              <a:t>that </a:t>
            </a:r>
            <a:r>
              <a:rPr dirty="0" sz="600" spc="-10" b="1" i="1">
                <a:latin typeface="Calibri"/>
                <a:cs typeface="Calibri"/>
              </a:rPr>
              <a:t>can  </a:t>
            </a:r>
            <a:r>
              <a:rPr dirty="0" sz="600" spc="-5" b="1" i="1">
                <a:latin typeface="Calibri"/>
                <a:cs typeface="Calibri"/>
              </a:rPr>
              <a:t>work effectively </a:t>
            </a:r>
            <a:r>
              <a:rPr dirty="0" sz="600" spc="-5">
                <a:latin typeface="Calibri"/>
                <a:cs typeface="Calibri"/>
              </a:rPr>
              <a:t>in a </a:t>
            </a:r>
            <a:r>
              <a:rPr dirty="0" sz="600" spc="-10" b="1" i="1">
                <a:latin typeface="Calibri"/>
                <a:cs typeface="Calibri"/>
              </a:rPr>
              <a:t>fast-paced, unpredictable  </a:t>
            </a:r>
            <a:r>
              <a:rPr dirty="0" sz="600" spc="-10" b="1" i="1">
                <a:latin typeface="Calibri"/>
                <a:cs typeface="Calibri"/>
              </a:rPr>
              <a:t>environment.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54209" y="7698752"/>
            <a:ext cx="1001235" cy="5010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698500" y="8761983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15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17550" y="7042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044950" y="1517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44950" y="1758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44950" y="2000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044950" y="2241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44950" y="2482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044950" y="2724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044950" y="2965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044950" y="4375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044950" y="4616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044950" y="48577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044950" y="50990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44950" y="53403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044950" y="5581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044950" y="5822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044950" y="7232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044950" y="7473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044950" y="7715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044950" y="7956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044950" y="8197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044950" y="8439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044950" y="8680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822" y="1383114"/>
            <a:ext cx="2609850" cy="331470"/>
          </a:xfrm>
          <a:prstGeom prst="rect">
            <a:avLst/>
          </a:prstGeom>
          <a:solidFill>
            <a:srgbClr val="002060"/>
          </a:solidFill>
        </p:spPr>
        <p:txBody>
          <a:bodyPr wrap="square" lIns="0" tIns="7620" rIns="0" bIns="0" rtlCol="0" vert="horz">
            <a:spAutoFit/>
          </a:bodyPr>
          <a:lstStyle/>
          <a:p>
            <a:pPr marL="23495" marR="224154">
              <a:lnSpc>
                <a:spcPts val="1200"/>
              </a:lnSpc>
              <a:spcBef>
                <a:spcPts val="60"/>
              </a:spcBef>
            </a:pPr>
            <a:r>
              <a:rPr dirty="0" sz="1100" spc="-10" i="1">
                <a:solidFill>
                  <a:srgbClr val="FFFFFF"/>
                </a:solidFill>
                <a:latin typeface="Calibri"/>
                <a:cs typeface="Calibri"/>
              </a:rPr>
              <a:t>Engaging/Leading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dirty="0" sz="1100" i="1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VUCA </a:t>
            </a:r>
            <a:r>
              <a:rPr dirty="0" sz="1100" spc="-10" i="1">
                <a:solidFill>
                  <a:srgbClr val="FFFFFF"/>
                </a:solidFill>
                <a:latin typeface="Calibri"/>
                <a:cs typeface="Calibri"/>
              </a:rPr>
              <a:t>Environment 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1100" spc="-10" i="1">
                <a:solidFill>
                  <a:srgbClr val="FFFFFF"/>
                </a:solidFill>
                <a:latin typeface="Calibri"/>
                <a:cs typeface="Calibri"/>
              </a:rPr>
              <a:t> Positivity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3992" y="1739283"/>
            <a:ext cx="2847340" cy="1170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7310">
              <a:lnSpc>
                <a:spcPct val="100000"/>
              </a:lnSpc>
              <a:spcBef>
                <a:spcPts val="100"/>
              </a:spcBef>
            </a:pPr>
            <a:r>
              <a:rPr dirty="0" sz="600" spc="-10" b="1">
                <a:latin typeface="Tahoma"/>
                <a:cs typeface="Tahoma"/>
              </a:rPr>
              <a:t>Fight</a:t>
            </a:r>
            <a:r>
              <a:rPr dirty="0" sz="600" spc="-55" b="1">
                <a:latin typeface="Tahoma"/>
                <a:cs typeface="Tahoma"/>
              </a:rPr>
              <a:t> </a:t>
            </a:r>
            <a:r>
              <a:rPr dirty="0" sz="900" spc="-5" b="1">
                <a:solidFill>
                  <a:srgbClr val="00B0F0"/>
                </a:solidFill>
                <a:latin typeface="Calibri"/>
                <a:cs typeface="Calibri"/>
              </a:rPr>
              <a:t>A</a:t>
            </a:r>
            <a:r>
              <a:rPr dirty="0" sz="600" spc="-5" b="1">
                <a:solidFill>
                  <a:srgbClr val="00B0F0"/>
                </a:solidFill>
                <a:latin typeface="Tahoma"/>
                <a:cs typeface="Tahoma"/>
              </a:rPr>
              <a:t>mbiguity</a:t>
            </a:r>
            <a:r>
              <a:rPr dirty="0" sz="600" spc="-55" b="1">
                <a:solidFill>
                  <a:srgbClr val="00B0F0"/>
                </a:solidFill>
                <a:latin typeface="Tahoma"/>
                <a:cs typeface="Tahoma"/>
              </a:rPr>
              <a:t> </a:t>
            </a:r>
            <a:r>
              <a:rPr dirty="0" sz="600" spc="-10" b="1">
                <a:latin typeface="Tahoma"/>
                <a:cs typeface="Tahoma"/>
              </a:rPr>
              <a:t>With</a:t>
            </a:r>
            <a:r>
              <a:rPr dirty="0" sz="600" spc="-55" b="1">
                <a:latin typeface="Tahoma"/>
                <a:cs typeface="Tahoma"/>
              </a:rPr>
              <a:t> </a:t>
            </a:r>
            <a:r>
              <a:rPr dirty="0" sz="600" spc="-10" b="1">
                <a:solidFill>
                  <a:srgbClr val="FF0000"/>
                </a:solidFill>
                <a:latin typeface="Tahoma"/>
                <a:cs typeface="Tahoma"/>
              </a:rPr>
              <a:t>Agility</a:t>
            </a:r>
            <a:endParaRPr sz="600">
              <a:latin typeface="Tahoma"/>
              <a:cs typeface="Tahoma"/>
            </a:endParaRPr>
          </a:p>
          <a:p>
            <a:pPr marL="152400" marR="1076325" indent="-85090">
              <a:lnSpc>
                <a:spcPct val="108000"/>
              </a:lnSpc>
              <a:spcBef>
                <a:spcPts val="685"/>
              </a:spcBef>
              <a:buFont typeface="Wingdings"/>
              <a:buChar char=""/>
              <a:tabLst>
                <a:tab pos="153035" algn="l"/>
              </a:tabLst>
            </a:pPr>
            <a:r>
              <a:rPr dirty="0" sz="500" spc="10">
                <a:latin typeface="Calibri"/>
                <a:cs typeface="Calibri"/>
              </a:rPr>
              <a:t>Promote </a:t>
            </a:r>
            <a:r>
              <a:rPr dirty="0" sz="500" spc="5" b="1" i="1">
                <a:latin typeface="Calibri"/>
                <a:cs typeface="Calibri"/>
              </a:rPr>
              <a:t>flexibility, </a:t>
            </a:r>
            <a:r>
              <a:rPr dirty="0" sz="500" spc="10" b="1" i="1">
                <a:latin typeface="Calibri"/>
                <a:cs typeface="Calibri"/>
              </a:rPr>
              <a:t>adaptability </a:t>
            </a:r>
            <a:r>
              <a:rPr dirty="0" sz="500" spc="10">
                <a:latin typeface="Calibri"/>
                <a:cs typeface="Calibri"/>
              </a:rPr>
              <a:t>and </a:t>
            </a:r>
            <a:r>
              <a:rPr dirty="0" sz="500" spc="10" b="1" i="1">
                <a:latin typeface="Calibri"/>
                <a:cs typeface="Calibri"/>
              </a:rPr>
              <a:t>agility</a:t>
            </a:r>
            <a:r>
              <a:rPr dirty="0" sz="500" spc="10">
                <a:latin typeface="Calibri"/>
                <a:cs typeface="Calibri"/>
              </a:rPr>
              <a:t>. </a:t>
            </a:r>
            <a:r>
              <a:rPr dirty="0" sz="500" spc="10" b="1" i="1">
                <a:latin typeface="Calibri"/>
                <a:cs typeface="Calibri"/>
              </a:rPr>
              <a:t>Plan </a:t>
            </a:r>
            <a:r>
              <a:rPr dirty="0" sz="500" spc="15" b="1" i="1">
                <a:latin typeface="Calibri"/>
                <a:cs typeface="Calibri"/>
              </a:rPr>
              <a:t>ahead</a:t>
            </a:r>
            <a:r>
              <a:rPr dirty="0" sz="500" spc="15">
                <a:latin typeface="Calibri"/>
                <a:cs typeface="Calibri"/>
              </a:rPr>
              <a:t>.  </a:t>
            </a:r>
            <a:r>
              <a:rPr dirty="0" sz="500" spc="10" b="1" i="1">
                <a:latin typeface="Calibri"/>
                <a:cs typeface="Calibri"/>
              </a:rPr>
              <a:t>Build </a:t>
            </a:r>
            <a:r>
              <a:rPr dirty="0" sz="500" b="1" i="1">
                <a:latin typeface="Calibri"/>
                <a:cs typeface="Calibri"/>
              </a:rPr>
              <a:t>in </a:t>
            </a:r>
            <a:r>
              <a:rPr dirty="0" sz="500" spc="10" b="1" i="1">
                <a:latin typeface="Calibri"/>
                <a:cs typeface="Calibri"/>
              </a:rPr>
              <a:t>contingency time </a:t>
            </a:r>
            <a:r>
              <a:rPr dirty="0" sz="500" spc="10">
                <a:latin typeface="Calibri"/>
                <a:cs typeface="Calibri"/>
              </a:rPr>
              <a:t>and </a:t>
            </a:r>
            <a:r>
              <a:rPr dirty="0" sz="500" spc="5">
                <a:latin typeface="Calibri"/>
                <a:cs typeface="Calibri"/>
              </a:rPr>
              <a:t>be </a:t>
            </a:r>
            <a:r>
              <a:rPr dirty="0" sz="500" spc="10">
                <a:latin typeface="Calibri"/>
                <a:cs typeface="Calibri"/>
              </a:rPr>
              <a:t>prepared </a:t>
            </a:r>
            <a:r>
              <a:rPr dirty="0" sz="500">
                <a:latin typeface="Calibri"/>
                <a:cs typeface="Calibri"/>
              </a:rPr>
              <a:t>to </a:t>
            </a:r>
            <a:r>
              <a:rPr dirty="0" sz="500" spc="5">
                <a:latin typeface="Calibri"/>
                <a:cs typeface="Calibri"/>
              </a:rPr>
              <a:t>alter </a:t>
            </a:r>
            <a:r>
              <a:rPr dirty="0" sz="500" spc="10">
                <a:latin typeface="Calibri"/>
                <a:cs typeface="Calibri"/>
              </a:rPr>
              <a:t>plans  </a:t>
            </a:r>
            <a:r>
              <a:rPr dirty="0" sz="500">
                <a:latin typeface="Calibri"/>
                <a:cs typeface="Calibri"/>
              </a:rPr>
              <a:t>if</a:t>
            </a:r>
            <a:r>
              <a:rPr dirty="0" sz="500" spc="20">
                <a:latin typeface="Calibri"/>
                <a:cs typeface="Calibri"/>
              </a:rPr>
              <a:t> </a:t>
            </a:r>
            <a:r>
              <a:rPr dirty="0" sz="500" spc="10">
                <a:latin typeface="Calibri"/>
                <a:cs typeface="Calibri"/>
              </a:rPr>
              <a:t>necessary.</a:t>
            </a:r>
            <a:endParaRPr sz="500">
              <a:latin typeface="Calibri"/>
              <a:cs typeface="Calibri"/>
            </a:endParaRPr>
          </a:p>
          <a:p>
            <a:pPr marL="152400" marR="1139825" indent="-85090">
              <a:lnSpc>
                <a:spcPct val="108000"/>
              </a:lnSpc>
              <a:spcBef>
                <a:spcPts val="50"/>
              </a:spcBef>
              <a:buFont typeface="Wingdings"/>
              <a:buChar char=""/>
              <a:tabLst>
                <a:tab pos="153035" algn="l"/>
              </a:tabLst>
            </a:pPr>
            <a:r>
              <a:rPr dirty="0" sz="500" spc="10" b="1" i="1">
                <a:latin typeface="Calibri"/>
                <a:cs typeface="Calibri"/>
              </a:rPr>
              <a:t>Hire, develop and </a:t>
            </a:r>
            <a:r>
              <a:rPr dirty="0" sz="500" spc="15" b="1" i="1">
                <a:latin typeface="Calibri"/>
                <a:cs typeface="Calibri"/>
              </a:rPr>
              <a:t>promote </a:t>
            </a:r>
            <a:r>
              <a:rPr dirty="0" sz="500" spc="10" b="1" i="1">
                <a:latin typeface="Calibri"/>
                <a:cs typeface="Calibri"/>
              </a:rPr>
              <a:t>people </a:t>
            </a:r>
            <a:r>
              <a:rPr dirty="0" sz="500" spc="15" b="1" i="1">
                <a:latin typeface="Calibri"/>
                <a:cs typeface="Calibri"/>
              </a:rPr>
              <a:t>who </a:t>
            </a:r>
            <a:r>
              <a:rPr dirty="0" sz="500" spc="10" b="1" i="1">
                <a:latin typeface="Calibri"/>
                <a:cs typeface="Calibri"/>
              </a:rPr>
              <a:t>thrive </a:t>
            </a:r>
            <a:r>
              <a:rPr dirty="0" sz="500" b="1" i="1">
                <a:latin typeface="Calibri"/>
                <a:cs typeface="Calibri"/>
              </a:rPr>
              <a:t>in </a:t>
            </a:r>
            <a:r>
              <a:rPr dirty="0" sz="500" spc="15" b="1" i="1">
                <a:latin typeface="Calibri"/>
                <a:cs typeface="Calibri"/>
              </a:rPr>
              <a:t>VUCA  </a:t>
            </a:r>
            <a:r>
              <a:rPr dirty="0" sz="500" spc="15" b="1" i="1">
                <a:latin typeface="Calibri"/>
                <a:cs typeface="Calibri"/>
              </a:rPr>
              <a:t>environments</a:t>
            </a:r>
            <a:r>
              <a:rPr dirty="0" sz="500" spc="15">
                <a:latin typeface="Calibri"/>
                <a:cs typeface="Calibri"/>
              </a:rPr>
              <a:t>. </a:t>
            </a:r>
            <a:r>
              <a:rPr dirty="0" sz="500" spc="10">
                <a:latin typeface="Calibri"/>
                <a:cs typeface="Calibri"/>
              </a:rPr>
              <a:t>These people </a:t>
            </a:r>
            <a:r>
              <a:rPr dirty="0" sz="500" spc="5">
                <a:latin typeface="Calibri"/>
                <a:cs typeface="Calibri"/>
              </a:rPr>
              <a:t>are likely </a:t>
            </a:r>
            <a:r>
              <a:rPr dirty="0" sz="500" spc="10" b="1" i="1">
                <a:latin typeface="Calibri"/>
                <a:cs typeface="Calibri"/>
              </a:rPr>
              <a:t>collaborative,  </a:t>
            </a:r>
            <a:r>
              <a:rPr dirty="0" sz="500" spc="10" b="1" i="1">
                <a:latin typeface="Calibri"/>
                <a:cs typeface="Calibri"/>
              </a:rPr>
              <a:t>comfortable with </a:t>
            </a:r>
            <a:r>
              <a:rPr dirty="0" sz="500" spc="15" b="1" i="1">
                <a:latin typeface="Calibri"/>
                <a:cs typeface="Calibri"/>
              </a:rPr>
              <a:t>ambiguity </a:t>
            </a:r>
            <a:r>
              <a:rPr dirty="0" sz="500" spc="10" b="1" i="1">
                <a:latin typeface="Calibri"/>
                <a:cs typeface="Calibri"/>
              </a:rPr>
              <a:t>and </a:t>
            </a:r>
            <a:r>
              <a:rPr dirty="0" sz="500" spc="15" b="1" i="1">
                <a:latin typeface="Calibri"/>
                <a:cs typeface="Calibri"/>
              </a:rPr>
              <a:t>change</a:t>
            </a:r>
            <a:r>
              <a:rPr dirty="0" sz="500" spc="15">
                <a:latin typeface="Calibri"/>
                <a:cs typeface="Calibri"/>
              </a:rPr>
              <a:t>, </a:t>
            </a:r>
            <a:r>
              <a:rPr dirty="0" sz="500" spc="10">
                <a:latin typeface="Calibri"/>
                <a:cs typeface="Calibri"/>
              </a:rPr>
              <a:t>and</a:t>
            </a:r>
            <a:r>
              <a:rPr dirty="0" sz="500" spc="130">
                <a:latin typeface="Calibri"/>
                <a:cs typeface="Calibri"/>
              </a:rPr>
              <a:t> </a:t>
            </a:r>
            <a:r>
              <a:rPr dirty="0" sz="500" spc="5">
                <a:latin typeface="Calibri"/>
                <a:cs typeface="Calibri"/>
              </a:rPr>
              <a:t>have</a:t>
            </a:r>
            <a:endParaRPr sz="500">
              <a:latin typeface="Calibri"/>
              <a:cs typeface="Calibri"/>
            </a:endParaRPr>
          </a:p>
          <a:p>
            <a:pPr marL="152400">
              <a:lnSpc>
                <a:spcPct val="100000"/>
              </a:lnSpc>
              <a:spcBef>
                <a:spcPts val="95"/>
              </a:spcBef>
            </a:pPr>
            <a:r>
              <a:rPr dirty="0" sz="500" spc="10" b="1" i="1">
                <a:latin typeface="Calibri"/>
                <a:cs typeface="Calibri"/>
              </a:rPr>
              <a:t>complex thinking</a:t>
            </a:r>
            <a:r>
              <a:rPr dirty="0" sz="500" spc="50" b="1" i="1">
                <a:latin typeface="Calibri"/>
                <a:cs typeface="Calibri"/>
              </a:rPr>
              <a:t> </a:t>
            </a:r>
            <a:r>
              <a:rPr dirty="0" sz="500" spc="10" b="1" i="1">
                <a:latin typeface="Calibri"/>
                <a:cs typeface="Calibri"/>
              </a:rPr>
              <a:t>skills</a:t>
            </a:r>
            <a:r>
              <a:rPr dirty="0" sz="500" spc="10">
                <a:latin typeface="Calibri"/>
                <a:cs typeface="Calibri"/>
              </a:rPr>
              <a:t>.</a:t>
            </a:r>
            <a:endParaRPr sz="500">
              <a:latin typeface="Calibri"/>
              <a:cs typeface="Calibri"/>
            </a:endParaRPr>
          </a:p>
          <a:p>
            <a:pPr marL="152400" indent="-85725">
              <a:lnSpc>
                <a:spcPct val="100000"/>
              </a:lnSpc>
              <a:buFont typeface="Wingdings"/>
              <a:buChar char=""/>
              <a:tabLst>
                <a:tab pos="153035" algn="l"/>
              </a:tabLst>
            </a:pPr>
            <a:r>
              <a:rPr dirty="0" sz="500" spc="15" b="1" i="1">
                <a:latin typeface="Calibri"/>
                <a:cs typeface="Calibri"/>
              </a:rPr>
              <a:t>Encourage employees </a:t>
            </a:r>
            <a:r>
              <a:rPr dirty="0" sz="500" b="1" i="1">
                <a:latin typeface="Calibri"/>
                <a:cs typeface="Calibri"/>
              </a:rPr>
              <a:t>to </a:t>
            </a:r>
            <a:r>
              <a:rPr dirty="0" sz="500" spc="10" b="1" i="1">
                <a:latin typeface="Calibri"/>
                <a:cs typeface="Calibri"/>
              </a:rPr>
              <a:t>think and </a:t>
            </a:r>
            <a:r>
              <a:rPr dirty="0" sz="500" spc="15" b="1" i="1">
                <a:latin typeface="Calibri"/>
                <a:cs typeface="Calibri"/>
              </a:rPr>
              <a:t>work </a:t>
            </a:r>
            <a:r>
              <a:rPr dirty="0" sz="500" spc="10" b="1" i="1">
                <a:latin typeface="Calibri"/>
                <a:cs typeface="Calibri"/>
              </a:rPr>
              <a:t>outside </a:t>
            </a:r>
            <a:r>
              <a:rPr dirty="0" sz="500" spc="5" b="1" i="1">
                <a:latin typeface="Calibri"/>
                <a:cs typeface="Calibri"/>
              </a:rPr>
              <a:t>of</a:t>
            </a:r>
            <a:r>
              <a:rPr dirty="0" sz="500" spc="50" b="1" i="1">
                <a:latin typeface="Calibri"/>
                <a:cs typeface="Calibri"/>
              </a:rPr>
              <a:t> </a:t>
            </a:r>
            <a:r>
              <a:rPr dirty="0" sz="500" spc="10" b="1" i="1">
                <a:latin typeface="Calibri"/>
                <a:cs typeface="Calibri"/>
              </a:rPr>
              <a:t>their</a:t>
            </a:r>
            <a:endParaRPr sz="500">
              <a:latin typeface="Calibri"/>
              <a:cs typeface="Calibri"/>
            </a:endParaRPr>
          </a:p>
          <a:p>
            <a:pPr marL="152400" marR="1099820">
              <a:lnSpc>
                <a:spcPct val="108000"/>
              </a:lnSpc>
              <a:spcBef>
                <a:spcPts val="75"/>
              </a:spcBef>
            </a:pPr>
            <a:r>
              <a:rPr dirty="0" sz="500" spc="10" b="1" i="1">
                <a:latin typeface="Calibri"/>
                <a:cs typeface="Calibri"/>
              </a:rPr>
              <a:t>usual </a:t>
            </a:r>
            <a:r>
              <a:rPr dirty="0" sz="500" spc="15" b="1" i="1">
                <a:latin typeface="Calibri"/>
                <a:cs typeface="Calibri"/>
              </a:rPr>
              <a:t>functional </a:t>
            </a:r>
            <a:r>
              <a:rPr dirty="0" sz="500" spc="10" b="1" i="1">
                <a:latin typeface="Calibri"/>
                <a:cs typeface="Calibri"/>
              </a:rPr>
              <a:t>areas</a:t>
            </a:r>
            <a:r>
              <a:rPr dirty="0" sz="500" spc="10">
                <a:latin typeface="Calibri"/>
                <a:cs typeface="Calibri"/>
              </a:rPr>
              <a:t>, </a:t>
            </a:r>
            <a:r>
              <a:rPr dirty="0" sz="500" b="1" i="1">
                <a:latin typeface="Calibri"/>
                <a:cs typeface="Calibri"/>
              </a:rPr>
              <a:t>to </a:t>
            </a:r>
            <a:r>
              <a:rPr dirty="0" sz="500" spc="10" b="1" i="1">
                <a:latin typeface="Calibri"/>
                <a:cs typeface="Calibri"/>
              </a:rPr>
              <a:t>increase their </a:t>
            </a:r>
            <a:r>
              <a:rPr dirty="0" sz="500" spc="15" b="1" i="1">
                <a:latin typeface="Calibri"/>
                <a:cs typeface="Calibri"/>
              </a:rPr>
              <a:t>knowledge </a:t>
            </a:r>
            <a:r>
              <a:rPr dirty="0" sz="500" spc="10" b="1" i="1">
                <a:latin typeface="Calibri"/>
                <a:cs typeface="Calibri"/>
              </a:rPr>
              <a:t>and  </a:t>
            </a:r>
            <a:r>
              <a:rPr dirty="0" sz="500" spc="10" b="1" i="1">
                <a:latin typeface="Calibri"/>
                <a:cs typeface="Calibri"/>
              </a:rPr>
              <a:t>experience</a:t>
            </a:r>
            <a:r>
              <a:rPr dirty="0" sz="500" spc="10">
                <a:latin typeface="Calibri"/>
                <a:cs typeface="Calibri"/>
              </a:rPr>
              <a:t>. </a:t>
            </a:r>
            <a:r>
              <a:rPr dirty="0" sz="500" spc="5">
                <a:latin typeface="Calibri"/>
                <a:cs typeface="Calibri"/>
              </a:rPr>
              <a:t>Job </a:t>
            </a:r>
            <a:r>
              <a:rPr dirty="0" sz="500" spc="10">
                <a:latin typeface="Calibri"/>
                <a:cs typeface="Calibri"/>
              </a:rPr>
              <a:t>rotation and cross training </a:t>
            </a:r>
            <a:r>
              <a:rPr dirty="0" sz="500" spc="5">
                <a:latin typeface="Calibri"/>
                <a:cs typeface="Calibri"/>
              </a:rPr>
              <a:t>can be  </a:t>
            </a:r>
            <a:r>
              <a:rPr dirty="0" sz="500" spc="10">
                <a:latin typeface="Calibri"/>
                <a:cs typeface="Calibri"/>
              </a:rPr>
              <a:t>excellent ways </a:t>
            </a:r>
            <a:r>
              <a:rPr dirty="0" sz="500">
                <a:latin typeface="Calibri"/>
                <a:cs typeface="Calibri"/>
              </a:rPr>
              <a:t>to </a:t>
            </a:r>
            <a:r>
              <a:rPr dirty="0" sz="500" spc="10">
                <a:latin typeface="Calibri"/>
                <a:cs typeface="Calibri"/>
              </a:rPr>
              <a:t>improve team</a:t>
            </a:r>
            <a:r>
              <a:rPr dirty="0" sz="500" spc="125">
                <a:latin typeface="Calibri"/>
                <a:cs typeface="Calibri"/>
              </a:rPr>
              <a:t> </a:t>
            </a:r>
            <a:r>
              <a:rPr dirty="0" sz="500" spc="5">
                <a:latin typeface="Calibri"/>
                <a:cs typeface="Calibri"/>
              </a:rPr>
              <a:t>agility.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79915" y="2035837"/>
            <a:ext cx="838962" cy="4401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98500" y="3046983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16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7550" y="1327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469322" y="5618460"/>
            <a:ext cx="226694" cy="2269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48410" y="4178300"/>
            <a:ext cx="0" cy="1701800"/>
          </a:xfrm>
          <a:custGeom>
            <a:avLst/>
            <a:gdLst/>
            <a:ahLst/>
            <a:cxnLst/>
            <a:rect l="l" t="t" r="r" b="b"/>
            <a:pathLst>
              <a:path w="0" h="1701800">
                <a:moveTo>
                  <a:pt x="0" y="0"/>
                </a:moveTo>
                <a:lnTo>
                  <a:pt x="0" y="1701799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917822" y="4240614"/>
            <a:ext cx="2609850" cy="331470"/>
          </a:xfrm>
          <a:prstGeom prst="rect">
            <a:avLst/>
          </a:prstGeom>
          <a:solidFill>
            <a:srgbClr val="002060"/>
          </a:solidFill>
        </p:spPr>
        <p:txBody>
          <a:bodyPr wrap="square" lIns="0" tIns="7620" rIns="0" bIns="0" rtlCol="0" vert="horz">
            <a:spAutoFit/>
          </a:bodyPr>
          <a:lstStyle/>
          <a:p>
            <a:pPr marL="23495" marR="224154">
              <a:lnSpc>
                <a:spcPts val="1200"/>
              </a:lnSpc>
              <a:spcBef>
                <a:spcPts val="60"/>
              </a:spcBef>
            </a:pPr>
            <a:r>
              <a:rPr dirty="0" sz="1100" spc="-10" i="1">
                <a:solidFill>
                  <a:srgbClr val="FFFFFF"/>
                </a:solidFill>
                <a:latin typeface="Calibri"/>
                <a:cs typeface="Calibri"/>
              </a:rPr>
              <a:t>Engaging/Leading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dirty="0" sz="1100" i="1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VUCA </a:t>
            </a:r>
            <a:r>
              <a:rPr dirty="0" sz="1100" spc="-10" i="1">
                <a:solidFill>
                  <a:srgbClr val="FFFFFF"/>
                </a:solidFill>
                <a:latin typeface="Calibri"/>
                <a:cs typeface="Calibri"/>
              </a:rPr>
              <a:t>Environment 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1100" spc="-10" i="1">
                <a:solidFill>
                  <a:srgbClr val="FFFFFF"/>
                </a:solidFill>
                <a:latin typeface="Calibri"/>
                <a:cs typeface="Calibri"/>
              </a:rPr>
              <a:t> Positivity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3992" y="4630311"/>
            <a:ext cx="2847340" cy="993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910">
              <a:lnSpc>
                <a:spcPct val="100000"/>
              </a:lnSpc>
              <a:spcBef>
                <a:spcPts val="100"/>
              </a:spcBef>
            </a:pPr>
            <a:r>
              <a:rPr dirty="0" sz="600" spc="-10" b="1">
                <a:latin typeface="Tahoma"/>
                <a:cs typeface="Tahoma"/>
              </a:rPr>
              <a:t>Fight</a:t>
            </a:r>
            <a:r>
              <a:rPr dirty="0" sz="600" spc="-55" b="1">
                <a:latin typeface="Tahoma"/>
                <a:cs typeface="Tahoma"/>
              </a:rPr>
              <a:t> </a:t>
            </a:r>
            <a:r>
              <a:rPr dirty="0" sz="900" spc="-5" b="1">
                <a:solidFill>
                  <a:srgbClr val="00B0F0"/>
                </a:solidFill>
                <a:latin typeface="Calibri"/>
                <a:cs typeface="Calibri"/>
              </a:rPr>
              <a:t>A</a:t>
            </a:r>
            <a:r>
              <a:rPr dirty="0" sz="600" spc="-5" b="1">
                <a:solidFill>
                  <a:srgbClr val="00B0F0"/>
                </a:solidFill>
                <a:latin typeface="Tahoma"/>
                <a:cs typeface="Tahoma"/>
              </a:rPr>
              <a:t>mbiguity</a:t>
            </a:r>
            <a:r>
              <a:rPr dirty="0" sz="600" spc="-55" b="1">
                <a:solidFill>
                  <a:srgbClr val="00B0F0"/>
                </a:solidFill>
                <a:latin typeface="Tahoma"/>
                <a:cs typeface="Tahoma"/>
              </a:rPr>
              <a:t> </a:t>
            </a:r>
            <a:r>
              <a:rPr dirty="0" sz="600" spc="-10" b="1">
                <a:latin typeface="Tahoma"/>
                <a:cs typeface="Tahoma"/>
              </a:rPr>
              <a:t>With</a:t>
            </a:r>
            <a:r>
              <a:rPr dirty="0" sz="600" spc="-55" b="1">
                <a:latin typeface="Tahoma"/>
                <a:cs typeface="Tahoma"/>
              </a:rPr>
              <a:t> </a:t>
            </a:r>
            <a:r>
              <a:rPr dirty="0" sz="600" spc="-10" b="1">
                <a:solidFill>
                  <a:srgbClr val="FF0000"/>
                </a:solidFill>
                <a:latin typeface="Tahoma"/>
                <a:cs typeface="Tahoma"/>
              </a:rPr>
              <a:t>Agility</a:t>
            </a:r>
            <a:endParaRPr sz="600">
              <a:latin typeface="Tahoma"/>
              <a:cs typeface="Tahoma"/>
            </a:endParaRPr>
          </a:p>
          <a:p>
            <a:pPr marL="126364" marR="1095375" indent="-85090">
              <a:lnSpc>
                <a:spcPct val="100000"/>
              </a:lnSpc>
              <a:spcBef>
                <a:spcPts val="735"/>
              </a:spcBef>
              <a:buFont typeface="Wingdings"/>
              <a:buChar char=""/>
              <a:tabLst>
                <a:tab pos="127000" algn="l"/>
              </a:tabLst>
            </a:pPr>
            <a:r>
              <a:rPr dirty="0" sz="500" spc="10" b="1" i="1">
                <a:latin typeface="Calibri"/>
                <a:cs typeface="Calibri"/>
              </a:rPr>
              <a:t>Lead your team </a:t>
            </a:r>
            <a:r>
              <a:rPr dirty="0" sz="500" spc="15" b="1" i="1">
                <a:latin typeface="Calibri"/>
                <a:cs typeface="Calibri"/>
              </a:rPr>
              <a:t>members</a:t>
            </a:r>
            <a:r>
              <a:rPr dirty="0" sz="500" spc="15">
                <a:latin typeface="Calibri"/>
                <a:cs typeface="Calibri"/>
              </a:rPr>
              <a:t>, </a:t>
            </a:r>
            <a:r>
              <a:rPr dirty="0" sz="500" spc="10">
                <a:latin typeface="Calibri"/>
                <a:cs typeface="Calibri"/>
              </a:rPr>
              <a:t>but </a:t>
            </a:r>
            <a:r>
              <a:rPr dirty="0" u="heavy" sz="500" spc="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don't </a:t>
            </a:r>
            <a:r>
              <a:rPr dirty="0" u="heavy" sz="500" spc="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dictate </a:t>
            </a:r>
            <a:r>
              <a:rPr dirty="0" u="heavy" sz="5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 </a:t>
            </a:r>
            <a:r>
              <a:rPr dirty="0" u="heavy" sz="500" spc="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or </a:t>
            </a:r>
            <a:r>
              <a:rPr dirty="0" u="heavy" sz="500" spc="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control </a:t>
            </a:r>
            <a:r>
              <a:rPr dirty="0" u="heavy" sz="500" spc="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500" spc="1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them</a:t>
            </a:r>
            <a:r>
              <a:rPr dirty="0" sz="500" spc="15">
                <a:latin typeface="Calibri"/>
                <a:cs typeface="Calibri"/>
              </a:rPr>
              <a:t>.</a:t>
            </a:r>
            <a:endParaRPr sz="500">
              <a:latin typeface="Calibri"/>
              <a:cs typeface="Calibri"/>
            </a:endParaRPr>
          </a:p>
          <a:p>
            <a:pPr marL="126364" marR="1130300" indent="-85090">
              <a:lnSpc>
                <a:spcPct val="108000"/>
              </a:lnSpc>
              <a:spcBef>
                <a:spcPts val="50"/>
              </a:spcBef>
              <a:buFont typeface="Wingdings"/>
              <a:buChar char=""/>
              <a:tabLst>
                <a:tab pos="127000" algn="l"/>
              </a:tabLst>
            </a:pPr>
            <a:r>
              <a:rPr dirty="0" sz="500" spc="15" b="1" i="1">
                <a:latin typeface="Calibri"/>
                <a:cs typeface="Calibri"/>
              </a:rPr>
              <a:t>Develop </a:t>
            </a:r>
            <a:r>
              <a:rPr dirty="0" sz="500" spc="-5" b="1" i="1">
                <a:latin typeface="Calibri"/>
                <a:cs typeface="Calibri"/>
              </a:rPr>
              <a:t>a </a:t>
            </a:r>
            <a:r>
              <a:rPr dirty="0" sz="500" spc="10" b="1" i="1">
                <a:latin typeface="Calibri"/>
                <a:cs typeface="Calibri"/>
              </a:rPr>
              <a:t>collaborative </a:t>
            </a:r>
            <a:r>
              <a:rPr dirty="0" sz="500" spc="15" b="1" i="1">
                <a:latin typeface="Calibri"/>
                <a:cs typeface="Calibri"/>
              </a:rPr>
              <a:t>environment</a:t>
            </a:r>
            <a:r>
              <a:rPr dirty="0" sz="500" spc="15">
                <a:latin typeface="Calibri"/>
                <a:cs typeface="Calibri"/>
              </a:rPr>
              <a:t>, </a:t>
            </a:r>
            <a:r>
              <a:rPr dirty="0" sz="500" spc="10">
                <a:latin typeface="Calibri"/>
                <a:cs typeface="Calibri"/>
              </a:rPr>
              <a:t>and </a:t>
            </a:r>
            <a:r>
              <a:rPr dirty="0" sz="500" spc="15" b="1" i="1">
                <a:latin typeface="Calibri"/>
                <a:cs typeface="Calibri"/>
              </a:rPr>
              <a:t>work </a:t>
            </a:r>
            <a:r>
              <a:rPr dirty="0" sz="500" spc="10" b="1" i="1">
                <a:latin typeface="Calibri"/>
                <a:cs typeface="Calibri"/>
              </a:rPr>
              <a:t>hard </a:t>
            </a:r>
            <a:r>
              <a:rPr dirty="0" sz="500" b="1" i="1">
                <a:latin typeface="Calibri"/>
                <a:cs typeface="Calibri"/>
              </a:rPr>
              <a:t>to  </a:t>
            </a:r>
            <a:r>
              <a:rPr dirty="0" sz="500" spc="10" b="1" i="1">
                <a:latin typeface="Calibri"/>
                <a:cs typeface="Calibri"/>
              </a:rPr>
              <a:t>build </a:t>
            </a:r>
            <a:r>
              <a:rPr dirty="0" sz="500" spc="10" i="1">
                <a:latin typeface="Calibri"/>
                <a:cs typeface="Calibri"/>
              </a:rPr>
              <a:t>and </a:t>
            </a:r>
            <a:r>
              <a:rPr dirty="0" sz="500" spc="10" b="1" i="1">
                <a:latin typeface="Calibri"/>
                <a:cs typeface="Calibri"/>
              </a:rPr>
              <a:t>gain buy in</a:t>
            </a:r>
            <a:r>
              <a:rPr dirty="0" sz="500" spc="10">
                <a:latin typeface="Calibri"/>
                <a:cs typeface="Calibri"/>
              </a:rPr>
              <a:t>. </a:t>
            </a:r>
            <a:r>
              <a:rPr dirty="0" sz="500" spc="15" b="1" i="1">
                <a:latin typeface="Calibri"/>
                <a:cs typeface="Calibri"/>
              </a:rPr>
              <a:t>Encourage debate, </a:t>
            </a:r>
            <a:r>
              <a:rPr dirty="0" sz="500" spc="10" b="1" i="1">
                <a:latin typeface="Calibri"/>
                <a:cs typeface="Calibri"/>
              </a:rPr>
              <a:t>dissent </a:t>
            </a:r>
            <a:r>
              <a:rPr dirty="0" sz="500" spc="10">
                <a:latin typeface="Calibri"/>
                <a:cs typeface="Calibri"/>
              </a:rPr>
              <a:t>and  </a:t>
            </a:r>
            <a:r>
              <a:rPr dirty="0" sz="500" spc="10" b="1" i="1">
                <a:latin typeface="Calibri"/>
                <a:cs typeface="Calibri"/>
              </a:rPr>
              <a:t>participation from</a:t>
            </a:r>
            <a:r>
              <a:rPr dirty="0" sz="500" spc="65" b="1" i="1">
                <a:latin typeface="Calibri"/>
                <a:cs typeface="Calibri"/>
              </a:rPr>
              <a:t> </a:t>
            </a:r>
            <a:r>
              <a:rPr dirty="0" sz="500" spc="15" b="1" i="1">
                <a:latin typeface="Calibri"/>
                <a:cs typeface="Calibri"/>
              </a:rPr>
              <a:t>everyone</a:t>
            </a:r>
            <a:r>
              <a:rPr dirty="0" sz="500" spc="15">
                <a:latin typeface="Calibri"/>
                <a:cs typeface="Calibri"/>
              </a:rPr>
              <a:t>.</a:t>
            </a:r>
            <a:endParaRPr sz="500">
              <a:latin typeface="Calibri"/>
              <a:cs typeface="Calibri"/>
            </a:endParaRPr>
          </a:p>
          <a:p>
            <a:pPr marL="126364" marR="1021080" indent="-85090">
              <a:lnSpc>
                <a:spcPct val="110000"/>
              </a:lnSpc>
              <a:spcBef>
                <a:spcPts val="35"/>
              </a:spcBef>
              <a:buFont typeface="Wingdings"/>
              <a:buChar char=""/>
              <a:tabLst>
                <a:tab pos="127000" algn="l"/>
              </a:tabLst>
            </a:pPr>
            <a:r>
              <a:rPr dirty="0" sz="500" spc="15" b="1" i="1">
                <a:latin typeface="Calibri"/>
                <a:cs typeface="Calibri"/>
              </a:rPr>
              <a:t>Embrace </a:t>
            </a:r>
            <a:r>
              <a:rPr dirty="0" sz="500" spc="-5" b="1" i="1">
                <a:latin typeface="Calibri"/>
                <a:cs typeface="Calibri"/>
              </a:rPr>
              <a:t>a </a:t>
            </a:r>
            <a:r>
              <a:rPr dirty="0" sz="500" spc="10" b="1" i="1">
                <a:latin typeface="Calibri"/>
                <a:cs typeface="Calibri"/>
              </a:rPr>
              <a:t>culture </a:t>
            </a:r>
            <a:r>
              <a:rPr dirty="0" sz="500" spc="5" b="1" i="1">
                <a:latin typeface="Calibri"/>
                <a:cs typeface="Calibri"/>
              </a:rPr>
              <a:t>of </a:t>
            </a:r>
            <a:r>
              <a:rPr dirty="0" sz="500" spc="10" b="1" i="1">
                <a:latin typeface="Calibri"/>
                <a:cs typeface="Calibri"/>
              </a:rPr>
              <a:t>ideas! </a:t>
            </a:r>
            <a:r>
              <a:rPr dirty="0" sz="500" spc="15" b="1" i="1">
                <a:latin typeface="Calibri"/>
                <a:cs typeface="Calibri"/>
              </a:rPr>
              <a:t>Acknowledge </a:t>
            </a:r>
            <a:r>
              <a:rPr dirty="0" sz="500" spc="10" b="1" i="1">
                <a:latin typeface="Calibri"/>
                <a:cs typeface="Calibri"/>
              </a:rPr>
              <a:t>and </a:t>
            </a:r>
            <a:r>
              <a:rPr dirty="0" sz="500" spc="15" b="1" i="1">
                <a:latin typeface="Calibri"/>
                <a:cs typeface="Calibri"/>
              </a:rPr>
              <a:t>reward </a:t>
            </a:r>
            <a:r>
              <a:rPr dirty="0" sz="500" spc="10" b="1" i="1">
                <a:latin typeface="Calibri"/>
                <a:cs typeface="Calibri"/>
              </a:rPr>
              <a:t>team  </a:t>
            </a:r>
            <a:r>
              <a:rPr dirty="0" sz="500" spc="20" b="1" i="1">
                <a:latin typeface="Calibri"/>
                <a:cs typeface="Calibri"/>
              </a:rPr>
              <a:t>members </a:t>
            </a:r>
            <a:r>
              <a:rPr dirty="0" sz="500" spc="15">
                <a:latin typeface="Calibri"/>
                <a:cs typeface="Calibri"/>
              </a:rPr>
              <a:t>who </a:t>
            </a:r>
            <a:r>
              <a:rPr dirty="0" sz="500" spc="15" b="1" i="1">
                <a:latin typeface="Calibri"/>
                <a:cs typeface="Calibri"/>
              </a:rPr>
              <a:t>demonstrate </a:t>
            </a:r>
            <a:r>
              <a:rPr dirty="0" sz="500" spc="10" b="1" i="1">
                <a:latin typeface="Calibri"/>
                <a:cs typeface="Calibri"/>
              </a:rPr>
              <a:t>vision, </a:t>
            </a:r>
            <a:r>
              <a:rPr dirty="0" sz="500" spc="15" b="1" i="1">
                <a:latin typeface="Calibri"/>
                <a:cs typeface="Calibri"/>
              </a:rPr>
              <a:t>understanding, </a:t>
            </a:r>
            <a:r>
              <a:rPr dirty="0" sz="500" spc="10" b="1" i="1">
                <a:latin typeface="Calibri"/>
                <a:cs typeface="Calibri"/>
              </a:rPr>
              <a:t>clarity</a:t>
            </a:r>
            <a:r>
              <a:rPr dirty="0" sz="500" spc="10">
                <a:latin typeface="Calibri"/>
                <a:cs typeface="Calibri"/>
              </a:rPr>
              <a:t>,  </a:t>
            </a:r>
            <a:r>
              <a:rPr dirty="0" sz="500" spc="10" i="1">
                <a:latin typeface="Calibri"/>
                <a:cs typeface="Calibri"/>
              </a:rPr>
              <a:t>and </a:t>
            </a:r>
            <a:r>
              <a:rPr dirty="0" sz="500" spc="10" b="1" i="1">
                <a:latin typeface="Calibri"/>
                <a:cs typeface="Calibri"/>
              </a:rPr>
              <a:t>agility</a:t>
            </a:r>
            <a:r>
              <a:rPr dirty="0" sz="500" spc="10">
                <a:latin typeface="Calibri"/>
                <a:cs typeface="Calibri"/>
              </a:rPr>
              <a:t>. Let </a:t>
            </a:r>
            <a:r>
              <a:rPr dirty="0" sz="500" spc="15">
                <a:latin typeface="Calibri"/>
                <a:cs typeface="Calibri"/>
              </a:rPr>
              <a:t>employees </a:t>
            </a:r>
            <a:r>
              <a:rPr dirty="0" sz="500" spc="10">
                <a:latin typeface="Calibri"/>
                <a:cs typeface="Calibri"/>
              </a:rPr>
              <a:t>see </a:t>
            </a:r>
            <a:r>
              <a:rPr dirty="0" sz="500" spc="15">
                <a:latin typeface="Calibri"/>
                <a:cs typeface="Calibri"/>
              </a:rPr>
              <a:t>what </a:t>
            </a:r>
            <a:r>
              <a:rPr dirty="0" sz="500" spc="10">
                <a:latin typeface="Calibri"/>
                <a:cs typeface="Calibri"/>
              </a:rPr>
              <a:t>kind </a:t>
            </a:r>
            <a:r>
              <a:rPr dirty="0" sz="500" spc="5">
                <a:latin typeface="Calibri"/>
                <a:cs typeface="Calibri"/>
              </a:rPr>
              <a:t>of </a:t>
            </a:r>
            <a:r>
              <a:rPr dirty="0" sz="500" spc="10">
                <a:latin typeface="Calibri"/>
                <a:cs typeface="Calibri"/>
              </a:rPr>
              <a:t>behavior</a:t>
            </a:r>
            <a:r>
              <a:rPr dirty="0" sz="500" spc="30">
                <a:latin typeface="Calibri"/>
                <a:cs typeface="Calibri"/>
              </a:rPr>
              <a:t> </a:t>
            </a:r>
            <a:r>
              <a:rPr dirty="0" sz="500" spc="10">
                <a:latin typeface="Calibri"/>
                <a:cs typeface="Calibri"/>
              </a:rPr>
              <a:t>you</a:t>
            </a:r>
            <a:endParaRPr sz="500">
              <a:latin typeface="Calibri"/>
              <a:cs typeface="Calibri"/>
            </a:endParaRPr>
          </a:p>
          <a:p>
            <a:pPr marL="126364">
              <a:lnSpc>
                <a:spcPct val="100000"/>
              </a:lnSpc>
            </a:pPr>
            <a:r>
              <a:rPr dirty="0" sz="500" spc="10">
                <a:latin typeface="Calibri"/>
                <a:cs typeface="Calibri"/>
              </a:rPr>
              <a:t>value </a:t>
            </a:r>
            <a:r>
              <a:rPr dirty="0" sz="500" spc="5">
                <a:latin typeface="Calibri"/>
                <a:cs typeface="Calibri"/>
              </a:rPr>
              <a:t>by </a:t>
            </a:r>
            <a:r>
              <a:rPr dirty="0" sz="500" spc="10" b="1" i="1">
                <a:latin typeface="Calibri"/>
                <a:cs typeface="Calibri"/>
              </a:rPr>
              <a:t>highlighting </a:t>
            </a:r>
            <a:r>
              <a:rPr dirty="0" sz="500" spc="15" b="1" i="1">
                <a:latin typeface="Calibri"/>
                <a:cs typeface="Calibri"/>
              </a:rPr>
              <a:t>innovation </a:t>
            </a:r>
            <a:r>
              <a:rPr dirty="0" sz="500" spc="10" i="1">
                <a:latin typeface="Calibri"/>
                <a:cs typeface="Calibri"/>
              </a:rPr>
              <a:t>and </a:t>
            </a:r>
            <a:r>
              <a:rPr dirty="0" sz="500" spc="10" b="1" i="1">
                <a:latin typeface="Calibri"/>
                <a:cs typeface="Calibri"/>
              </a:rPr>
              <a:t>calculated </a:t>
            </a:r>
            <a:r>
              <a:rPr dirty="0" sz="500" spc="5" b="1" i="1">
                <a:latin typeface="Calibri"/>
                <a:cs typeface="Calibri"/>
              </a:rPr>
              <a:t>risk</a:t>
            </a:r>
            <a:r>
              <a:rPr dirty="0" sz="500" spc="50" b="1" i="1">
                <a:latin typeface="Calibri"/>
                <a:cs typeface="Calibri"/>
              </a:rPr>
              <a:t> </a:t>
            </a:r>
            <a:r>
              <a:rPr dirty="0" sz="500" spc="10" b="1" i="1">
                <a:latin typeface="Calibri"/>
                <a:cs typeface="Calibri"/>
              </a:rPr>
              <a:t>taking.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797923" y="4881177"/>
            <a:ext cx="808074" cy="4239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98500" y="5904484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17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17550" y="41846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504947" y="7161859"/>
            <a:ext cx="302260" cy="12658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37141" y="7584158"/>
            <a:ext cx="604520" cy="6050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717550" y="7042150"/>
            <a:ext cx="3009900" cy="16891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Times New Roman"/>
              <a:cs typeface="Times New Roman"/>
            </a:endParaRPr>
          </a:p>
          <a:p>
            <a:pPr marL="809625" marR="255904">
              <a:lnSpc>
                <a:spcPct val="102200"/>
              </a:lnSpc>
            </a:pP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Where </a:t>
            </a:r>
            <a:r>
              <a:rPr dirty="0" sz="900" spc="-5" b="1">
                <a:solidFill>
                  <a:srgbClr val="5B5B5B"/>
                </a:solidFill>
                <a:latin typeface="Calibri"/>
                <a:cs typeface="Calibri"/>
              </a:rPr>
              <a:t>is </a:t>
            </a: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your organization currently </a:t>
            </a:r>
            <a:r>
              <a:rPr dirty="0" sz="900" spc="-5" b="1">
                <a:solidFill>
                  <a:srgbClr val="5B5B5B"/>
                </a:solidFill>
                <a:latin typeface="Calibri"/>
                <a:cs typeface="Calibri"/>
              </a:rPr>
              <a:t>as it  </a:t>
            </a: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relates to</a:t>
            </a:r>
            <a:r>
              <a:rPr dirty="0" sz="900" spc="-5" b="1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dirty="0" sz="900" spc="-15" b="1">
                <a:solidFill>
                  <a:srgbClr val="5B5B5B"/>
                </a:solidFill>
                <a:latin typeface="Calibri"/>
                <a:cs typeface="Calibri"/>
              </a:rPr>
              <a:t>VUCA?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Calibri"/>
              <a:cs typeface="Calibri"/>
            </a:endParaRPr>
          </a:p>
          <a:p>
            <a:pPr marL="809625">
              <a:lnSpc>
                <a:spcPct val="100000"/>
              </a:lnSpc>
            </a:pPr>
            <a:r>
              <a:rPr dirty="0" sz="300" spc="-5" b="1">
                <a:solidFill>
                  <a:srgbClr val="5B5B5B"/>
                </a:solidFill>
                <a:latin typeface="MS Gothic"/>
                <a:cs typeface="MS Gothic"/>
              </a:rPr>
              <a:t>ⓘ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Start </a:t>
            </a:r>
            <a:r>
              <a:rPr dirty="0" sz="300" spc="15">
                <a:solidFill>
                  <a:srgbClr val="5B5B5B"/>
                </a:solidFill>
                <a:latin typeface="Calibri"/>
                <a:cs typeface="Calibri"/>
              </a:rPr>
              <a:t>presenting </a:t>
            </a:r>
            <a:r>
              <a:rPr dirty="0" sz="300">
                <a:solidFill>
                  <a:srgbClr val="5B5B5B"/>
                </a:solidFill>
                <a:latin typeface="Calibri"/>
                <a:cs typeface="Calibri"/>
              </a:rPr>
              <a:t>to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display the poll results </a:t>
            </a:r>
            <a:r>
              <a:rPr dirty="0" sz="300" spc="5">
                <a:solidFill>
                  <a:srgbClr val="5B5B5B"/>
                </a:solidFill>
                <a:latin typeface="Calibri"/>
                <a:cs typeface="Calibri"/>
              </a:rPr>
              <a:t>on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this</a:t>
            </a:r>
            <a:r>
              <a:rPr dirty="0" sz="300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slide.</a:t>
            </a:r>
            <a:endParaRPr sz="3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8500" y="8761983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18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044950" y="1517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044950" y="1758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044950" y="2000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044950" y="2241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44950" y="2482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44950" y="2724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044950" y="2965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44950" y="4375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044950" y="4616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044950" y="48577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044950" y="50990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044950" y="53403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044950" y="5581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044950" y="5822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44950" y="7232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044950" y="7473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044950" y="7715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044950" y="7956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044950" y="8197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044950" y="8439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044950" y="8680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7385" y="1978946"/>
            <a:ext cx="2609850" cy="331470"/>
          </a:xfrm>
          <a:prstGeom prst="rect">
            <a:avLst/>
          </a:prstGeom>
          <a:solidFill>
            <a:srgbClr val="002060"/>
          </a:solidFill>
        </p:spPr>
        <p:txBody>
          <a:bodyPr wrap="square" lIns="0" tIns="8890" rIns="0" bIns="0" rtlCol="0" vert="horz">
            <a:spAutoFit/>
          </a:bodyPr>
          <a:lstStyle/>
          <a:p>
            <a:pPr marL="171450" marR="163195" indent="222250">
              <a:lnSpc>
                <a:spcPts val="1200"/>
              </a:lnSpc>
              <a:spcBef>
                <a:spcPts val="70"/>
              </a:spcBef>
            </a:pP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Strategies 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Leading 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Effectively 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Through Change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with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Positive</a:t>
            </a:r>
            <a:r>
              <a:rPr dirty="0" sz="11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Mindset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8500" y="3046983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19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7550" y="1327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469322" y="5618460"/>
            <a:ext cx="226694" cy="2269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48410" y="4178300"/>
            <a:ext cx="0" cy="1701800"/>
          </a:xfrm>
          <a:custGeom>
            <a:avLst/>
            <a:gdLst/>
            <a:ahLst/>
            <a:cxnLst/>
            <a:rect l="l" t="t" r="r" b="b"/>
            <a:pathLst>
              <a:path w="0" h="1701800">
                <a:moveTo>
                  <a:pt x="0" y="0"/>
                </a:moveTo>
                <a:lnTo>
                  <a:pt x="0" y="1701799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917822" y="4240614"/>
            <a:ext cx="2609850" cy="331470"/>
          </a:xfrm>
          <a:prstGeom prst="rect">
            <a:avLst/>
          </a:prstGeom>
          <a:solidFill>
            <a:srgbClr val="002060"/>
          </a:solidFill>
        </p:spPr>
        <p:txBody>
          <a:bodyPr wrap="square" lIns="0" tIns="10795" rIns="0" bIns="0" rtlCol="0" vert="horz">
            <a:spAutoFit/>
          </a:bodyPr>
          <a:lstStyle/>
          <a:p>
            <a:pPr marL="171450" marR="163195" indent="222250">
              <a:lnSpc>
                <a:spcPts val="1200"/>
              </a:lnSpc>
              <a:spcBef>
                <a:spcPts val="85"/>
              </a:spcBef>
            </a:pP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Strategies 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Leading 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Effectively 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Through Change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with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Positive</a:t>
            </a:r>
            <a:r>
              <a:rPr dirty="0" sz="11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Mindset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3992" y="4644654"/>
            <a:ext cx="2847340" cy="1040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3515" marR="982344" indent="-85090">
              <a:lnSpc>
                <a:spcPct val="115999"/>
              </a:lnSpc>
              <a:spcBef>
                <a:spcPts val="100"/>
              </a:spcBef>
              <a:buFont typeface="Wingdings"/>
              <a:buChar char=""/>
              <a:tabLst>
                <a:tab pos="184150" algn="l"/>
              </a:tabLst>
            </a:pPr>
            <a:r>
              <a:rPr dirty="0" sz="500" spc="10" b="1">
                <a:latin typeface="Calibri"/>
                <a:cs typeface="Calibri"/>
              </a:rPr>
              <a:t>Establish and Share the Agency’s Core Values </a:t>
            </a:r>
            <a:r>
              <a:rPr dirty="0" sz="500" spc="10">
                <a:latin typeface="Calibri"/>
                <a:cs typeface="Calibri"/>
              </a:rPr>
              <a:t>such </a:t>
            </a:r>
            <a:r>
              <a:rPr dirty="0" sz="500" spc="5">
                <a:latin typeface="Calibri"/>
                <a:cs typeface="Calibri"/>
              </a:rPr>
              <a:t>as </a:t>
            </a:r>
            <a:r>
              <a:rPr dirty="0" sz="500" spc="10" i="1">
                <a:latin typeface="Calibri"/>
                <a:cs typeface="Calibri"/>
              </a:rPr>
              <a:t>trust,  </a:t>
            </a:r>
            <a:r>
              <a:rPr dirty="0" sz="500" spc="10" i="1">
                <a:latin typeface="Calibri"/>
                <a:cs typeface="Calibri"/>
              </a:rPr>
              <a:t>transparency, honesty </a:t>
            </a:r>
            <a:r>
              <a:rPr dirty="0" sz="500" spc="10" b="1">
                <a:latin typeface="Calibri"/>
                <a:cs typeface="Calibri"/>
              </a:rPr>
              <a:t>with ALL</a:t>
            </a:r>
            <a:r>
              <a:rPr dirty="0" sz="500" spc="75" b="1">
                <a:latin typeface="Calibri"/>
                <a:cs typeface="Calibri"/>
              </a:rPr>
              <a:t> </a:t>
            </a:r>
            <a:r>
              <a:rPr dirty="0" sz="500" spc="15" b="1">
                <a:latin typeface="Calibri"/>
                <a:cs typeface="Calibri"/>
              </a:rPr>
              <a:t>employees.</a:t>
            </a: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Wingdings"/>
              <a:buChar char=""/>
            </a:pPr>
            <a:endParaRPr sz="550">
              <a:latin typeface="Calibri"/>
              <a:cs typeface="Calibri"/>
            </a:endParaRPr>
          </a:p>
          <a:p>
            <a:pPr marL="183515" indent="-85725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184150" algn="l"/>
              </a:tabLst>
            </a:pPr>
            <a:r>
              <a:rPr dirty="0" sz="500" spc="10" b="1">
                <a:latin typeface="Calibri"/>
                <a:cs typeface="Calibri"/>
              </a:rPr>
              <a:t>Create </a:t>
            </a:r>
            <a:r>
              <a:rPr dirty="0" sz="500" spc="-5" b="1">
                <a:latin typeface="Calibri"/>
                <a:cs typeface="Calibri"/>
              </a:rPr>
              <a:t>a </a:t>
            </a:r>
            <a:r>
              <a:rPr dirty="0" sz="500" spc="10" b="1">
                <a:latin typeface="Calibri"/>
                <a:cs typeface="Calibri"/>
              </a:rPr>
              <a:t>Culture of Psychological </a:t>
            </a:r>
            <a:r>
              <a:rPr dirty="0" sz="500" spc="5" b="1">
                <a:latin typeface="Calibri"/>
                <a:cs typeface="Calibri"/>
              </a:rPr>
              <a:t>Safety. </a:t>
            </a:r>
            <a:r>
              <a:rPr dirty="0" sz="500" spc="10" i="1">
                <a:latin typeface="Calibri"/>
                <a:cs typeface="Calibri"/>
              </a:rPr>
              <a:t>This </a:t>
            </a:r>
            <a:r>
              <a:rPr dirty="0" sz="500" spc="15" i="1">
                <a:latin typeface="Calibri"/>
                <a:cs typeface="Calibri"/>
              </a:rPr>
              <a:t>means</a:t>
            </a:r>
            <a:r>
              <a:rPr dirty="0" sz="500" spc="50" i="1">
                <a:latin typeface="Calibri"/>
                <a:cs typeface="Calibri"/>
              </a:rPr>
              <a:t> </a:t>
            </a:r>
            <a:r>
              <a:rPr dirty="0" sz="500" spc="10" i="1">
                <a:latin typeface="Calibri"/>
                <a:cs typeface="Calibri"/>
              </a:rPr>
              <a:t>that</a:t>
            </a:r>
            <a:endParaRPr sz="500">
              <a:latin typeface="Calibri"/>
              <a:cs typeface="Calibri"/>
            </a:endParaRPr>
          </a:p>
          <a:p>
            <a:pPr marL="183515" marR="824230">
              <a:lnSpc>
                <a:spcPct val="110000"/>
              </a:lnSpc>
              <a:spcBef>
                <a:spcPts val="35"/>
              </a:spcBef>
            </a:pPr>
            <a:r>
              <a:rPr dirty="0" sz="500" spc="15" i="1">
                <a:latin typeface="Calibri"/>
                <a:cs typeface="Calibri"/>
              </a:rPr>
              <a:t>employee </a:t>
            </a:r>
            <a:r>
              <a:rPr dirty="0" sz="500" spc="10" i="1">
                <a:latin typeface="Calibri"/>
                <a:cs typeface="Calibri"/>
              </a:rPr>
              <a:t>feel </a:t>
            </a:r>
            <a:r>
              <a:rPr dirty="0" sz="500" spc="5" i="1">
                <a:latin typeface="Calibri"/>
                <a:cs typeface="Calibri"/>
              </a:rPr>
              <a:t>safe </a:t>
            </a:r>
            <a:r>
              <a:rPr dirty="0" sz="500" spc="10" i="1">
                <a:latin typeface="Calibri"/>
                <a:cs typeface="Calibri"/>
              </a:rPr>
              <a:t>and comfortable asking questions and have </a:t>
            </a:r>
            <a:r>
              <a:rPr dirty="0" sz="500" spc="5" i="1">
                <a:latin typeface="Calibri"/>
                <a:cs typeface="Calibri"/>
              </a:rPr>
              <a:t>no  </a:t>
            </a:r>
            <a:r>
              <a:rPr dirty="0" sz="500" spc="10" i="1">
                <a:latin typeface="Calibri"/>
                <a:cs typeface="Calibri"/>
              </a:rPr>
              <a:t>fear disagreeing. </a:t>
            </a:r>
            <a:r>
              <a:rPr dirty="0" sz="500" spc="5" b="1" i="1">
                <a:latin typeface="Calibri"/>
                <a:cs typeface="Calibri"/>
              </a:rPr>
              <a:t>For </a:t>
            </a:r>
            <a:r>
              <a:rPr dirty="0" sz="500" spc="10" b="1" i="1">
                <a:latin typeface="Calibri"/>
                <a:cs typeface="Calibri"/>
              </a:rPr>
              <a:t>people </a:t>
            </a:r>
            <a:r>
              <a:rPr dirty="0" sz="500" b="1" i="1">
                <a:latin typeface="Calibri"/>
                <a:cs typeface="Calibri"/>
              </a:rPr>
              <a:t>to </a:t>
            </a:r>
            <a:r>
              <a:rPr dirty="0" sz="500" spc="10" b="1" i="1">
                <a:latin typeface="Calibri"/>
                <a:cs typeface="Calibri"/>
              </a:rPr>
              <a:t>feel psychological </a:t>
            </a:r>
            <a:r>
              <a:rPr dirty="0" sz="500" spc="5" b="1" i="1">
                <a:latin typeface="Calibri"/>
                <a:cs typeface="Calibri"/>
              </a:rPr>
              <a:t>safety, </a:t>
            </a:r>
            <a:r>
              <a:rPr dirty="0" sz="500" spc="10" b="1" i="1">
                <a:latin typeface="Calibri"/>
                <a:cs typeface="Calibri"/>
              </a:rPr>
              <a:t>they  </a:t>
            </a:r>
            <a:r>
              <a:rPr dirty="0" sz="500" spc="15" b="1" i="1">
                <a:latin typeface="Calibri"/>
                <a:cs typeface="Calibri"/>
              </a:rPr>
              <a:t>must </a:t>
            </a:r>
            <a:r>
              <a:rPr dirty="0" sz="500" spc="10" b="1" i="1">
                <a:latin typeface="Calibri"/>
                <a:cs typeface="Calibri"/>
              </a:rPr>
              <a:t>have trust, respect, and honesty from their</a:t>
            </a:r>
            <a:r>
              <a:rPr dirty="0" sz="500" spc="55" b="1" i="1">
                <a:latin typeface="Calibri"/>
                <a:cs typeface="Calibri"/>
              </a:rPr>
              <a:t> </a:t>
            </a:r>
            <a:r>
              <a:rPr dirty="0" sz="500" spc="10" b="1" i="1">
                <a:latin typeface="Calibri"/>
                <a:cs typeface="Calibri"/>
              </a:rPr>
              <a:t>leaders.</a:t>
            </a: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500">
              <a:latin typeface="Calibri"/>
              <a:cs typeface="Calibri"/>
            </a:endParaRPr>
          </a:p>
          <a:p>
            <a:pPr marL="177165" marR="798195" indent="-78740">
              <a:lnSpc>
                <a:spcPct val="108000"/>
              </a:lnSpc>
              <a:buFont typeface="Wingdings"/>
              <a:buChar char=""/>
              <a:tabLst>
                <a:tab pos="184150" algn="l"/>
              </a:tabLst>
            </a:pPr>
            <a:r>
              <a:rPr dirty="0" sz="500" spc="10" b="1" i="1">
                <a:latin typeface="Calibri"/>
                <a:cs typeface="Calibri"/>
              </a:rPr>
              <a:t>Create </a:t>
            </a:r>
            <a:r>
              <a:rPr dirty="0" sz="500" spc="-5" b="1" i="1">
                <a:latin typeface="Calibri"/>
                <a:cs typeface="Calibri"/>
              </a:rPr>
              <a:t>a </a:t>
            </a:r>
            <a:r>
              <a:rPr dirty="0" sz="500" spc="15" b="1" i="1">
                <a:latin typeface="Calibri"/>
                <a:cs typeface="Calibri"/>
              </a:rPr>
              <a:t>Collaborative </a:t>
            </a:r>
            <a:r>
              <a:rPr dirty="0" sz="500" spc="10" b="1" i="1">
                <a:latin typeface="Calibri"/>
                <a:cs typeface="Calibri"/>
              </a:rPr>
              <a:t>Culture</a:t>
            </a:r>
            <a:r>
              <a:rPr dirty="0" sz="500" spc="10" i="1">
                <a:latin typeface="Calibri"/>
                <a:cs typeface="Calibri"/>
              </a:rPr>
              <a:t>. No person </a:t>
            </a:r>
            <a:r>
              <a:rPr dirty="0" sz="500" spc="5" i="1">
                <a:latin typeface="Calibri"/>
                <a:cs typeface="Calibri"/>
              </a:rPr>
              <a:t>on </a:t>
            </a:r>
            <a:r>
              <a:rPr dirty="0" sz="500" spc="-5" i="1">
                <a:latin typeface="Calibri"/>
                <a:cs typeface="Calibri"/>
              </a:rPr>
              <a:t>a </a:t>
            </a:r>
            <a:r>
              <a:rPr dirty="0" sz="500" spc="10" i="1">
                <a:latin typeface="Calibri"/>
                <a:cs typeface="Calibri"/>
              </a:rPr>
              <a:t>team </a:t>
            </a:r>
            <a:r>
              <a:rPr dirty="0" sz="500" i="1">
                <a:latin typeface="Calibri"/>
                <a:cs typeface="Calibri"/>
              </a:rPr>
              <a:t>is </a:t>
            </a:r>
            <a:r>
              <a:rPr dirty="0" sz="500" spc="10" i="1">
                <a:latin typeface="Calibri"/>
                <a:cs typeface="Calibri"/>
              </a:rPr>
              <a:t>superior </a:t>
            </a:r>
            <a:r>
              <a:rPr dirty="0" sz="500" spc="5" i="1">
                <a:latin typeface="Calibri"/>
                <a:cs typeface="Calibri"/>
              </a:rPr>
              <a:t>or  </a:t>
            </a:r>
            <a:r>
              <a:rPr dirty="0" sz="500" spc="10" i="1">
                <a:latin typeface="Calibri"/>
                <a:cs typeface="Calibri"/>
              </a:rPr>
              <a:t>inferior </a:t>
            </a:r>
            <a:r>
              <a:rPr dirty="0" sz="500" i="1">
                <a:latin typeface="Calibri"/>
                <a:cs typeface="Calibri"/>
              </a:rPr>
              <a:t>to </a:t>
            </a:r>
            <a:r>
              <a:rPr dirty="0" sz="500" spc="10" i="1">
                <a:latin typeface="Calibri"/>
                <a:cs typeface="Calibri"/>
              </a:rPr>
              <a:t>anyone else. </a:t>
            </a:r>
            <a:r>
              <a:rPr dirty="0" sz="500" spc="5" i="1">
                <a:latin typeface="Calibri"/>
                <a:cs typeface="Calibri"/>
              </a:rPr>
              <a:t>We are all </a:t>
            </a:r>
            <a:r>
              <a:rPr dirty="0" sz="500" spc="10" i="1">
                <a:latin typeface="Calibri"/>
                <a:cs typeface="Calibri"/>
              </a:rPr>
              <a:t>people regardless </a:t>
            </a:r>
            <a:r>
              <a:rPr dirty="0" sz="500" spc="5" i="1">
                <a:latin typeface="Calibri"/>
                <a:cs typeface="Calibri"/>
              </a:rPr>
              <a:t>of </a:t>
            </a:r>
            <a:r>
              <a:rPr dirty="0" sz="500" spc="10" i="1">
                <a:latin typeface="Calibri"/>
                <a:cs typeface="Calibri"/>
              </a:rPr>
              <a:t>our titles</a:t>
            </a:r>
            <a:r>
              <a:rPr dirty="0" sz="500" spc="10" i="1">
                <a:solidFill>
                  <a:srgbClr val="454545"/>
                </a:solidFill>
                <a:latin typeface="Calibri"/>
                <a:cs typeface="Calibri"/>
              </a:rPr>
              <a:t>. </a:t>
            </a:r>
            <a:r>
              <a:rPr dirty="0" sz="500" spc="10" i="1">
                <a:latin typeface="Calibri"/>
                <a:cs typeface="Calibri"/>
              </a:rPr>
              <a:t> </a:t>
            </a:r>
            <a:r>
              <a:rPr dirty="0" sz="500" spc="10" b="1" i="1">
                <a:latin typeface="Calibri"/>
                <a:cs typeface="Calibri"/>
              </a:rPr>
              <a:t>Everyone should have </a:t>
            </a:r>
            <a:r>
              <a:rPr dirty="0" sz="500" spc="-5" b="1" i="1">
                <a:latin typeface="Calibri"/>
                <a:cs typeface="Calibri"/>
              </a:rPr>
              <a:t>a </a:t>
            </a:r>
            <a:r>
              <a:rPr dirty="0" sz="500" spc="10" b="1" i="1">
                <a:latin typeface="Calibri"/>
                <a:cs typeface="Calibri"/>
              </a:rPr>
              <a:t>voice</a:t>
            </a:r>
            <a:r>
              <a:rPr dirty="0" sz="500" spc="10" i="1">
                <a:solidFill>
                  <a:srgbClr val="454545"/>
                </a:solidFill>
                <a:latin typeface="Calibri"/>
                <a:cs typeface="Calibri"/>
              </a:rPr>
              <a:t>. </a:t>
            </a:r>
            <a:r>
              <a:rPr dirty="0" sz="500" spc="10" b="1" i="1">
                <a:latin typeface="Calibri"/>
                <a:cs typeface="Calibri"/>
              </a:rPr>
              <a:t>Work together</a:t>
            </a:r>
            <a:r>
              <a:rPr dirty="0" sz="500" spc="105" b="1" i="1">
                <a:latin typeface="Calibri"/>
                <a:cs typeface="Calibri"/>
              </a:rPr>
              <a:t> </a:t>
            </a:r>
            <a:r>
              <a:rPr dirty="0" sz="500" spc="10" b="1" i="1">
                <a:latin typeface="Calibri"/>
                <a:cs typeface="Calibri"/>
              </a:rPr>
              <a:t>collaboratively,</a:t>
            </a:r>
            <a:endParaRPr sz="500">
              <a:latin typeface="Calibri"/>
              <a:cs typeface="Calibri"/>
            </a:endParaRPr>
          </a:p>
          <a:p>
            <a:pPr marL="177165">
              <a:lnSpc>
                <a:spcPct val="100000"/>
              </a:lnSpc>
              <a:spcBef>
                <a:spcPts val="100"/>
              </a:spcBef>
            </a:pPr>
            <a:r>
              <a:rPr dirty="0" sz="500" spc="10" b="1" i="1">
                <a:latin typeface="Calibri"/>
                <a:cs typeface="Calibri"/>
              </a:rPr>
              <a:t>rather than </a:t>
            </a:r>
            <a:r>
              <a:rPr dirty="0" sz="500" b="1" i="1">
                <a:latin typeface="Calibri"/>
                <a:cs typeface="Calibri"/>
              </a:rPr>
              <a:t>in</a:t>
            </a:r>
            <a:r>
              <a:rPr dirty="0" sz="500" spc="70" b="1" i="1">
                <a:latin typeface="Calibri"/>
                <a:cs typeface="Calibri"/>
              </a:rPr>
              <a:t> </a:t>
            </a:r>
            <a:r>
              <a:rPr dirty="0" sz="500" spc="10" b="1" i="1">
                <a:latin typeface="Calibri"/>
                <a:cs typeface="Calibri"/>
              </a:rPr>
              <a:t>silos</a:t>
            </a:r>
            <a:r>
              <a:rPr dirty="0" sz="500" spc="10" i="1">
                <a:latin typeface="Calibri"/>
                <a:cs typeface="Calibri"/>
              </a:rPr>
              <a:t>.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954964" y="4832429"/>
            <a:ext cx="698975" cy="3935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98500" y="5904484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20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17550" y="41846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469322" y="8475960"/>
            <a:ext cx="226694" cy="2269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48410" y="7035800"/>
            <a:ext cx="0" cy="1701800"/>
          </a:xfrm>
          <a:custGeom>
            <a:avLst/>
            <a:gdLst/>
            <a:ahLst/>
            <a:cxnLst/>
            <a:rect l="l" t="t" r="r" b="b"/>
            <a:pathLst>
              <a:path w="0" h="1701800">
                <a:moveTo>
                  <a:pt x="0" y="0"/>
                </a:moveTo>
                <a:lnTo>
                  <a:pt x="0" y="1701799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917822" y="7098114"/>
            <a:ext cx="2609850" cy="331470"/>
          </a:xfrm>
          <a:prstGeom prst="rect">
            <a:avLst/>
          </a:prstGeom>
          <a:solidFill>
            <a:srgbClr val="002060"/>
          </a:solidFill>
        </p:spPr>
        <p:txBody>
          <a:bodyPr wrap="square" lIns="0" tIns="7620" rIns="0" bIns="0" rtlCol="0" vert="horz">
            <a:spAutoFit/>
          </a:bodyPr>
          <a:lstStyle/>
          <a:p>
            <a:pPr marL="171450" marR="163195" indent="222250">
              <a:lnSpc>
                <a:spcPts val="1200"/>
              </a:lnSpc>
              <a:spcBef>
                <a:spcPts val="60"/>
              </a:spcBef>
            </a:pP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Strategies 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Leading 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Effectively 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Through Change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with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Positive</a:t>
            </a:r>
            <a:r>
              <a:rPr dirty="0" sz="11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Mindset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3992" y="7535682"/>
            <a:ext cx="2847340" cy="1116965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30175" marR="1030605" indent="-63500">
              <a:lnSpc>
                <a:spcPct val="108000"/>
              </a:lnSpc>
              <a:spcBef>
                <a:spcPts val="145"/>
              </a:spcBef>
              <a:buFont typeface="Wingdings"/>
              <a:buChar char=""/>
              <a:tabLst>
                <a:tab pos="139065" algn="l"/>
              </a:tabLst>
            </a:pPr>
            <a:r>
              <a:rPr dirty="0" sz="500" spc="15" b="1">
                <a:latin typeface="Calibri"/>
                <a:cs typeface="Calibri"/>
              </a:rPr>
              <a:t>Make Employees </a:t>
            </a:r>
            <a:r>
              <a:rPr dirty="0" sz="500" spc="10" b="1">
                <a:latin typeface="Calibri"/>
                <a:cs typeface="Calibri"/>
              </a:rPr>
              <a:t>Feel Valued, Appreciated and </a:t>
            </a:r>
            <a:r>
              <a:rPr dirty="0" sz="500" spc="15" b="1">
                <a:latin typeface="Calibri"/>
                <a:cs typeface="Calibri"/>
              </a:rPr>
              <a:t>Heard.  </a:t>
            </a:r>
            <a:r>
              <a:rPr dirty="0" sz="500" spc="10" b="1" i="1">
                <a:latin typeface="Calibri"/>
                <a:cs typeface="Calibri"/>
              </a:rPr>
              <a:t>Listen with the intent </a:t>
            </a:r>
            <a:r>
              <a:rPr dirty="0" sz="500" b="1" i="1">
                <a:latin typeface="Calibri"/>
                <a:cs typeface="Calibri"/>
              </a:rPr>
              <a:t>to </a:t>
            </a:r>
            <a:r>
              <a:rPr dirty="0" sz="500" spc="15" b="1" i="1">
                <a:latin typeface="Calibri"/>
                <a:cs typeface="Calibri"/>
              </a:rPr>
              <a:t>understand</a:t>
            </a:r>
            <a:r>
              <a:rPr dirty="0" sz="500" spc="15" i="1">
                <a:latin typeface="Calibri"/>
                <a:cs typeface="Calibri"/>
              </a:rPr>
              <a:t>, </a:t>
            </a:r>
            <a:r>
              <a:rPr dirty="0" sz="500" spc="10" i="1">
                <a:latin typeface="Calibri"/>
                <a:cs typeface="Calibri"/>
              </a:rPr>
              <a:t>and </a:t>
            </a:r>
            <a:r>
              <a:rPr dirty="0" sz="500" spc="10" b="1" i="1">
                <a:latin typeface="Calibri"/>
                <a:cs typeface="Calibri"/>
              </a:rPr>
              <a:t>learn </a:t>
            </a:r>
            <a:r>
              <a:rPr dirty="0" sz="500" spc="10" i="1">
                <a:latin typeface="Calibri"/>
                <a:cs typeface="Calibri"/>
              </a:rPr>
              <a:t>rather than  </a:t>
            </a:r>
            <a:r>
              <a:rPr dirty="0" sz="500" spc="10" i="1">
                <a:latin typeface="Calibri"/>
                <a:cs typeface="Calibri"/>
              </a:rPr>
              <a:t>reply </a:t>
            </a:r>
            <a:r>
              <a:rPr dirty="0" sz="500" spc="5" i="1">
                <a:latin typeface="Calibri"/>
                <a:cs typeface="Calibri"/>
              </a:rPr>
              <a:t>or </a:t>
            </a:r>
            <a:r>
              <a:rPr dirty="0" sz="500" spc="10" i="1">
                <a:latin typeface="Calibri"/>
                <a:cs typeface="Calibri"/>
              </a:rPr>
              <a:t>debate! Build healthy relationships with</a:t>
            </a:r>
            <a:r>
              <a:rPr dirty="0" sz="500" spc="45" i="1">
                <a:latin typeface="Calibri"/>
                <a:cs typeface="Calibri"/>
              </a:rPr>
              <a:t> </a:t>
            </a:r>
            <a:r>
              <a:rPr dirty="0" sz="500" spc="15" i="1">
                <a:latin typeface="Calibri"/>
                <a:cs typeface="Calibri"/>
              </a:rPr>
              <a:t>teams and</a:t>
            </a:r>
            <a:endParaRPr sz="500">
              <a:latin typeface="Calibri"/>
              <a:cs typeface="Calibri"/>
            </a:endParaRPr>
          </a:p>
          <a:p>
            <a:pPr marL="130175">
              <a:lnSpc>
                <a:spcPct val="100000"/>
              </a:lnSpc>
              <a:spcBef>
                <a:spcPts val="95"/>
              </a:spcBef>
            </a:pPr>
            <a:r>
              <a:rPr dirty="0" sz="500" spc="15" i="1">
                <a:latin typeface="Calibri"/>
                <a:cs typeface="Calibri"/>
              </a:rPr>
              <a:t>employees.</a:t>
            </a: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550">
              <a:latin typeface="Calibri"/>
              <a:cs typeface="Calibri"/>
            </a:endParaRPr>
          </a:p>
          <a:p>
            <a:pPr marL="152400" indent="-85725">
              <a:lnSpc>
                <a:spcPct val="100000"/>
              </a:lnSpc>
              <a:buFont typeface="Wingdings"/>
              <a:buChar char=""/>
              <a:tabLst>
                <a:tab pos="153035" algn="l"/>
              </a:tabLst>
            </a:pPr>
            <a:r>
              <a:rPr dirty="0" sz="500" spc="15" b="1">
                <a:solidFill>
                  <a:srgbClr val="454545"/>
                </a:solidFill>
                <a:latin typeface="Calibri"/>
                <a:cs typeface="Calibri"/>
              </a:rPr>
              <a:t>Communicate </a:t>
            </a:r>
            <a:r>
              <a:rPr dirty="0" sz="500" spc="10" b="1">
                <a:solidFill>
                  <a:srgbClr val="454545"/>
                </a:solidFill>
                <a:latin typeface="Calibri"/>
                <a:cs typeface="Calibri"/>
              </a:rPr>
              <a:t>with ALL </a:t>
            </a:r>
            <a:r>
              <a:rPr dirty="0" sz="500" spc="15" b="1">
                <a:solidFill>
                  <a:srgbClr val="454545"/>
                </a:solidFill>
                <a:latin typeface="Calibri"/>
                <a:cs typeface="Calibri"/>
              </a:rPr>
              <a:t>Employees</a:t>
            </a:r>
            <a:r>
              <a:rPr dirty="0" sz="500" spc="70" b="1">
                <a:solidFill>
                  <a:srgbClr val="454545"/>
                </a:solidFill>
                <a:latin typeface="Calibri"/>
                <a:cs typeface="Calibri"/>
              </a:rPr>
              <a:t> </a:t>
            </a:r>
            <a:r>
              <a:rPr dirty="0" sz="500" spc="20" b="1">
                <a:solidFill>
                  <a:srgbClr val="454545"/>
                </a:solidFill>
                <a:latin typeface="Calibri"/>
                <a:cs typeface="Calibri"/>
              </a:rPr>
              <a:t>OFTEN</a:t>
            </a:r>
            <a:endParaRPr sz="500">
              <a:latin typeface="Calibri"/>
              <a:cs typeface="Calibri"/>
            </a:endParaRPr>
          </a:p>
          <a:p>
            <a:pPr marL="146050" marR="1178560">
              <a:lnSpc>
                <a:spcPct val="100000"/>
              </a:lnSpc>
              <a:spcBef>
                <a:spcPts val="95"/>
              </a:spcBef>
            </a:pPr>
            <a:r>
              <a:rPr dirty="0" sz="500" spc="10" i="1">
                <a:latin typeface="Calibri"/>
                <a:cs typeface="Calibri"/>
              </a:rPr>
              <a:t>Keep </a:t>
            </a:r>
            <a:r>
              <a:rPr dirty="0" sz="500" spc="15" i="1">
                <a:latin typeface="Calibri"/>
                <a:cs typeface="Calibri"/>
              </a:rPr>
              <a:t>employees </a:t>
            </a:r>
            <a:r>
              <a:rPr dirty="0" sz="500" spc="10" i="1">
                <a:latin typeface="Calibri"/>
                <a:cs typeface="Calibri"/>
              </a:rPr>
              <a:t>informed </a:t>
            </a:r>
            <a:r>
              <a:rPr dirty="0" sz="500" spc="5" i="1">
                <a:latin typeface="Calibri"/>
                <a:cs typeface="Calibri"/>
              </a:rPr>
              <a:t>on </a:t>
            </a:r>
            <a:r>
              <a:rPr dirty="0" sz="500" spc="10" i="1">
                <a:latin typeface="Calibri"/>
                <a:cs typeface="Calibri"/>
              </a:rPr>
              <a:t>progress </a:t>
            </a:r>
            <a:r>
              <a:rPr dirty="0" sz="500" spc="5" i="1">
                <a:latin typeface="Calibri"/>
                <a:cs typeface="Calibri"/>
              </a:rPr>
              <a:t>of </a:t>
            </a:r>
            <a:r>
              <a:rPr dirty="0" sz="500" spc="15" b="1" i="1">
                <a:latin typeface="Calibri"/>
                <a:cs typeface="Calibri"/>
              </a:rPr>
              <a:t>benchmarks,  </a:t>
            </a:r>
            <a:r>
              <a:rPr dirty="0" sz="500" spc="10" b="1" i="1">
                <a:latin typeface="Calibri"/>
                <a:cs typeface="Calibri"/>
              </a:rPr>
              <a:t>milestones </a:t>
            </a:r>
            <a:r>
              <a:rPr dirty="0" sz="500" spc="10" i="1">
                <a:latin typeface="Calibri"/>
                <a:cs typeface="Calibri"/>
              </a:rPr>
              <a:t>and</a:t>
            </a:r>
            <a:r>
              <a:rPr dirty="0" sz="500" spc="40" i="1">
                <a:latin typeface="Calibri"/>
                <a:cs typeface="Calibri"/>
              </a:rPr>
              <a:t> </a:t>
            </a:r>
            <a:r>
              <a:rPr dirty="0" sz="500" spc="10" b="1" i="1">
                <a:latin typeface="Calibri"/>
                <a:cs typeface="Calibri"/>
              </a:rPr>
              <a:t>successes</a:t>
            </a:r>
            <a:r>
              <a:rPr dirty="0" sz="500" spc="10" i="1">
                <a:latin typeface="Calibri"/>
                <a:cs typeface="Calibri"/>
              </a:rPr>
              <a:t>.</a:t>
            </a: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650">
              <a:latin typeface="Calibri"/>
              <a:cs typeface="Calibri"/>
            </a:endParaRPr>
          </a:p>
          <a:p>
            <a:pPr marL="152400" marR="1224915" indent="-85090">
              <a:lnSpc>
                <a:spcPct val="100000"/>
              </a:lnSpc>
              <a:buFont typeface="Wingdings"/>
              <a:buChar char=""/>
              <a:tabLst>
                <a:tab pos="153035" algn="l"/>
              </a:tabLst>
            </a:pPr>
            <a:r>
              <a:rPr dirty="0" sz="500" spc="10" b="1">
                <a:solidFill>
                  <a:srgbClr val="454545"/>
                </a:solidFill>
                <a:latin typeface="Calibri"/>
                <a:cs typeface="Calibri"/>
              </a:rPr>
              <a:t>Be Flexible, Agile, </a:t>
            </a:r>
            <a:r>
              <a:rPr dirty="0" sz="500" spc="15" b="1">
                <a:solidFill>
                  <a:srgbClr val="454545"/>
                </a:solidFill>
                <a:latin typeface="Calibri"/>
                <a:cs typeface="Calibri"/>
              </a:rPr>
              <a:t>Open Minded </a:t>
            </a:r>
            <a:r>
              <a:rPr dirty="0" sz="500" spc="10" b="1">
                <a:solidFill>
                  <a:srgbClr val="454545"/>
                </a:solidFill>
                <a:latin typeface="Calibri"/>
                <a:cs typeface="Calibri"/>
              </a:rPr>
              <a:t>and Have </a:t>
            </a:r>
            <a:r>
              <a:rPr dirty="0" sz="500" spc="15" b="1">
                <a:solidFill>
                  <a:srgbClr val="454545"/>
                </a:solidFill>
                <a:latin typeface="Calibri"/>
                <a:cs typeface="Calibri"/>
              </a:rPr>
              <a:t>Personal  Accountability</a:t>
            </a:r>
            <a:endParaRPr sz="500">
              <a:latin typeface="Calibri"/>
              <a:cs typeface="Calibri"/>
            </a:endParaRPr>
          </a:p>
          <a:p>
            <a:pPr marL="146050" marR="883919">
              <a:lnSpc>
                <a:spcPct val="100000"/>
              </a:lnSpc>
              <a:spcBef>
                <a:spcPts val="95"/>
              </a:spcBef>
            </a:pPr>
            <a:r>
              <a:rPr dirty="0" sz="500" spc="10" i="1">
                <a:latin typeface="Calibri"/>
                <a:cs typeface="Calibri"/>
              </a:rPr>
              <a:t>Be able </a:t>
            </a:r>
            <a:r>
              <a:rPr dirty="0" sz="500" i="1">
                <a:latin typeface="Calibri"/>
                <a:cs typeface="Calibri"/>
              </a:rPr>
              <a:t>to </a:t>
            </a:r>
            <a:r>
              <a:rPr dirty="0" sz="500" spc="15" i="1">
                <a:latin typeface="Calibri"/>
                <a:cs typeface="Calibri"/>
              </a:rPr>
              <a:t>move </a:t>
            </a:r>
            <a:r>
              <a:rPr dirty="0" sz="500" spc="10" i="1">
                <a:latin typeface="Calibri"/>
                <a:cs typeface="Calibri"/>
              </a:rPr>
              <a:t>quickly and easily </a:t>
            </a:r>
            <a:r>
              <a:rPr dirty="0" sz="500" spc="15" i="1">
                <a:latin typeface="Calibri"/>
                <a:cs typeface="Calibri"/>
              </a:rPr>
              <a:t>when </a:t>
            </a:r>
            <a:r>
              <a:rPr dirty="0" sz="500" spc="10" i="1">
                <a:latin typeface="Calibri"/>
                <a:cs typeface="Calibri"/>
              </a:rPr>
              <a:t>necessary</a:t>
            </a:r>
            <a:r>
              <a:rPr dirty="0" sz="500" spc="10">
                <a:latin typeface="Calibri"/>
                <a:cs typeface="Calibri"/>
              </a:rPr>
              <a:t>. </a:t>
            </a:r>
            <a:r>
              <a:rPr dirty="0" sz="500" spc="10" b="1" i="1">
                <a:latin typeface="Calibri"/>
                <a:cs typeface="Calibri"/>
              </a:rPr>
              <a:t>Do </a:t>
            </a:r>
            <a:r>
              <a:rPr dirty="0" sz="500" spc="15" b="1" i="1">
                <a:latin typeface="Calibri"/>
                <a:cs typeface="Calibri"/>
              </a:rPr>
              <a:t>what </a:t>
            </a:r>
            <a:r>
              <a:rPr dirty="0" sz="500" spc="10" b="1" i="1">
                <a:latin typeface="Calibri"/>
                <a:cs typeface="Calibri"/>
              </a:rPr>
              <a:t>you  </a:t>
            </a:r>
            <a:r>
              <a:rPr dirty="0" sz="500" spc="10" b="1" i="1">
                <a:latin typeface="Calibri"/>
                <a:cs typeface="Calibri"/>
              </a:rPr>
              <a:t>say and say </a:t>
            </a:r>
            <a:r>
              <a:rPr dirty="0" sz="500" spc="15" b="1" i="1">
                <a:latin typeface="Calibri"/>
                <a:cs typeface="Calibri"/>
              </a:rPr>
              <a:t>what </a:t>
            </a:r>
            <a:r>
              <a:rPr dirty="0" sz="500" spc="10" b="1" i="1">
                <a:latin typeface="Calibri"/>
                <a:cs typeface="Calibri"/>
              </a:rPr>
              <a:t>you</a:t>
            </a:r>
            <a:r>
              <a:rPr dirty="0" sz="500" spc="105" b="1" i="1">
                <a:latin typeface="Calibri"/>
                <a:cs typeface="Calibri"/>
              </a:rPr>
              <a:t> </a:t>
            </a:r>
            <a:r>
              <a:rPr dirty="0" sz="500" spc="10" b="1" i="1">
                <a:latin typeface="Calibri"/>
                <a:cs typeface="Calibri"/>
              </a:rPr>
              <a:t>do.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701688" y="7768942"/>
            <a:ext cx="963453" cy="5199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98500" y="8761983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17550" y="7042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044950" y="1517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044950" y="1758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044950" y="2000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44950" y="2241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44950" y="2482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044950" y="2724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44950" y="2965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044950" y="4375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044950" y="4616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044950" y="48577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044950" y="50990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044950" y="53403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044950" y="5581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44950" y="5822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044950" y="7232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044950" y="7473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044950" y="7715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044950" y="7956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044950" y="8197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044950" y="8439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044950" y="8680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822" y="1383114"/>
            <a:ext cx="2609850" cy="331470"/>
          </a:xfrm>
          <a:prstGeom prst="rect">
            <a:avLst/>
          </a:prstGeom>
          <a:solidFill>
            <a:srgbClr val="002060"/>
          </a:solidFill>
        </p:spPr>
        <p:txBody>
          <a:bodyPr wrap="square" lIns="0" tIns="7620" rIns="0" bIns="0" rtlCol="0" vert="horz">
            <a:spAutoFit/>
          </a:bodyPr>
          <a:lstStyle/>
          <a:p>
            <a:pPr marL="171450" marR="163195" indent="222250">
              <a:lnSpc>
                <a:spcPts val="1200"/>
              </a:lnSpc>
              <a:spcBef>
                <a:spcPts val="60"/>
              </a:spcBef>
            </a:pP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Strategies 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Leading 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Effectively 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Through Change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with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Positive</a:t>
            </a:r>
            <a:r>
              <a:rPr dirty="0" sz="11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Mindset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3992" y="1848043"/>
            <a:ext cx="2847340" cy="851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0" indent="-8572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53035" algn="l"/>
              </a:tabLst>
            </a:pPr>
            <a:r>
              <a:rPr dirty="0" sz="500" spc="10" b="1">
                <a:latin typeface="Calibri"/>
                <a:cs typeface="Calibri"/>
              </a:rPr>
              <a:t>Cultivate Relationship</a:t>
            </a:r>
            <a:r>
              <a:rPr dirty="0" sz="500" spc="50" b="1">
                <a:latin typeface="Calibri"/>
                <a:cs typeface="Calibri"/>
              </a:rPr>
              <a:t> </a:t>
            </a:r>
            <a:r>
              <a:rPr dirty="0" sz="500" spc="10" b="1">
                <a:latin typeface="Calibri"/>
                <a:cs typeface="Calibri"/>
              </a:rPr>
              <a:t>intelligence.</a:t>
            </a:r>
            <a:endParaRPr sz="500">
              <a:latin typeface="Calibri"/>
              <a:cs typeface="Calibri"/>
            </a:endParaRPr>
          </a:p>
          <a:p>
            <a:pPr marL="146050">
              <a:lnSpc>
                <a:spcPct val="100000"/>
              </a:lnSpc>
            </a:pPr>
            <a:r>
              <a:rPr dirty="0" sz="500" spc="10" i="1">
                <a:latin typeface="Calibri"/>
                <a:cs typeface="Calibri"/>
              </a:rPr>
              <a:t>Establish strong working</a:t>
            </a:r>
            <a:r>
              <a:rPr dirty="0" sz="500" spc="65" i="1">
                <a:latin typeface="Calibri"/>
                <a:cs typeface="Calibri"/>
              </a:rPr>
              <a:t> </a:t>
            </a:r>
            <a:r>
              <a:rPr dirty="0" sz="500" spc="10" i="1">
                <a:latin typeface="Calibri"/>
                <a:cs typeface="Calibri"/>
              </a:rPr>
              <a:t>relationships.</a:t>
            </a:r>
            <a:endParaRPr sz="500">
              <a:latin typeface="Calibri"/>
              <a:cs typeface="Calibri"/>
            </a:endParaRPr>
          </a:p>
          <a:p>
            <a:pPr marL="146050">
              <a:lnSpc>
                <a:spcPct val="100000"/>
              </a:lnSpc>
              <a:spcBef>
                <a:spcPts val="95"/>
              </a:spcBef>
            </a:pPr>
            <a:r>
              <a:rPr dirty="0" sz="500" spc="10" i="1">
                <a:latin typeface="Calibri"/>
                <a:cs typeface="Calibri"/>
              </a:rPr>
              <a:t>Have </a:t>
            </a:r>
            <a:r>
              <a:rPr dirty="0" sz="500" spc="-5" i="1">
                <a:latin typeface="Calibri"/>
                <a:cs typeface="Calibri"/>
              </a:rPr>
              <a:t>a </a:t>
            </a:r>
            <a:r>
              <a:rPr dirty="0" sz="500" spc="10" b="1" i="1">
                <a:latin typeface="Calibri"/>
                <a:cs typeface="Calibri"/>
              </a:rPr>
              <a:t>positive regard </a:t>
            </a:r>
            <a:r>
              <a:rPr dirty="0" sz="500" spc="10" i="1">
                <a:latin typeface="Calibri"/>
                <a:cs typeface="Calibri"/>
              </a:rPr>
              <a:t>and </a:t>
            </a:r>
            <a:r>
              <a:rPr dirty="0" sz="500" spc="5" i="1">
                <a:latin typeface="Calibri"/>
                <a:cs typeface="Calibri"/>
              </a:rPr>
              <a:t>be </a:t>
            </a:r>
            <a:r>
              <a:rPr dirty="0" sz="500" spc="10" b="1" i="1">
                <a:latin typeface="Calibri"/>
                <a:cs typeface="Calibri"/>
              </a:rPr>
              <a:t>service</a:t>
            </a:r>
            <a:r>
              <a:rPr dirty="0" sz="500" spc="65" b="1" i="1">
                <a:latin typeface="Calibri"/>
                <a:cs typeface="Calibri"/>
              </a:rPr>
              <a:t> </a:t>
            </a:r>
            <a:r>
              <a:rPr dirty="0" sz="500" spc="10" b="1" i="1">
                <a:latin typeface="Calibri"/>
                <a:cs typeface="Calibri"/>
              </a:rPr>
              <a:t>oriented</a:t>
            </a:r>
            <a:r>
              <a:rPr dirty="0" sz="500" spc="10" i="1">
                <a:latin typeface="Calibri"/>
                <a:cs typeface="Calibri"/>
              </a:rPr>
              <a:t>.</a:t>
            </a:r>
            <a:endParaRPr sz="500">
              <a:latin typeface="Calibri"/>
              <a:cs typeface="Calibri"/>
            </a:endParaRPr>
          </a:p>
          <a:p>
            <a:pPr marL="146050">
              <a:lnSpc>
                <a:spcPct val="100000"/>
              </a:lnSpc>
              <a:spcBef>
                <a:spcPts val="95"/>
              </a:spcBef>
            </a:pPr>
            <a:r>
              <a:rPr dirty="0" sz="500" spc="10" b="1" i="1">
                <a:latin typeface="Calibri"/>
                <a:cs typeface="Calibri"/>
              </a:rPr>
              <a:t>See employee’s strengths</a:t>
            </a:r>
            <a:r>
              <a:rPr dirty="0" sz="500" spc="10" i="1">
                <a:latin typeface="Calibri"/>
                <a:cs typeface="Calibri"/>
              </a:rPr>
              <a:t>, rather than challenge</a:t>
            </a:r>
            <a:r>
              <a:rPr dirty="0" sz="500" spc="114" i="1">
                <a:latin typeface="Calibri"/>
                <a:cs typeface="Calibri"/>
              </a:rPr>
              <a:t> </a:t>
            </a:r>
            <a:r>
              <a:rPr dirty="0" sz="500" spc="10" i="1">
                <a:latin typeface="Calibri"/>
                <a:cs typeface="Calibri"/>
              </a:rPr>
              <a:t>areas.</a:t>
            </a: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600">
              <a:latin typeface="Calibri"/>
              <a:cs typeface="Calibri"/>
            </a:endParaRPr>
          </a:p>
          <a:p>
            <a:pPr marL="146050" marR="1903095" indent="-78740">
              <a:lnSpc>
                <a:spcPct val="118000"/>
              </a:lnSpc>
              <a:spcBef>
                <a:spcPts val="455"/>
              </a:spcBef>
              <a:buFont typeface="Wingdings"/>
              <a:buChar char=""/>
              <a:tabLst>
                <a:tab pos="153035" algn="l"/>
              </a:tabLst>
            </a:pPr>
            <a:r>
              <a:rPr dirty="0" sz="500" spc="10" b="1">
                <a:latin typeface="Calibri"/>
                <a:cs typeface="Calibri"/>
              </a:rPr>
              <a:t>Utilize Two-Sided Contracts  </a:t>
            </a:r>
            <a:r>
              <a:rPr dirty="0" sz="500" spc="15" i="1">
                <a:latin typeface="Calibri"/>
                <a:cs typeface="Calibri"/>
              </a:rPr>
              <a:t>What </a:t>
            </a:r>
            <a:r>
              <a:rPr dirty="0" sz="500" spc="5" i="1">
                <a:latin typeface="Calibri"/>
                <a:cs typeface="Calibri"/>
              </a:rPr>
              <a:t>am </a:t>
            </a:r>
            <a:r>
              <a:rPr dirty="0" sz="500" spc="-5" i="1">
                <a:latin typeface="Calibri"/>
                <a:cs typeface="Calibri"/>
              </a:rPr>
              <a:t>I </a:t>
            </a:r>
            <a:r>
              <a:rPr dirty="0" sz="500" spc="10" i="1">
                <a:latin typeface="Calibri"/>
                <a:cs typeface="Calibri"/>
              </a:rPr>
              <a:t>going </a:t>
            </a:r>
            <a:r>
              <a:rPr dirty="0" sz="500" i="1">
                <a:latin typeface="Calibri"/>
                <a:cs typeface="Calibri"/>
              </a:rPr>
              <a:t>to </a:t>
            </a:r>
            <a:r>
              <a:rPr dirty="0" sz="500" spc="5" i="1">
                <a:latin typeface="Calibri"/>
                <a:cs typeface="Calibri"/>
              </a:rPr>
              <a:t>do to?  </a:t>
            </a:r>
            <a:r>
              <a:rPr dirty="0" sz="500" spc="15" i="1">
                <a:latin typeface="Calibri"/>
                <a:cs typeface="Calibri"/>
              </a:rPr>
              <a:t>What </a:t>
            </a:r>
            <a:r>
              <a:rPr dirty="0" sz="500" spc="5" i="1">
                <a:latin typeface="Calibri"/>
                <a:cs typeface="Calibri"/>
              </a:rPr>
              <a:t>are </a:t>
            </a:r>
            <a:r>
              <a:rPr dirty="0" sz="500" spc="10" i="1">
                <a:latin typeface="Calibri"/>
                <a:cs typeface="Calibri"/>
              </a:rPr>
              <a:t>you going </a:t>
            </a:r>
            <a:r>
              <a:rPr dirty="0" sz="500" i="1">
                <a:latin typeface="Calibri"/>
                <a:cs typeface="Calibri"/>
              </a:rPr>
              <a:t>to</a:t>
            </a:r>
            <a:r>
              <a:rPr dirty="0" sz="500" spc="85" i="1">
                <a:latin typeface="Calibri"/>
                <a:cs typeface="Calibri"/>
              </a:rPr>
              <a:t> </a:t>
            </a:r>
            <a:r>
              <a:rPr dirty="0" sz="500" spc="10" i="1">
                <a:latin typeface="Calibri"/>
                <a:cs typeface="Calibri"/>
              </a:rPr>
              <a:t>do?</a:t>
            </a:r>
            <a:endParaRPr sz="500">
              <a:latin typeface="Calibri"/>
              <a:cs typeface="Calibri"/>
            </a:endParaRPr>
          </a:p>
          <a:p>
            <a:pPr marL="146050">
              <a:lnSpc>
                <a:spcPct val="100000"/>
              </a:lnSpc>
            </a:pPr>
            <a:r>
              <a:rPr dirty="0" sz="500" spc="10" b="1" i="1">
                <a:latin typeface="Calibri"/>
                <a:cs typeface="Calibri"/>
              </a:rPr>
              <a:t>Clarify </a:t>
            </a:r>
            <a:r>
              <a:rPr dirty="0" sz="500" spc="5" b="1" i="1">
                <a:latin typeface="Calibri"/>
                <a:cs typeface="Calibri"/>
              </a:rPr>
              <a:t>all</a:t>
            </a:r>
            <a:r>
              <a:rPr dirty="0" sz="500" spc="35" b="1" i="1">
                <a:latin typeface="Calibri"/>
                <a:cs typeface="Calibri"/>
              </a:rPr>
              <a:t> </a:t>
            </a:r>
            <a:r>
              <a:rPr dirty="0" sz="500" spc="10" b="1" i="1">
                <a:latin typeface="Calibri"/>
                <a:cs typeface="Calibri"/>
              </a:rPr>
              <a:t>expectations.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60147" y="1951383"/>
            <a:ext cx="865847" cy="5798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98500" y="3046983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22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7550" y="1327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04947" y="4304359"/>
            <a:ext cx="302260" cy="1265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37141" y="4726658"/>
            <a:ext cx="604520" cy="6050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717550" y="4184650"/>
            <a:ext cx="3009900" cy="16891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Times New Roman"/>
              <a:cs typeface="Times New Roman"/>
            </a:endParaRPr>
          </a:p>
          <a:p>
            <a:pPr marL="809625" marR="213995">
              <a:lnSpc>
                <a:spcPct val="102200"/>
              </a:lnSpc>
            </a:pP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How </a:t>
            </a:r>
            <a:r>
              <a:rPr dirty="0" sz="900" spc="-5" b="1">
                <a:solidFill>
                  <a:srgbClr val="5B5B5B"/>
                </a:solidFill>
                <a:latin typeface="Calibri"/>
                <a:cs typeface="Calibri"/>
              </a:rPr>
              <a:t>else </a:t>
            </a: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can leaders </a:t>
            </a:r>
            <a:r>
              <a:rPr dirty="0" sz="900" spc="-5" b="1">
                <a:solidFill>
                  <a:srgbClr val="5B5B5B"/>
                </a:solidFill>
                <a:latin typeface="Calibri"/>
                <a:cs typeface="Calibri"/>
              </a:rPr>
              <a:t>lead </a:t>
            </a: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through change  </a:t>
            </a:r>
            <a:r>
              <a:rPr dirty="0" sz="900" spc="-5" b="1">
                <a:solidFill>
                  <a:srgbClr val="5B5B5B"/>
                </a:solidFill>
                <a:latin typeface="Calibri"/>
                <a:cs typeface="Calibri"/>
              </a:rPr>
              <a:t>with a </a:t>
            </a: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positive</a:t>
            </a:r>
            <a:r>
              <a:rPr dirty="0" sz="900" spc="-20" b="1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mindset?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Calibri"/>
              <a:cs typeface="Calibri"/>
            </a:endParaRPr>
          </a:p>
          <a:p>
            <a:pPr marL="809625">
              <a:lnSpc>
                <a:spcPct val="100000"/>
              </a:lnSpc>
            </a:pPr>
            <a:r>
              <a:rPr dirty="0" sz="300" spc="-5" b="1">
                <a:solidFill>
                  <a:srgbClr val="5B5B5B"/>
                </a:solidFill>
                <a:latin typeface="MS Gothic"/>
                <a:cs typeface="MS Gothic"/>
              </a:rPr>
              <a:t>ⓘ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Start </a:t>
            </a:r>
            <a:r>
              <a:rPr dirty="0" sz="300" spc="15">
                <a:solidFill>
                  <a:srgbClr val="5B5B5B"/>
                </a:solidFill>
                <a:latin typeface="Calibri"/>
                <a:cs typeface="Calibri"/>
              </a:rPr>
              <a:t>presenting </a:t>
            </a:r>
            <a:r>
              <a:rPr dirty="0" sz="300">
                <a:solidFill>
                  <a:srgbClr val="5B5B5B"/>
                </a:solidFill>
                <a:latin typeface="Calibri"/>
                <a:cs typeface="Calibri"/>
              </a:rPr>
              <a:t>to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display the poll results </a:t>
            </a:r>
            <a:r>
              <a:rPr dirty="0" sz="300" spc="5">
                <a:solidFill>
                  <a:srgbClr val="5B5B5B"/>
                </a:solidFill>
                <a:latin typeface="Calibri"/>
                <a:cs typeface="Calibri"/>
              </a:rPr>
              <a:t>on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this</a:t>
            </a:r>
            <a:r>
              <a:rPr dirty="0" sz="300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slide.</a:t>
            </a:r>
            <a:endParaRPr sz="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8500" y="5904484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23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69322" y="8475960"/>
            <a:ext cx="226694" cy="2269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8410" y="7035800"/>
            <a:ext cx="0" cy="1701800"/>
          </a:xfrm>
          <a:custGeom>
            <a:avLst/>
            <a:gdLst/>
            <a:ahLst/>
            <a:cxnLst/>
            <a:rect l="l" t="t" r="r" b="b"/>
            <a:pathLst>
              <a:path w="0" h="1701800">
                <a:moveTo>
                  <a:pt x="0" y="0"/>
                </a:moveTo>
                <a:lnTo>
                  <a:pt x="0" y="1701799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957385" y="7693946"/>
            <a:ext cx="2609850" cy="331470"/>
          </a:xfrm>
          <a:prstGeom prst="rect">
            <a:avLst/>
          </a:prstGeom>
          <a:solidFill>
            <a:srgbClr val="002060"/>
          </a:solidFill>
        </p:spPr>
        <p:txBody>
          <a:bodyPr wrap="square" lIns="0" tIns="64769" rIns="0" bIns="0" rtlCol="0" vert="horz">
            <a:spAutoFit/>
          </a:bodyPr>
          <a:lstStyle/>
          <a:p>
            <a:pPr marL="544195">
              <a:lnSpc>
                <a:spcPct val="100000"/>
              </a:lnSpc>
              <a:spcBef>
                <a:spcPts val="509"/>
              </a:spcBef>
            </a:pP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Positive Mindset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Strategies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8500" y="8761983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24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17550" y="7042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044950" y="1517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044950" y="1758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044950" y="2000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044950" y="2241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044950" y="2482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044950" y="2724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44950" y="2965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44950" y="4375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044950" y="4616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44950" y="48577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044950" y="50990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044950" y="53403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044950" y="5581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044950" y="5822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044950" y="7232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044950" y="7473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44950" y="7715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044950" y="7956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044950" y="8197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044950" y="8439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044950" y="8680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822" y="1383114"/>
            <a:ext cx="2609850" cy="331470"/>
          </a:xfrm>
          <a:prstGeom prst="rect">
            <a:avLst/>
          </a:prstGeom>
          <a:solidFill>
            <a:srgbClr val="002060"/>
          </a:solidFill>
        </p:spPr>
        <p:txBody>
          <a:bodyPr wrap="square" lIns="0" tIns="66040" rIns="0" bIns="0" rtlCol="0" vert="horz">
            <a:spAutoFit/>
          </a:bodyPr>
          <a:lstStyle/>
          <a:p>
            <a:pPr marL="544195">
              <a:lnSpc>
                <a:spcPct val="100000"/>
              </a:lnSpc>
              <a:spcBef>
                <a:spcPts val="520"/>
              </a:spcBef>
            </a:pP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Positive Mindset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Strategies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3992" y="1792659"/>
            <a:ext cx="2847340" cy="1034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4470" indent="-8509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05104" algn="l"/>
              </a:tabLst>
            </a:pPr>
            <a:r>
              <a:rPr dirty="0" sz="600" spc="-10">
                <a:latin typeface="Calibri"/>
                <a:cs typeface="Calibri"/>
              </a:rPr>
              <a:t>Engage </a:t>
            </a:r>
            <a:r>
              <a:rPr dirty="0" sz="600" spc="-5">
                <a:latin typeface="Calibri"/>
                <a:cs typeface="Calibri"/>
              </a:rPr>
              <a:t>in </a:t>
            </a:r>
            <a:r>
              <a:rPr dirty="0" sz="600" spc="-10">
                <a:latin typeface="Calibri"/>
                <a:cs typeface="Calibri"/>
              </a:rPr>
              <a:t>positive </a:t>
            </a:r>
            <a:r>
              <a:rPr dirty="0" sz="600" spc="-5">
                <a:latin typeface="Calibri"/>
                <a:cs typeface="Calibri"/>
              </a:rPr>
              <a:t>self</a:t>
            </a:r>
            <a:r>
              <a:rPr dirty="0" sz="600">
                <a:latin typeface="Calibri"/>
                <a:cs typeface="Calibri"/>
              </a:rPr>
              <a:t> </a:t>
            </a:r>
            <a:r>
              <a:rPr dirty="0" sz="600" spc="-10">
                <a:latin typeface="Calibri"/>
                <a:cs typeface="Calibri"/>
              </a:rPr>
              <a:t>talk.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"/>
            </a:pPr>
            <a:endParaRPr sz="550">
              <a:latin typeface="Calibri"/>
              <a:cs typeface="Calibri"/>
            </a:endParaRPr>
          </a:p>
          <a:p>
            <a:pPr marL="204470" indent="-85090">
              <a:lnSpc>
                <a:spcPct val="100000"/>
              </a:lnSpc>
              <a:buFont typeface="Wingdings"/>
              <a:buChar char=""/>
              <a:tabLst>
                <a:tab pos="205104" algn="l"/>
              </a:tabLst>
            </a:pPr>
            <a:r>
              <a:rPr dirty="0" sz="600" spc="-10">
                <a:latin typeface="Calibri"/>
                <a:cs typeface="Calibri"/>
              </a:rPr>
              <a:t>Practice gratitude.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Wingdings"/>
              <a:buChar char=""/>
            </a:pPr>
            <a:endParaRPr sz="550">
              <a:latin typeface="Calibri"/>
              <a:cs typeface="Calibri"/>
            </a:endParaRPr>
          </a:p>
          <a:p>
            <a:pPr marL="204470" indent="-85090">
              <a:lnSpc>
                <a:spcPct val="100000"/>
              </a:lnSpc>
              <a:buFont typeface="Wingdings"/>
              <a:buChar char=""/>
              <a:tabLst>
                <a:tab pos="205104" algn="l"/>
              </a:tabLst>
            </a:pPr>
            <a:r>
              <a:rPr dirty="0" sz="600" spc="-5">
                <a:latin typeface="Calibri"/>
                <a:cs typeface="Calibri"/>
              </a:rPr>
              <a:t>Spend time with </a:t>
            </a:r>
            <a:r>
              <a:rPr dirty="0" sz="600" spc="-10">
                <a:latin typeface="Calibri"/>
                <a:cs typeface="Calibri"/>
              </a:rPr>
              <a:t>positive </a:t>
            </a:r>
            <a:r>
              <a:rPr dirty="0" sz="600" spc="-5">
                <a:latin typeface="Calibri"/>
                <a:cs typeface="Calibri"/>
              </a:rPr>
              <a:t>people.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Wingdings"/>
              <a:buChar char=""/>
            </a:pPr>
            <a:endParaRPr sz="600">
              <a:latin typeface="Calibri"/>
              <a:cs typeface="Calibri"/>
            </a:endParaRPr>
          </a:p>
          <a:p>
            <a:pPr marL="204470" indent="-85090">
              <a:lnSpc>
                <a:spcPct val="100000"/>
              </a:lnSpc>
              <a:buFont typeface="Wingdings"/>
              <a:buChar char=""/>
              <a:tabLst>
                <a:tab pos="205104" algn="l"/>
              </a:tabLst>
            </a:pPr>
            <a:r>
              <a:rPr dirty="0" sz="600" spc="-10">
                <a:latin typeface="Calibri"/>
                <a:cs typeface="Calibri"/>
              </a:rPr>
              <a:t>Remember to </a:t>
            </a:r>
            <a:r>
              <a:rPr dirty="0" sz="600" spc="-5">
                <a:latin typeface="Calibri"/>
                <a:cs typeface="Calibri"/>
              </a:rPr>
              <a:t>laugh.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Wingdings"/>
              <a:buChar char=""/>
            </a:pPr>
            <a:endParaRPr sz="550">
              <a:latin typeface="Calibri"/>
              <a:cs typeface="Calibri"/>
            </a:endParaRPr>
          </a:p>
          <a:p>
            <a:pPr marL="204470" indent="-85090">
              <a:lnSpc>
                <a:spcPct val="100000"/>
              </a:lnSpc>
              <a:buFont typeface="Wingdings"/>
              <a:buChar char=""/>
              <a:tabLst>
                <a:tab pos="205104" algn="l"/>
              </a:tabLst>
            </a:pPr>
            <a:r>
              <a:rPr dirty="0" sz="600" spc="-10">
                <a:latin typeface="Calibri"/>
                <a:cs typeface="Calibri"/>
              </a:rPr>
              <a:t>Practice mindfulness.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Wingdings"/>
              <a:buChar char=""/>
            </a:pPr>
            <a:endParaRPr sz="600">
              <a:latin typeface="Calibri"/>
              <a:cs typeface="Calibri"/>
            </a:endParaRPr>
          </a:p>
          <a:p>
            <a:pPr marL="204470" indent="-85090">
              <a:lnSpc>
                <a:spcPct val="100000"/>
              </a:lnSpc>
              <a:buFont typeface="Wingdings"/>
              <a:buChar char=""/>
              <a:tabLst>
                <a:tab pos="205104" algn="l"/>
              </a:tabLst>
            </a:pPr>
            <a:r>
              <a:rPr dirty="0" sz="600" spc="-10">
                <a:latin typeface="Calibri"/>
                <a:cs typeface="Calibri"/>
              </a:rPr>
              <a:t>Avoid </a:t>
            </a:r>
            <a:r>
              <a:rPr dirty="0" sz="600" spc="-5">
                <a:latin typeface="Calibri"/>
                <a:cs typeface="Calibri"/>
              </a:rPr>
              <a:t>or </a:t>
            </a:r>
            <a:r>
              <a:rPr dirty="0" sz="600" spc="-10">
                <a:latin typeface="Calibri"/>
                <a:cs typeface="Calibri"/>
              </a:rPr>
              <a:t>reframe negative</a:t>
            </a:r>
            <a:r>
              <a:rPr dirty="0" sz="600">
                <a:latin typeface="Calibri"/>
                <a:cs typeface="Calibri"/>
              </a:rPr>
              <a:t> </a:t>
            </a:r>
            <a:r>
              <a:rPr dirty="0" sz="600" spc="-10">
                <a:latin typeface="Calibri"/>
                <a:cs typeface="Calibri"/>
              </a:rPr>
              <a:t>language.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95085" y="1795241"/>
            <a:ext cx="605935" cy="8187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98500" y="3046983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25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7550" y="1327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469322" y="5618460"/>
            <a:ext cx="226694" cy="2269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48410" y="4178300"/>
            <a:ext cx="0" cy="1701800"/>
          </a:xfrm>
          <a:custGeom>
            <a:avLst/>
            <a:gdLst/>
            <a:ahLst/>
            <a:cxnLst/>
            <a:rect l="l" t="t" r="r" b="b"/>
            <a:pathLst>
              <a:path w="0" h="1701800">
                <a:moveTo>
                  <a:pt x="0" y="0"/>
                </a:moveTo>
                <a:lnTo>
                  <a:pt x="0" y="1701799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917822" y="4240614"/>
            <a:ext cx="2609850" cy="331470"/>
          </a:xfrm>
          <a:prstGeom prst="rect">
            <a:avLst/>
          </a:prstGeom>
          <a:solidFill>
            <a:srgbClr val="002060"/>
          </a:solidFill>
        </p:spPr>
        <p:txBody>
          <a:bodyPr wrap="square" lIns="0" tIns="66040" rIns="0" bIns="0" rtlCol="0" vert="horz">
            <a:spAutoFit/>
          </a:bodyPr>
          <a:lstStyle/>
          <a:p>
            <a:pPr marL="544195">
              <a:lnSpc>
                <a:spcPct val="100000"/>
              </a:lnSpc>
              <a:spcBef>
                <a:spcPts val="520"/>
              </a:spcBef>
            </a:pP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Positive Mindset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Strategies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3992" y="4665399"/>
            <a:ext cx="2847340" cy="8394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0" indent="-8572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53035" algn="l"/>
              </a:tabLst>
            </a:pPr>
            <a:r>
              <a:rPr dirty="0" sz="600" spc="-10">
                <a:latin typeface="Calibri"/>
                <a:cs typeface="Calibri"/>
              </a:rPr>
              <a:t>Celebrate small</a:t>
            </a:r>
            <a:r>
              <a:rPr dirty="0" sz="600" spc="-5">
                <a:latin typeface="Calibri"/>
                <a:cs typeface="Calibri"/>
              </a:rPr>
              <a:t> wins.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Wingdings"/>
              <a:buChar char=""/>
            </a:pPr>
            <a:endParaRPr sz="550">
              <a:latin typeface="Calibri"/>
              <a:cs typeface="Calibri"/>
            </a:endParaRPr>
          </a:p>
          <a:p>
            <a:pPr marL="152400" indent="-85725">
              <a:lnSpc>
                <a:spcPct val="100000"/>
              </a:lnSpc>
              <a:buFont typeface="Wingdings"/>
              <a:buChar char=""/>
              <a:tabLst>
                <a:tab pos="153035" algn="l"/>
              </a:tabLst>
            </a:pPr>
            <a:r>
              <a:rPr dirty="0" sz="600" spc="-10">
                <a:latin typeface="Calibri"/>
                <a:cs typeface="Calibri"/>
              </a:rPr>
              <a:t>Repeat positive</a:t>
            </a:r>
            <a:r>
              <a:rPr dirty="0" sz="600" spc="-5">
                <a:latin typeface="Calibri"/>
                <a:cs typeface="Calibri"/>
              </a:rPr>
              <a:t> </a:t>
            </a:r>
            <a:r>
              <a:rPr dirty="0" sz="600" spc="-10">
                <a:latin typeface="Calibri"/>
                <a:cs typeface="Calibri"/>
              </a:rPr>
              <a:t>affirmations.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Wingdings"/>
              <a:buChar char=""/>
            </a:pPr>
            <a:endParaRPr sz="550">
              <a:latin typeface="Calibri"/>
              <a:cs typeface="Calibri"/>
            </a:endParaRPr>
          </a:p>
          <a:p>
            <a:pPr marL="152400" indent="-85725">
              <a:lnSpc>
                <a:spcPct val="100000"/>
              </a:lnSpc>
              <a:buFont typeface="Wingdings"/>
              <a:buChar char=""/>
              <a:tabLst>
                <a:tab pos="153035" algn="l"/>
              </a:tabLst>
            </a:pPr>
            <a:r>
              <a:rPr dirty="0" sz="600" spc="-25">
                <a:latin typeface="Calibri"/>
                <a:cs typeface="Calibri"/>
              </a:rPr>
              <a:t>Take </a:t>
            </a:r>
            <a:r>
              <a:rPr dirty="0" sz="600" spc="-5">
                <a:latin typeface="Calibri"/>
                <a:cs typeface="Calibri"/>
              </a:rPr>
              <a:t>a</a:t>
            </a:r>
            <a:r>
              <a:rPr dirty="0" sz="600" spc="10">
                <a:latin typeface="Calibri"/>
                <a:cs typeface="Calibri"/>
              </a:rPr>
              <a:t> </a:t>
            </a:r>
            <a:r>
              <a:rPr dirty="0" sz="600" spc="-10">
                <a:latin typeface="Calibri"/>
                <a:cs typeface="Calibri"/>
              </a:rPr>
              <a:t>break!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Wingdings"/>
              <a:buChar char=""/>
            </a:pPr>
            <a:endParaRPr sz="650">
              <a:latin typeface="Calibri"/>
              <a:cs typeface="Calibri"/>
            </a:endParaRPr>
          </a:p>
          <a:p>
            <a:pPr marL="152400" indent="-85725">
              <a:lnSpc>
                <a:spcPct val="100000"/>
              </a:lnSpc>
              <a:buFont typeface="Wingdings"/>
              <a:buChar char=""/>
              <a:tabLst>
                <a:tab pos="153035" algn="l"/>
              </a:tabLst>
            </a:pPr>
            <a:r>
              <a:rPr dirty="0" sz="600" spc="-5">
                <a:latin typeface="Calibri"/>
                <a:cs typeface="Calibri"/>
              </a:rPr>
              <a:t>Seek support when</a:t>
            </a:r>
            <a:r>
              <a:rPr dirty="0" sz="600" spc="-15">
                <a:latin typeface="Calibri"/>
                <a:cs typeface="Calibri"/>
              </a:rPr>
              <a:t> </a:t>
            </a:r>
            <a:r>
              <a:rPr dirty="0" sz="600" spc="-5">
                <a:latin typeface="Calibri"/>
                <a:cs typeface="Calibri"/>
              </a:rPr>
              <a:t>needed.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Wingdings"/>
              <a:buChar char=""/>
            </a:pPr>
            <a:endParaRPr sz="550">
              <a:latin typeface="Calibri"/>
              <a:cs typeface="Calibri"/>
            </a:endParaRPr>
          </a:p>
          <a:p>
            <a:pPr marL="152400" indent="-85725">
              <a:lnSpc>
                <a:spcPct val="100000"/>
              </a:lnSpc>
              <a:buFont typeface="Wingdings"/>
              <a:buChar char=""/>
              <a:tabLst>
                <a:tab pos="153035" algn="l"/>
              </a:tabLst>
            </a:pPr>
            <a:r>
              <a:rPr dirty="0" sz="600" spc="-10">
                <a:latin typeface="Calibri"/>
                <a:cs typeface="Calibri"/>
              </a:rPr>
              <a:t>Reflect </a:t>
            </a:r>
            <a:r>
              <a:rPr dirty="0" sz="600" spc="-5">
                <a:latin typeface="Calibri"/>
                <a:cs typeface="Calibri"/>
              </a:rPr>
              <a:t>on </a:t>
            </a:r>
            <a:r>
              <a:rPr dirty="0" sz="600" spc="-10">
                <a:latin typeface="Calibri"/>
                <a:cs typeface="Calibri"/>
              </a:rPr>
              <a:t>positive</a:t>
            </a:r>
            <a:r>
              <a:rPr dirty="0" sz="600" spc="-5">
                <a:latin typeface="Calibri"/>
                <a:cs typeface="Calibri"/>
              </a:rPr>
              <a:t> </a:t>
            </a:r>
            <a:r>
              <a:rPr dirty="0" sz="600" spc="-10">
                <a:latin typeface="Calibri"/>
                <a:cs typeface="Calibri"/>
              </a:rPr>
              <a:t>experiences.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12187" y="4723741"/>
            <a:ext cx="1029030" cy="7855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98500" y="5904484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26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17550" y="41846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504947" y="7161859"/>
            <a:ext cx="302260" cy="1265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717550" y="7042150"/>
            <a:ext cx="3009900" cy="16891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Times New Roman"/>
              <a:cs typeface="Times New Roman"/>
            </a:endParaRPr>
          </a:p>
          <a:p>
            <a:pPr marL="809625" marR="254635">
              <a:lnSpc>
                <a:spcPct val="102200"/>
              </a:lnSpc>
            </a:pP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Which character are you </a:t>
            </a:r>
            <a:r>
              <a:rPr dirty="0" sz="900" spc="-5" b="1">
                <a:solidFill>
                  <a:srgbClr val="5B5B5B"/>
                </a:solidFill>
                <a:latin typeface="Calibri"/>
                <a:cs typeface="Calibri"/>
              </a:rPr>
              <a:t>on the positivity  </a:t>
            </a: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scale?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Calibri"/>
              <a:cs typeface="Calibri"/>
            </a:endParaRPr>
          </a:p>
          <a:p>
            <a:pPr marL="809625">
              <a:lnSpc>
                <a:spcPct val="100000"/>
              </a:lnSpc>
            </a:pPr>
            <a:r>
              <a:rPr dirty="0" sz="300" spc="-5" b="1">
                <a:solidFill>
                  <a:srgbClr val="5B5B5B"/>
                </a:solidFill>
                <a:latin typeface="MS Gothic"/>
                <a:cs typeface="MS Gothic"/>
              </a:rPr>
              <a:t>ⓘ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Start </a:t>
            </a:r>
            <a:r>
              <a:rPr dirty="0" sz="300" spc="15">
                <a:solidFill>
                  <a:srgbClr val="5B5B5B"/>
                </a:solidFill>
                <a:latin typeface="Calibri"/>
                <a:cs typeface="Calibri"/>
              </a:rPr>
              <a:t>presenting </a:t>
            </a:r>
            <a:r>
              <a:rPr dirty="0" sz="300">
                <a:solidFill>
                  <a:srgbClr val="5B5B5B"/>
                </a:solidFill>
                <a:latin typeface="Calibri"/>
                <a:cs typeface="Calibri"/>
              </a:rPr>
              <a:t>to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display the poll results </a:t>
            </a:r>
            <a:r>
              <a:rPr dirty="0" sz="300" spc="5">
                <a:solidFill>
                  <a:srgbClr val="5B5B5B"/>
                </a:solidFill>
                <a:latin typeface="Calibri"/>
                <a:cs typeface="Calibri"/>
              </a:rPr>
              <a:t>on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this</a:t>
            </a:r>
            <a:r>
              <a:rPr dirty="0" sz="300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slide.</a:t>
            </a:r>
            <a:endParaRPr sz="3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37141" y="7584158"/>
            <a:ext cx="604520" cy="6050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98500" y="8761983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27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044950" y="1517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044950" y="1758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044950" y="2000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044950" y="2241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44950" y="2482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44950" y="2724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044950" y="2965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44950" y="4375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044950" y="4616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044950" y="48577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044950" y="50990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044950" y="53403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044950" y="5581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044950" y="5822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44950" y="7232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044950" y="7473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044950" y="7715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044950" y="7956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044950" y="8197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044950" y="8439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044950" y="8680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7385" y="1978946"/>
            <a:ext cx="2609850" cy="331470"/>
          </a:xfrm>
          <a:prstGeom prst="rect">
            <a:avLst/>
          </a:prstGeom>
          <a:solidFill>
            <a:srgbClr val="002060"/>
          </a:solidFill>
        </p:spPr>
        <p:txBody>
          <a:bodyPr wrap="square" lIns="0" tIns="64769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09"/>
              </a:spcBef>
            </a:pPr>
            <a:r>
              <a:rPr dirty="0" sz="1100" spc="-20">
                <a:solidFill>
                  <a:srgbClr val="FFFFFF"/>
                </a:solidFill>
                <a:latin typeface="Calibri"/>
                <a:cs typeface="Calibri"/>
              </a:rPr>
              <a:t>SWOT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Analysis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8500" y="3046983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28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7550" y="1327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469322" y="5618460"/>
            <a:ext cx="226694" cy="2269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48410" y="4178300"/>
            <a:ext cx="0" cy="1701800"/>
          </a:xfrm>
          <a:custGeom>
            <a:avLst/>
            <a:gdLst/>
            <a:ahLst/>
            <a:cxnLst/>
            <a:rect l="l" t="t" r="r" b="b"/>
            <a:pathLst>
              <a:path w="0" h="1701800">
                <a:moveTo>
                  <a:pt x="0" y="0"/>
                </a:moveTo>
                <a:lnTo>
                  <a:pt x="0" y="1701799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917822" y="4240614"/>
            <a:ext cx="2609850" cy="331470"/>
          </a:xfrm>
          <a:prstGeom prst="rect">
            <a:avLst/>
          </a:prstGeom>
          <a:solidFill>
            <a:srgbClr val="002060"/>
          </a:solidFill>
        </p:spPr>
        <p:txBody>
          <a:bodyPr wrap="square" lIns="0" tIns="66040" rIns="0" bIns="0" rtlCol="0" vert="horz">
            <a:spAutoFit/>
          </a:bodyPr>
          <a:lstStyle/>
          <a:p>
            <a:pPr marL="577850">
              <a:lnSpc>
                <a:spcPct val="100000"/>
              </a:lnSpc>
              <a:spcBef>
                <a:spcPts val="520"/>
              </a:spcBef>
            </a:pP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What is </a:t>
            </a:r>
            <a:r>
              <a:rPr dirty="0" sz="1100" i="1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dirty="0" sz="1100" spc="-20" i="1">
                <a:solidFill>
                  <a:srgbClr val="FFFFFF"/>
                </a:solidFill>
                <a:latin typeface="Calibri"/>
                <a:cs typeface="Calibri"/>
              </a:rPr>
              <a:t>SWOT</a:t>
            </a:r>
            <a:r>
              <a:rPr dirty="0" sz="1100" spc="-3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Analysis?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3992" y="4567863"/>
            <a:ext cx="2847340" cy="121158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67310" marR="621665">
              <a:lnSpc>
                <a:spcPct val="98300"/>
              </a:lnSpc>
              <a:spcBef>
                <a:spcPts val="110"/>
              </a:spcBef>
            </a:pPr>
            <a:r>
              <a:rPr dirty="0" sz="600" spc="-15" b="1" i="1">
                <a:latin typeface="Calibri"/>
                <a:cs typeface="Calibri"/>
              </a:rPr>
              <a:t>SWOT </a:t>
            </a:r>
            <a:r>
              <a:rPr dirty="0" sz="600" spc="-10" b="1" i="1">
                <a:latin typeface="Calibri"/>
                <a:cs typeface="Calibri"/>
              </a:rPr>
              <a:t>stands </a:t>
            </a:r>
            <a:r>
              <a:rPr dirty="0" sz="600" spc="-5" b="1" i="1">
                <a:latin typeface="Calibri"/>
                <a:cs typeface="Calibri"/>
              </a:rPr>
              <a:t>for Strengths, </a:t>
            </a:r>
            <a:r>
              <a:rPr dirty="0" sz="600" spc="-10" b="1" i="1">
                <a:latin typeface="Calibri"/>
                <a:cs typeface="Calibri"/>
              </a:rPr>
              <a:t>Weaknesses, </a:t>
            </a:r>
            <a:r>
              <a:rPr dirty="0" sz="600" spc="-5" b="1" i="1">
                <a:latin typeface="Calibri"/>
                <a:cs typeface="Calibri"/>
              </a:rPr>
              <a:t>Opportunities, and </a:t>
            </a:r>
            <a:r>
              <a:rPr dirty="0" sz="600" spc="-10" b="1" i="1">
                <a:latin typeface="Calibri"/>
                <a:cs typeface="Calibri"/>
              </a:rPr>
              <a:t>Threats</a:t>
            </a:r>
            <a:r>
              <a:rPr dirty="0" sz="600" spc="-10">
                <a:latin typeface="Calibri"/>
                <a:cs typeface="Calibri"/>
              </a:rPr>
              <a:t>.  </a:t>
            </a:r>
            <a:r>
              <a:rPr dirty="0" sz="600" spc="-5">
                <a:latin typeface="Calibri"/>
                <a:cs typeface="Calibri"/>
              </a:rPr>
              <a:t>A </a:t>
            </a:r>
            <a:r>
              <a:rPr dirty="0" sz="600" spc="-15">
                <a:latin typeface="Calibri"/>
                <a:cs typeface="Calibri"/>
              </a:rPr>
              <a:t>SWOT </a:t>
            </a:r>
            <a:r>
              <a:rPr dirty="0" sz="600" spc="-10">
                <a:latin typeface="Calibri"/>
                <a:cs typeface="Calibri"/>
              </a:rPr>
              <a:t>analysis </a:t>
            </a:r>
            <a:r>
              <a:rPr dirty="0" sz="600" spc="-5">
                <a:latin typeface="Calibri"/>
                <a:cs typeface="Calibri"/>
              </a:rPr>
              <a:t>is a </a:t>
            </a:r>
            <a:r>
              <a:rPr dirty="0" sz="600" spc="-10">
                <a:latin typeface="Calibri"/>
                <a:cs typeface="Calibri"/>
              </a:rPr>
              <a:t>technique for </a:t>
            </a:r>
            <a:r>
              <a:rPr dirty="0" sz="600" spc="-5">
                <a:latin typeface="Calibri"/>
                <a:cs typeface="Calibri"/>
              </a:rPr>
              <a:t>assessing these </a:t>
            </a:r>
            <a:r>
              <a:rPr dirty="0" sz="600" spc="-10">
                <a:latin typeface="Calibri"/>
                <a:cs typeface="Calibri"/>
              </a:rPr>
              <a:t>four </a:t>
            </a:r>
            <a:r>
              <a:rPr dirty="0" sz="600" spc="-5">
                <a:latin typeface="Calibri"/>
                <a:cs typeface="Calibri"/>
              </a:rPr>
              <a:t>aspects of </a:t>
            </a:r>
            <a:r>
              <a:rPr dirty="0" sz="600" spc="-10">
                <a:latin typeface="Calibri"/>
                <a:cs typeface="Calibri"/>
              </a:rPr>
              <a:t>any  problem </a:t>
            </a:r>
            <a:r>
              <a:rPr dirty="0" sz="600" spc="-5">
                <a:latin typeface="Calibri"/>
                <a:cs typeface="Calibri"/>
              </a:rPr>
              <a:t>and its </a:t>
            </a:r>
            <a:r>
              <a:rPr dirty="0" sz="600" spc="-10">
                <a:latin typeface="Calibri"/>
                <a:cs typeface="Calibri"/>
              </a:rPr>
              <a:t>potential solutions.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500">
              <a:latin typeface="Calibri"/>
              <a:cs typeface="Calibri"/>
            </a:endParaRPr>
          </a:p>
          <a:p>
            <a:pPr marL="67310" marR="575945">
              <a:lnSpc>
                <a:spcPct val="105000"/>
              </a:lnSpc>
            </a:pPr>
            <a:r>
              <a:rPr dirty="0" sz="600" spc="-15" b="1" i="1">
                <a:latin typeface="Calibri"/>
                <a:cs typeface="Calibri"/>
              </a:rPr>
              <a:t>SWOT </a:t>
            </a:r>
            <a:r>
              <a:rPr dirty="0" sz="600" spc="-5" b="1" i="1">
                <a:latin typeface="Calibri"/>
                <a:cs typeface="Calibri"/>
              </a:rPr>
              <a:t>Analysis is a </a:t>
            </a:r>
            <a:r>
              <a:rPr dirty="0" sz="600" spc="-10" b="1" i="1">
                <a:latin typeface="Calibri"/>
                <a:cs typeface="Calibri"/>
              </a:rPr>
              <a:t>tool </a:t>
            </a:r>
            <a:r>
              <a:rPr dirty="0" sz="600" spc="-10">
                <a:latin typeface="Calibri"/>
                <a:cs typeface="Calibri"/>
              </a:rPr>
              <a:t>that can </a:t>
            </a:r>
            <a:r>
              <a:rPr dirty="0" sz="600" spc="-5">
                <a:latin typeface="Calibri"/>
                <a:cs typeface="Calibri"/>
              </a:rPr>
              <a:t>help </a:t>
            </a:r>
            <a:r>
              <a:rPr dirty="0" sz="600" spc="-10">
                <a:latin typeface="Calibri"/>
                <a:cs typeface="Calibri"/>
              </a:rPr>
              <a:t>you to </a:t>
            </a:r>
            <a:r>
              <a:rPr dirty="0" sz="600" spc="-10" b="1" i="1">
                <a:latin typeface="Calibri"/>
                <a:cs typeface="Calibri"/>
              </a:rPr>
              <a:t>analyze </a:t>
            </a:r>
            <a:r>
              <a:rPr dirty="0" sz="600" spc="-5" b="1" i="1">
                <a:latin typeface="Calibri"/>
                <a:cs typeface="Calibri"/>
              </a:rPr>
              <a:t>what your  </a:t>
            </a:r>
            <a:r>
              <a:rPr dirty="0" sz="600" spc="-10" b="1" i="1">
                <a:latin typeface="Calibri"/>
                <a:cs typeface="Calibri"/>
              </a:rPr>
              <a:t>organization </a:t>
            </a:r>
            <a:r>
              <a:rPr dirty="0" sz="600" spc="-5" b="1" i="1">
                <a:latin typeface="Calibri"/>
                <a:cs typeface="Calibri"/>
              </a:rPr>
              <a:t>does </a:t>
            </a:r>
            <a:r>
              <a:rPr dirty="0" sz="600" spc="-10" b="1" i="1">
                <a:latin typeface="Calibri"/>
                <a:cs typeface="Calibri"/>
              </a:rPr>
              <a:t>best now</a:t>
            </a:r>
            <a:r>
              <a:rPr dirty="0" sz="600" spc="-10">
                <a:latin typeface="Calibri"/>
                <a:cs typeface="Calibri"/>
              </a:rPr>
              <a:t>, </a:t>
            </a:r>
            <a:r>
              <a:rPr dirty="0" sz="600" spc="-5">
                <a:latin typeface="Calibri"/>
                <a:cs typeface="Calibri"/>
              </a:rPr>
              <a:t>and </a:t>
            </a:r>
            <a:r>
              <a:rPr dirty="0" sz="600" spc="-10">
                <a:latin typeface="Calibri"/>
                <a:cs typeface="Calibri"/>
              </a:rPr>
              <a:t>to </a:t>
            </a:r>
            <a:r>
              <a:rPr dirty="0" sz="600" spc="-10" b="1" i="1">
                <a:latin typeface="Calibri"/>
                <a:cs typeface="Calibri"/>
              </a:rPr>
              <a:t>devise </a:t>
            </a:r>
            <a:r>
              <a:rPr dirty="0" sz="600" spc="-5" b="1" i="1">
                <a:latin typeface="Calibri"/>
                <a:cs typeface="Calibri"/>
              </a:rPr>
              <a:t>a </a:t>
            </a:r>
            <a:r>
              <a:rPr dirty="0" sz="600" spc="-10" b="1" i="1">
                <a:latin typeface="Calibri"/>
                <a:cs typeface="Calibri"/>
              </a:rPr>
              <a:t>successful strategy for </a:t>
            </a:r>
            <a:r>
              <a:rPr dirty="0" sz="600" spc="-5" b="1" i="1">
                <a:latin typeface="Calibri"/>
                <a:cs typeface="Calibri"/>
              </a:rPr>
              <a:t>the  </a:t>
            </a:r>
            <a:r>
              <a:rPr dirty="0" sz="600" spc="-5" b="1" i="1">
                <a:latin typeface="Calibri"/>
                <a:cs typeface="Calibri"/>
              </a:rPr>
              <a:t>future</a:t>
            </a:r>
            <a:r>
              <a:rPr dirty="0" sz="600" spc="-5">
                <a:latin typeface="Calibri"/>
                <a:cs typeface="Calibri"/>
              </a:rPr>
              <a:t>.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500">
              <a:latin typeface="Calibri"/>
              <a:cs typeface="Calibri"/>
            </a:endParaRPr>
          </a:p>
          <a:p>
            <a:pPr marL="67310" marR="535305">
              <a:lnSpc>
                <a:spcPct val="105000"/>
              </a:lnSpc>
              <a:spcBef>
                <a:spcPts val="5"/>
              </a:spcBef>
            </a:pPr>
            <a:r>
              <a:rPr dirty="0" sz="600" spc="-5" b="1" i="1">
                <a:latin typeface="Calibri"/>
                <a:cs typeface="Calibri"/>
              </a:rPr>
              <a:t>A </a:t>
            </a:r>
            <a:r>
              <a:rPr dirty="0" sz="600" spc="-15" b="1" i="1">
                <a:latin typeface="Calibri"/>
                <a:cs typeface="Calibri"/>
              </a:rPr>
              <a:t>SWOT </a:t>
            </a:r>
            <a:r>
              <a:rPr dirty="0" sz="600" spc="-5" b="1" i="1">
                <a:latin typeface="Calibri"/>
                <a:cs typeface="Calibri"/>
              </a:rPr>
              <a:t>analysis </a:t>
            </a:r>
            <a:r>
              <a:rPr dirty="0" sz="600" spc="-10" b="1" i="1">
                <a:latin typeface="Calibri"/>
                <a:cs typeface="Calibri"/>
              </a:rPr>
              <a:t>examines </a:t>
            </a:r>
            <a:r>
              <a:rPr dirty="0" sz="600" spc="-5" b="1" i="1">
                <a:latin typeface="Calibri"/>
                <a:cs typeface="Calibri"/>
              </a:rPr>
              <a:t>both </a:t>
            </a:r>
            <a:r>
              <a:rPr dirty="0" sz="600" spc="-10" b="1" i="1">
                <a:latin typeface="Calibri"/>
                <a:cs typeface="Calibri"/>
              </a:rPr>
              <a:t>internal </a:t>
            </a:r>
            <a:r>
              <a:rPr dirty="0" sz="600" spc="-5" b="1" i="1">
                <a:latin typeface="Calibri"/>
                <a:cs typeface="Calibri"/>
              </a:rPr>
              <a:t>and </a:t>
            </a:r>
            <a:r>
              <a:rPr dirty="0" sz="600" spc="-10" b="1" i="1">
                <a:latin typeface="Calibri"/>
                <a:cs typeface="Calibri"/>
              </a:rPr>
              <a:t>external factors </a:t>
            </a:r>
            <a:r>
              <a:rPr dirty="0" sz="600" spc="-5">
                <a:latin typeface="Calibri"/>
                <a:cs typeface="Calibri"/>
              </a:rPr>
              <a:t>– </a:t>
            </a:r>
            <a:r>
              <a:rPr dirty="0" sz="600" spc="-10">
                <a:latin typeface="Calibri"/>
                <a:cs typeface="Calibri"/>
              </a:rPr>
              <a:t>that </a:t>
            </a:r>
            <a:r>
              <a:rPr dirty="0" sz="600" spc="-5">
                <a:latin typeface="Calibri"/>
                <a:cs typeface="Calibri"/>
              </a:rPr>
              <a:t>is,  </a:t>
            </a:r>
            <a:r>
              <a:rPr dirty="0" sz="600" spc="-5" b="1" i="1">
                <a:latin typeface="Calibri"/>
                <a:cs typeface="Calibri"/>
              </a:rPr>
              <a:t>what's going on inside and outside your </a:t>
            </a:r>
            <a:r>
              <a:rPr dirty="0" sz="600" spc="-10" b="1" i="1">
                <a:latin typeface="Calibri"/>
                <a:cs typeface="Calibri"/>
              </a:rPr>
              <a:t>organization</a:t>
            </a:r>
            <a:r>
              <a:rPr dirty="0" sz="600" spc="-10">
                <a:latin typeface="Calibri"/>
                <a:cs typeface="Calibri"/>
              </a:rPr>
              <a:t>. So, some </a:t>
            </a:r>
            <a:r>
              <a:rPr dirty="0" sz="600" spc="-5">
                <a:latin typeface="Calibri"/>
                <a:cs typeface="Calibri"/>
              </a:rPr>
              <a:t>of </a:t>
            </a:r>
            <a:r>
              <a:rPr dirty="0" sz="600" spc="-10">
                <a:latin typeface="Calibri"/>
                <a:cs typeface="Calibri"/>
              </a:rPr>
              <a:t>these  factors </a:t>
            </a:r>
            <a:r>
              <a:rPr dirty="0" sz="600" spc="-5">
                <a:latin typeface="Calibri"/>
                <a:cs typeface="Calibri"/>
              </a:rPr>
              <a:t>will be </a:t>
            </a:r>
            <a:r>
              <a:rPr dirty="0" sz="600" spc="-5" b="1" i="1">
                <a:latin typeface="Calibri"/>
                <a:cs typeface="Calibri"/>
              </a:rPr>
              <a:t>within your </a:t>
            </a:r>
            <a:r>
              <a:rPr dirty="0" sz="600" spc="-10" b="1" i="1">
                <a:latin typeface="Calibri"/>
                <a:cs typeface="Calibri"/>
              </a:rPr>
              <a:t>control </a:t>
            </a:r>
            <a:r>
              <a:rPr dirty="0" sz="600" spc="-5">
                <a:latin typeface="Calibri"/>
                <a:cs typeface="Calibri"/>
              </a:rPr>
              <a:t>and </a:t>
            </a:r>
            <a:r>
              <a:rPr dirty="0" sz="600" spc="-5" b="1" i="1">
                <a:latin typeface="Calibri"/>
                <a:cs typeface="Calibri"/>
              </a:rPr>
              <a:t>some will not</a:t>
            </a:r>
            <a:r>
              <a:rPr dirty="0" sz="600" spc="-5">
                <a:latin typeface="Calibri"/>
                <a:cs typeface="Calibri"/>
              </a:rPr>
              <a:t>. In either </a:t>
            </a:r>
            <a:r>
              <a:rPr dirty="0" sz="600" spc="-10">
                <a:latin typeface="Calibri"/>
                <a:cs typeface="Calibri"/>
              </a:rPr>
              <a:t>case,</a:t>
            </a:r>
            <a:r>
              <a:rPr dirty="0" sz="600" spc="-5">
                <a:latin typeface="Calibri"/>
                <a:cs typeface="Calibri"/>
              </a:rPr>
              <a:t> the</a:t>
            </a:r>
            <a:endParaRPr sz="600">
              <a:latin typeface="Calibri"/>
              <a:cs typeface="Calibri"/>
            </a:endParaRPr>
          </a:p>
          <a:p>
            <a:pPr marL="67310" marR="569595">
              <a:lnSpc>
                <a:spcPts val="700"/>
              </a:lnSpc>
              <a:spcBef>
                <a:spcPts val="15"/>
              </a:spcBef>
            </a:pPr>
            <a:r>
              <a:rPr dirty="0" sz="600" spc="-10" b="1" i="1">
                <a:latin typeface="Calibri"/>
                <a:cs typeface="Calibri"/>
              </a:rPr>
              <a:t>wisest </a:t>
            </a:r>
            <a:r>
              <a:rPr dirty="0" sz="600" spc="-5" b="1" i="1">
                <a:latin typeface="Calibri"/>
                <a:cs typeface="Calibri"/>
              </a:rPr>
              <a:t>action you </a:t>
            </a:r>
            <a:r>
              <a:rPr dirty="0" sz="600" spc="-10" b="1" i="1">
                <a:latin typeface="Calibri"/>
                <a:cs typeface="Calibri"/>
              </a:rPr>
              <a:t>can take </a:t>
            </a:r>
            <a:r>
              <a:rPr dirty="0" sz="600" spc="-5">
                <a:latin typeface="Calibri"/>
                <a:cs typeface="Calibri"/>
              </a:rPr>
              <a:t>in </a:t>
            </a:r>
            <a:r>
              <a:rPr dirty="0" sz="600" spc="-10">
                <a:latin typeface="Calibri"/>
                <a:cs typeface="Calibri"/>
              </a:rPr>
              <a:t>response </a:t>
            </a:r>
            <a:r>
              <a:rPr dirty="0" sz="600" spc="-5" b="1" i="1">
                <a:latin typeface="Calibri"/>
                <a:cs typeface="Calibri"/>
              </a:rPr>
              <a:t>will </a:t>
            </a:r>
            <a:r>
              <a:rPr dirty="0" sz="600" spc="-10" b="1" i="1">
                <a:latin typeface="Calibri"/>
                <a:cs typeface="Calibri"/>
              </a:rPr>
              <a:t>become </a:t>
            </a:r>
            <a:r>
              <a:rPr dirty="0" sz="600" spc="-5" b="1" i="1">
                <a:latin typeface="Calibri"/>
                <a:cs typeface="Calibri"/>
              </a:rPr>
              <a:t>clearer </a:t>
            </a:r>
            <a:r>
              <a:rPr dirty="0" sz="600" spc="-10" b="1" i="1">
                <a:latin typeface="Calibri"/>
                <a:cs typeface="Calibri"/>
              </a:rPr>
              <a:t>once </a:t>
            </a:r>
            <a:r>
              <a:rPr dirty="0" sz="600" spc="-5" b="1" i="1">
                <a:latin typeface="Calibri"/>
                <a:cs typeface="Calibri"/>
              </a:rPr>
              <a:t>you've  </a:t>
            </a:r>
            <a:r>
              <a:rPr dirty="0" sz="600" spc="-10" b="1" i="1">
                <a:latin typeface="Calibri"/>
                <a:cs typeface="Calibri"/>
              </a:rPr>
              <a:t>discovered, recorded </a:t>
            </a:r>
            <a:r>
              <a:rPr dirty="0" sz="600" spc="-5" i="1">
                <a:latin typeface="Calibri"/>
                <a:cs typeface="Calibri"/>
              </a:rPr>
              <a:t>and </a:t>
            </a:r>
            <a:r>
              <a:rPr dirty="0" sz="600" spc="-10" b="1" i="1">
                <a:latin typeface="Calibri"/>
                <a:cs typeface="Calibri"/>
              </a:rPr>
              <a:t>analyzed </a:t>
            </a:r>
            <a:r>
              <a:rPr dirty="0" sz="600" spc="-5" b="1" i="1">
                <a:latin typeface="Calibri"/>
                <a:cs typeface="Calibri"/>
              </a:rPr>
              <a:t>as </a:t>
            </a:r>
            <a:r>
              <a:rPr dirty="0" sz="600" spc="-10" b="1" i="1">
                <a:latin typeface="Calibri"/>
                <a:cs typeface="Calibri"/>
              </a:rPr>
              <a:t>many factors </a:t>
            </a:r>
            <a:r>
              <a:rPr dirty="0" sz="600" spc="-5" b="1" i="1">
                <a:latin typeface="Calibri"/>
                <a:cs typeface="Calibri"/>
              </a:rPr>
              <a:t>as you</a:t>
            </a:r>
            <a:r>
              <a:rPr dirty="0" sz="600" spc="35" b="1" i="1">
                <a:latin typeface="Calibri"/>
                <a:cs typeface="Calibri"/>
              </a:rPr>
              <a:t> </a:t>
            </a:r>
            <a:r>
              <a:rPr dirty="0" sz="600" spc="-10" b="1" i="1">
                <a:latin typeface="Calibri"/>
                <a:cs typeface="Calibri"/>
              </a:rPr>
              <a:t>can.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8500" y="5904484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29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7550" y="41846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469322" y="8475960"/>
            <a:ext cx="226694" cy="2269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8410" y="7035800"/>
            <a:ext cx="0" cy="1701800"/>
          </a:xfrm>
          <a:custGeom>
            <a:avLst/>
            <a:gdLst/>
            <a:ahLst/>
            <a:cxnLst/>
            <a:rect l="l" t="t" r="r" b="b"/>
            <a:pathLst>
              <a:path w="0" h="1701800">
                <a:moveTo>
                  <a:pt x="0" y="0"/>
                </a:moveTo>
                <a:lnTo>
                  <a:pt x="0" y="1701799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917822" y="7098114"/>
            <a:ext cx="2609850" cy="331470"/>
          </a:xfrm>
          <a:prstGeom prst="rect">
            <a:avLst/>
          </a:prstGeom>
          <a:solidFill>
            <a:srgbClr val="002060"/>
          </a:solidFill>
        </p:spPr>
        <p:txBody>
          <a:bodyPr wrap="square" lIns="0" tIns="66040" rIns="0" bIns="0" rtlCol="0" vert="horz">
            <a:spAutoFit/>
          </a:bodyPr>
          <a:lstStyle/>
          <a:p>
            <a:pPr marL="577850">
              <a:lnSpc>
                <a:spcPct val="100000"/>
              </a:lnSpc>
              <a:spcBef>
                <a:spcPts val="520"/>
              </a:spcBef>
            </a:pP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What is </a:t>
            </a:r>
            <a:r>
              <a:rPr dirty="0" sz="1100" i="1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dirty="0" sz="1100" spc="-20" i="1">
                <a:solidFill>
                  <a:srgbClr val="FFFFFF"/>
                </a:solidFill>
                <a:latin typeface="Calibri"/>
                <a:cs typeface="Calibri"/>
              </a:rPr>
              <a:t>SWOT</a:t>
            </a:r>
            <a:r>
              <a:rPr dirty="0" sz="1100" spc="-3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Analysis?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27035" y="7484175"/>
            <a:ext cx="1647136" cy="12208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834780" y="7672237"/>
            <a:ext cx="508281" cy="5865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698500" y="8761983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30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17550" y="7042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044950" y="1517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044950" y="1758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044950" y="2000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044950" y="2241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44950" y="2482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44950" y="2724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044950" y="2965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44950" y="4375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044950" y="4616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044950" y="48577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044950" y="50990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044950" y="53403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044950" y="5581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044950" y="5822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44950" y="7232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044950" y="7473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044950" y="7715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044950" y="7956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044950" y="8197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044950" y="8439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044950" y="8680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04947" y="1446859"/>
            <a:ext cx="302260" cy="1265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17550" y="1327150"/>
            <a:ext cx="3009900" cy="16891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809625">
              <a:lnSpc>
                <a:spcPct val="100000"/>
              </a:lnSpc>
              <a:spcBef>
                <a:spcPts val="950"/>
              </a:spcBef>
            </a:pPr>
            <a:r>
              <a:rPr dirty="0" sz="900" spc="-15" b="1">
                <a:solidFill>
                  <a:srgbClr val="5B5B5B"/>
                </a:solidFill>
                <a:latin typeface="Calibri"/>
                <a:cs typeface="Calibri"/>
              </a:rPr>
              <a:t>Have </a:t>
            </a: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you ever conducted </a:t>
            </a:r>
            <a:r>
              <a:rPr dirty="0" sz="900" spc="-5" b="1">
                <a:solidFill>
                  <a:srgbClr val="5B5B5B"/>
                </a:solidFill>
                <a:latin typeface="Calibri"/>
                <a:cs typeface="Calibri"/>
              </a:rPr>
              <a:t>a </a:t>
            </a:r>
            <a:r>
              <a:rPr dirty="0" sz="900" spc="-20" b="1">
                <a:solidFill>
                  <a:srgbClr val="5B5B5B"/>
                </a:solidFill>
                <a:latin typeface="Calibri"/>
                <a:cs typeface="Calibri"/>
              </a:rPr>
              <a:t>SWOT</a:t>
            </a:r>
            <a:r>
              <a:rPr dirty="0" sz="900" spc="15" b="1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Analysis?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800">
              <a:latin typeface="Calibri"/>
              <a:cs typeface="Calibri"/>
            </a:endParaRPr>
          </a:p>
          <a:p>
            <a:pPr marL="809625">
              <a:lnSpc>
                <a:spcPct val="100000"/>
              </a:lnSpc>
              <a:spcBef>
                <a:spcPts val="5"/>
              </a:spcBef>
            </a:pPr>
            <a:r>
              <a:rPr dirty="0" sz="300" spc="-5" b="1">
                <a:solidFill>
                  <a:srgbClr val="5B5B5B"/>
                </a:solidFill>
                <a:latin typeface="MS Gothic"/>
                <a:cs typeface="MS Gothic"/>
              </a:rPr>
              <a:t>ⓘ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Start </a:t>
            </a:r>
            <a:r>
              <a:rPr dirty="0" sz="300" spc="15">
                <a:solidFill>
                  <a:srgbClr val="5B5B5B"/>
                </a:solidFill>
                <a:latin typeface="Calibri"/>
                <a:cs typeface="Calibri"/>
              </a:rPr>
              <a:t>presenting </a:t>
            </a:r>
            <a:r>
              <a:rPr dirty="0" sz="300">
                <a:solidFill>
                  <a:srgbClr val="5B5B5B"/>
                </a:solidFill>
                <a:latin typeface="Calibri"/>
                <a:cs typeface="Calibri"/>
              </a:rPr>
              <a:t>to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display the poll results </a:t>
            </a:r>
            <a:r>
              <a:rPr dirty="0" sz="300" spc="5">
                <a:solidFill>
                  <a:srgbClr val="5B5B5B"/>
                </a:solidFill>
                <a:latin typeface="Calibri"/>
                <a:cs typeface="Calibri"/>
              </a:rPr>
              <a:t>on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this</a:t>
            </a:r>
            <a:r>
              <a:rPr dirty="0" sz="300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slide.</a:t>
            </a:r>
            <a:endParaRPr sz="3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37141" y="1869158"/>
            <a:ext cx="604520" cy="6050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98500" y="3046983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31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69322" y="5618460"/>
            <a:ext cx="226694" cy="2269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48410" y="4178300"/>
            <a:ext cx="0" cy="993140"/>
          </a:xfrm>
          <a:custGeom>
            <a:avLst/>
            <a:gdLst/>
            <a:ahLst/>
            <a:cxnLst/>
            <a:rect l="l" t="t" r="r" b="b"/>
            <a:pathLst>
              <a:path w="0" h="993139">
                <a:moveTo>
                  <a:pt x="0" y="0"/>
                </a:moveTo>
                <a:lnTo>
                  <a:pt x="0" y="992902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48410" y="5618460"/>
            <a:ext cx="0" cy="262255"/>
          </a:xfrm>
          <a:custGeom>
            <a:avLst/>
            <a:gdLst/>
            <a:ahLst/>
            <a:cxnLst/>
            <a:rect l="l" t="t" r="r" b="b"/>
            <a:pathLst>
              <a:path w="0" h="262254">
                <a:moveTo>
                  <a:pt x="0" y="0"/>
                </a:moveTo>
                <a:lnTo>
                  <a:pt x="0" y="261639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11200" y="4178300"/>
            <a:ext cx="3022600" cy="1701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11200" y="5630545"/>
            <a:ext cx="2461895" cy="0"/>
          </a:xfrm>
          <a:custGeom>
            <a:avLst/>
            <a:gdLst/>
            <a:ahLst/>
            <a:cxnLst/>
            <a:rect l="l" t="t" r="r" b="b"/>
            <a:pathLst>
              <a:path w="2461895" h="0">
                <a:moveTo>
                  <a:pt x="0" y="0"/>
                </a:moveTo>
                <a:lnTo>
                  <a:pt x="2461300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169352" y="5161279"/>
            <a:ext cx="0" cy="466090"/>
          </a:xfrm>
          <a:custGeom>
            <a:avLst/>
            <a:gdLst/>
            <a:ahLst/>
            <a:cxnLst/>
            <a:rect l="l" t="t" r="r" b="b"/>
            <a:pathLst>
              <a:path w="0" h="466089">
                <a:moveTo>
                  <a:pt x="0" y="0"/>
                </a:moveTo>
                <a:lnTo>
                  <a:pt x="0" y="466089"/>
                </a:lnTo>
              </a:path>
            </a:pathLst>
          </a:custGeom>
          <a:ln w="629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11200" y="5158104"/>
            <a:ext cx="2461895" cy="0"/>
          </a:xfrm>
          <a:custGeom>
            <a:avLst/>
            <a:gdLst/>
            <a:ahLst/>
            <a:cxnLst/>
            <a:rect l="l" t="t" r="r" b="b"/>
            <a:pathLst>
              <a:path w="2461895" h="0">
                <a:moveTo>
                  <a:pt x="0" y="0"/>
                </a:moveTo>
                <a:lnTo>
                  <a:pt x="2461300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11200" y="5603240"/>
            <a:ext cx="2449195" cy="17780"/>
          </a:xfrm>
          <a:custGeom>
            <a:avLst/>
            <a:gdLst/>
            <a:ahLst/>
            <a:cxnLst/>
            <a:rect l="l" t="t" r="r" b="b"/>
            <a:pathLst>
              <a:path w="2449195" h="17779">
                <a:moveTo>
                  <a:pt x="0" y="17779"/>
                </a:moveTo>
                <a:lnTo>
                  <a:pt x="2448706" y="17779"/>
                </a:lnTo>
                <a:lnTo>
                  <a:pt x="2448706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19071" y="5186679"/>
            <a:ext cx="0" cy="416559"/>
          </a:xfrm>
          <a:custGeom>
            <a:avLst/>
            <a:gdLst/>
            <a:ahLst/>
            <a:cxnLst/>
            <a:rect l="l" t="t" r="r" b="b"/>
            <a:pathLst>
              <a:path w="0" h="416560">
                <a:moveTo>
                  <a:pt x="0" y="0"/>
                </a:moveTo>
                <a:lnTo>
                  <a:pt x="0" y="416560"/>
                </a:lnTo>
              </a:path>
            </a:pathLst>
          </a:custGeom>
          <a:ln w="1574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11200" y="5167629"/>
            <a:ext cx="2449195" cy="19050"/>
          </a:xfrm>
          <a:custGeom>
            <a:avLst/>
            <a:gdLst/>
            <a:ahLst/>
            <a:cxnLst/>
            <a:rect l="l" t="t" r="r" b="b"/>
            <a:pathLst>
              <a:path w="2449195" h="19050">
                <a:moveTo>
                  <a:pt x="0" y="19050"/>
                </a:moveTo>
                <a:lnTo>
                  <a:pt x="2448706" y="19050"/>
                </a:lnTo>
                <a:lnTo>
                  <a:pt x="2448706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150460" y="5186960"/>
            <a:ext cx="0" cy="415925"/>
          </a:xfrm>
          <a:custGeom>
            <a:avLst/>
            <a:gdLst/>
            <a:ahLst/>
            <a:cxnLst/>
            <a:rect l="l" t="t" r="r" b="b"/>
            <a:pathLst>
              <a:path w="0" h="415925">
                <a:moveTo>
                  <a:pt x="0" y="0"/>
                </a:moveTo>
                <a:lnTo>
                  <a:pt x="0" y="415742"/>
                </a:lnTo>
              </a:path>
            </a:pathLst>
          </a:custGeom>
          <a:ln w="18891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725421" y="5180329"/>
            <a:ext cx="2421890" cy="429259"/>
          </a:xfrm>
          <a:prstGeom prst="rect">
            <a:avLst/>
          </a:prstGeom>
          <a:solidFill>
            <a:srgbClr val="FFFFFF">
              <a:alpha val="88629"/>
            </a:srgbClr>
          </a:solidFill>
        </p:spPr>
        <p:txBody>
          <a:bodyPr wrap="square" lIns="0" tIns="22225" rIns="0" bIns="0" rtlCol="0" vert="horz">
            <a:spAutoFit/>
          </a:bodyPr>
          <a:lstStyle/>
          <a:p>
            <a:pPr marL="8255" marR="127000">
              <a:lnSpc>
                <a:spcPct val="104800"/>
              </a:lnSpc>
              <a:spcBef>
                <a:spcPts val="175"/>
              </a:spcBef>
            </a:pPr>
            <a:r>
              <a:rPr dirty="0" sz="1050" spc="20" b="0">
                <a:solidFill>
                  <a:srgbClr val="002060"/>
                </a:solidFill>
                <a:latin typeface="Calibri Light"/>
                <a:cs typeface="Calibri Light"/>
              </a:rPr>
              <a:t>It’s </a:t>
            </a:r>
            <a:r>
              <a:rPr dirty="0" sz="1050" spc="30" b="0">
                <a:solidFill>
                  <a:srgbClr val="002060"/>
                </a:solidFill>
                <a:latin typeface="Calibri Light"/>
                <a:cs typeface="Calibri Light"/>
              </a:rPr>
              <a:t>time </a:t>
            </a:r>
            <a:r>
              <a:rPr dirty="0" sz="1050" spc="20" b="0">
                <a:solidFill>
                  <a:srgbClr val="002060"/>
                </a:solidFill>
                <a:latin typeface="Calibri Light"/>
                <a:cs typeface="Calibri Light"/>
              </a:rPr>
              <a:t>for </a:t>
            </a:r>
            <a:r>
              <a:rPr dirty="0" sz="1050" spc="30" b="0">
                <a:solidFill>
                  <a:srgbClr val="002060"/>
                </a:solidFill>
                <a:latin typeface="Calibri Light"/>
                <a:cs typeface="Calibri Light"/>
              </a:rPr>
              <a:t>an Individual </a:t>
            </a:r>
            <a:r>
              <a:rPr dirty="0" sz="1050" spc="25" b="0">
                <a:solidFill>
                  <a:srgbClr val="002060"/>
                </a:solidFill>
                <a:latin typeface="Calibri Light"/>
                <a:cs typeface="Calibri Light"/>
              </a:rPr>
              <a:t>Exercise, </a:t>
            </a:r>
            <a:r>
              <a:rPr dirty="0" sz="1050" spc="30" b="0">
                <a:solidFill>
                  <a:srgbClr val="002060"/>
                </a:solidFill>
                <a:latin typeface="Calibri Light"/>
                <a:cs typeface="Calibri Light"/>
              </a:rPr>
              <a:t>then  Group Share with the </a:t>
            </a:r>
            <a:r>
              <a:rPr dirty="0" sz="1050" spc="35" b="0">
                <a:solidFill>
                  <a:srgbClr val="002060"/>
                </a:solidFill>
                <a:latin typeface="Calibri Light"/>
                <a:cs typeface="Calibri Light"/>
              </a:rPr>
              <a:t>DCS</a:t>
            </a:r>
            <a:r>
              <a:rPr dirty="0" sz="1050" spc="-10" b="0">
                <a:solidFill>
                  <a:srgbClr val="002060"/>
                </a:solidFill>
                <a:latin typeface="Calibri Light"/>
                <a:cs typeface="Calibri Light"/>
              </a:rPr>
              <a:t> </a:t>
            </a:r>
            <a:r>
              <a:rPr dirty="0" sz="1050" spc="15" b="0">
                <a:solidFill>
                  <a:srgbClr val="002060"/>
                </a:solidFill>
                <a:latin typeface="Calibri Light"/>
                <a:cs typeface="Calibri Light"/>
              </a:rPr>
              <a:t>Team!</a:t>
            </a:r>
            <a:endParaRPr sz="1050">
              <a:latin typeface="Calibri Light"/>
              <a:cs typeface="Calibri Ligh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8500" y="5904484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32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17550" y="41846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469322" y="8475960"/>
            <a:ext cx="226694" cy="2269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48410" y="7035800"/>
            <a:ext cx="0" cy="1701800"/>
          </a:xfrm>
          <a:custGeom>
            <a:avLst/>
            <a:gdLst/>
            <a:ahLst/>
            <a:cxnLst/>
            <a:rect l="l" t="t" r="r" b="b"/>
            <a:pathLst>
              <a:path w="0" h="1701800">
                <a:moveTo>
                  <a:pt x="0" y="0"/>
                </a:moveTo>
                <a:lnTo>
                  <a:pt x="0" y="1701799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917822" y="7098114"/>
            <a:ext cx="2609850" cy="331470"/>
          </a:xfrm>
          <a:prstGeom prst="rect">
            <a:avLst/>
          </a:prstGeom>
          <a:solidFill>
            <a:srgbClr val="002060"/>
          </a:solidFill>
        </p:spPr>
        <p:txBody>
          <a:bodyPr wrap="square" lIns="0" tIns="66040" rIns="0" bIns="0" rtlCol="0" vert="horz">
            <a:spAutoFit/>
          </a:bodyPr>
          <a:lstStyle/>
          <a:p>
            <a:pPr marL="445770">
              <a:lnSpc>
                <a:spcPct val="100000"/>
              </a:lnSpc>
              <a:spcBef>
                <a:spcPts val="520"/>
              </a:spcBef>
            </a:pPr>
            <a:r>
              <a:rPr dirty="0" sz="1100" spc="-10" i="1">
                <a:solidFill>
                  <a:srgbClr val="FFFFFF"/>
                </a:solidFill>
                <a:latin typeface="Calibri"/>
                <a:cs typeface="Calibri"/>
              </a:rPr>
              <a:t>Let’s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Conduct </a:t>
            </a:r>
            <a:r>
              <a:rPr dirty="0" sz="1100" i="1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dirty="0" sz="1100" spc="-20" i="1">
                <a:solidFill>
                  <a:srgbClr val="FFFFFF"/>
                </a:solidFill>
                <a:latin typeface="Calibri"/>
                <a:cs typeface="Calibri"/>
              </a:rPr>
              <a:t>SWOT</a:t>
            </a:r>
            <a:r>
              <a:rPr dirty="0" sz="1100" spc="-3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Analysis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3992" y="7601107"/>
            <a:ext cx="2847340" cy="3886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78435" marR="353695">
              <a:lnSpc>
                <a:spcPct val="98800"/>
              </a:lnSpc>
              <a:spcBef>
                <a:spcPts val="110"/>
              </a:spcBef>
            </a:pPr>
            <a:r>
              <a:rPr dirty="0" sz="800" spc="-5">
                <a:solidFill>
                  <a:srgbClr val="222222"/>
                </a:solidFill>
                <a:latin typeface="Times New Roman"/>
                <a:cs typeface="Times New Roman"/>
              </a:rPr>
              <a:t>Please </a:t>
            </a:r>
            <a:r>
              <a:rPr dirty="0" sz="800" spc="-10">
                <a:solidFill>
                  <a:srgbClr val="222222"/>
                </a:solidFill>
                <a:latin typeface="Times New Roman"/>
                <a:cs typeface="Times New Roman"/>
              </a:rPr>
              <a:t>complete </a:t>
            </a:r>
            <a:r>
              <a:rPr dirty="0" sz="800" spc="-5">
                <a:solidFill>
                  <a:srgbClr val="222222"/>
                </a:solidFill>
                <a:latin typeface="Times New Roman"/>
                <a:cs typeface="Times New Roman"/>
              </a:rPr>
              <a:t>a </a:t>
            </a:r>
            <a:r>
              <a:rPr dirty="0" sz="800" spc="-10">
                <a:solidFill>
                  <a:srgbClr val="222222"/>
                </a:solidFill>
                <a:latin typeface="Times New Roman"/>
                <a:cs typeface="Times New Roman"/>
              </a:rPr>
              <a:t>SWOT </a:t>
            </a:r>
            <a:r>
              <a:rPr dirty="0" sz="800" spc="-5">
                <a:solidFill>
                  <a:srgbClr val="222222"/>
                </a:solidFill>
                <a:latin typeface="Times New Roman"/>
                <a:cs typeface="Times New Roman"/>
              </a:rPr>
              <a:t>Analysis of </a:t>
            </a:r>
            <a:r>
              <a:rPr dirty="0" sz="800" spc="-15" b="1">
                <a:solidFill>
                  <a:srgbClr val="222222"/>
                </a:solidFill>
                <a:latin typeface="Times New Roman"/>
                <a:cs typeface="Times New Roman"/>
              </a:rPr>
              <a:t>NYS’s </a:t>
            </a:r>
            <a:r>
              <a:rPr dirty="0" sz="800" spc="-10" b="1">
                <a:solidFill>
                  <a:srgbClr val="222222"/>
                </a:solidFill>
                <a:latin typeface="Times New Roman"/>
                <a:cs typeface="Times New Roman"/>
              </a:rPr>
              <a:t>current  Merit </a:t>
            </a:r>
            <a:r>
              <a:rPr dirty="0" sz="800" spc="-5" b="1">
                <a:solidFill>
                  <a:srgbClr val="222222"/>
                </a:solidFill>
                <a:latin typeface="Times New Roman"/>
                <a:cs typeface="Times New Roman"/>
              </a:rPr>
              <a:t>System </a:t>
            </a:r>
            <a:r>
              <a:rPr dirty="0" sz="800" spc="-5">
                <a:solidFill>
                  <a:srgbClr val="222222"/>
                </a:solidFill>
                <a:latin typeface="Times New Roman"/>
                <a:cs typeface="Times New Roman"/>
              </a:rPr>
              <a:t>and </a:t>
            </a:r>
            <a:r>
              <a:rPr dirty="0" sz="800" spc="-5" b="1" i="1">
                <a:solidFill>
                  <a:srgbClr val="222222"/>
                </a:solidFill>
                <a:latin typeface="Times New Roman"/>
                <a:cs typeface="Times New Roman"/>
              </a:rPr>
              <a:t>share your ideas with colleagues and  </a:t>
            </a:r>
            <a:r>
              <a:rPr dirty="0" sz="800" spc="-10" b="1" i="1">
                <a:solidFill>
                  <a:srgbClr val="222222"/>
                </a:solidFill>
                <a:latin typeface="Times New Roman"/>
                <a:cs typeface="Times New Roman"/>
              </a:rPr>
              <a:t>members </a:t>
            </a:r>
            <a:r>
              <a:rPr dirty="0" sz="800" spc="-5" b="1" i="1">
                <a:solidFill>
                  <a:srgbClr val="222222"/>
                </a:solidFill>
                <a:latin typeface="Times New Roman"/>
                <a:cs typeface="Times New Roman"/>
              </a:rPr>
              <a:t>of the </a:t>
            </a:r>
            <a:r>
              <a:rPr dirty="0" sz="800" spc="-10" b="1" i="1">
                <a:solidFill>
                  <a:srgbClr val="222222"/>
                </a:solidFill>
                <a:latin typeface="Times New Roman"/>
                <a:cs typeface="Times New Roman"/>
              </a:rPr>
              <a:t>NYS Department </a:t>
            </a:r>
            <a:r>
              <a:rPr dirty="0" sz="800" spc="-5" b="1" i="1">
                <a:solidFill>
                  <a:srgbClr val="222222"/>
                </a:solidFill>
                <a:latin typeface="Times New Roman"/>
                <a:cs typeface="Times New Roman"/>
              </a:rPr>
              <a:t>of Civil Service</a:t>
            </a:r>
            <a:r>
              <a:rPr dirty="0" sz="800" spc="20" b="1" i="1">
                <a:solidFill>
                  <a:srgbClr val="222222"/>
                </a:solidFill>
                <a:latin typeface="Times New Roman"/>
                <a:cs typeface="Times New Roman"/>
              </a:rPr>
              <a:t> </a:t>
            </a:r>
            <a:r>
              <a:rPr dirty="0" sz="800" spc="-25" b="1" i="1">
                <a:solidFill>
                  <a:srgbClr val="222222"/>
                </a:solidFill>
                <a:latin typeface="Times New Roman"/>
                <a:cs typeface="Times New Roman"/>
              </a:rPr>
              <a:t>Team.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98500" y="8761983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33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17550" y="7042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044950" y="1517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044950" y="1758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044950" y="2000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044950" y="2241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044950" y="2482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044950" y="2724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44950" y="2965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044950" y="4375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044950" y="4616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044950" y="48577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044950" y="50990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044950" y="53403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044950" y="5581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044950" y="5822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044950" y="7232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044950" y="7473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044950" y="7715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044950" y="7956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044950" y="8197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044950" y="8439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044950" y="8680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9414" y="1320800"/>
            <a:ext cx="805815" cy="833119"/>
          </a:xfrm>
          <a:custGeom>
            <a:avLst/>
            <a:gdLst/>
            <a:ahLst/>
            <a:cxnLst/>
            <a:rect l="l" t="t" r="r" b="b"/>
            <a:pathLst>
              <a:path w="805814" h="833119">
                <a:moveTo>
                  <a:pt x="805239" y="0"/>
                </a:moveTo>
                <a:lnTo>
                  <a:pt x="0" y="0"/>
                </a:lnTo>
                <a:lnTo>
                  <a:pt x="0" y="788024"/>
                </a:lnTo>
                <a:lnTo>
                  <a:pt x="54865" y="806273"/>
                </a:lnTo>
                <a:lnTo>
                  <a:pt x="104773" y="819450"/>
                </a:lnTo>
                <a:lnTo>
                  <a:pt x="150248" y="827984"/>
                </a:lnTo>
                <a:lnTo>
                  <a:pt x="191810" y="832303"/>
                </a:lnTo>
                <a:lnTo>
                  <a:pt x="229981" y="832838"/>
                </a:lnTo>
                <a:lnTo>
                  <a:pt x="265282" y="830016"/>
                </a:lnTo>
                <a:lnTo>
                  <a:pt x="329364" y="816021"/>
                </a:lnTo>
                <a:lnTo>
                  <a:pt x="388229" y="793750"/>
                </a:lnTo>
                <a:lnTo>
                  <a:pt x="475874" y="752333"/>
                </a:lnTo>
                <a:lnTo>
                  <a:pt x="507002" y="738107"/>
                </a:lnTo>
                <a:lnTo>
                  <a:pt x="575257" y="711599"/>
                </a:lnTo>
                <a:lnTo>
                  <a:pt x="613428" y="700175"/>
                </a:lnTo>
                <a:lnTo>
                  <a:pt x="654990" y="690542"/>
                </a:lnTo>
                <a:lnTo>
                  <a:pt x="700465" y="683131"/>
                </a:lnTo>
                <a:lnTo>
                  <a:pt x="750374" y="678370"/>
                </a:lnTo>
                <a:lnTo>
                  <a:pt x="805239" y="676687"/>
                </a:lnTo>
                <a:lnTo>
                  <a:pt x="805239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41673" y="1349659"/>
            <a:ext cx="654050" cy="605155"/>
          </a:xfrm>
          <a:prstGeom prst="rect">
            <a:avLst/>
          </a:prstGeom>
        </p:spPr>
        <p:txBody>
          <a:bodyPr wrap="square" lIns="0" tIns="26669" rIns="0" bIns="0" rtlCol="0" vert="horz">
            <a:spAutoFit/>
          </a:bodyPr>
          <a:lstStyle/>
          <a:p>
            <a:pPr algn="just" marR="5080">
              <a:lnSpc>
                <a:spcPct val="88700"/>
              </a:lnSpc>
              <a:spcBef>
                <a:spcPts val="209"/>
              </a:spcBef>
            </a:pPr>
            <a:r>
              <a:rPr dirty="0" sz="800" spc="-15" b="0" i="1">
                <a:solidFill>
                  <a:srgbClr val="FFFFFF"/>
                </a:solidFill>
                <a:latin typeface="Calibri Light"/>
                <a:cs typeface="Calibri Light"/>
              </a:rPr>
              <a:t>Let’s </a:t>
            </a:r>
            <a:r>
              <a:rPr dirty="0" sz="800" spc="-10" b="0" i="1">
                <a:solidFill>
                  <a:srgbClr val="FFFFFF"/>
                </a:solidFill>
                <a:latin typeface="Calibri Light"/>
                <a:cs typeface="Calibri Light"/>
              </a:rPr>
              <a:t>Conduct A  </a:t>
            </a:r>
            <a:r>
              <a:rPr dirty="0" sz="800" spc="-20" b="0" i="1">
                <a:solidFill>
                  <a:srgbClr val="FFFFFF"/>
                </a:solidFill>
                <a:latin typeface="Calibri Light"/>
                <a:cs typeface="Calibri Light"/>
              </a:rPr>
              <a:t>SWOT </a:t>
            </a:r>
            <a:r>
              <a:rPr dirty="0" sz="800" spc="-5" b="0" i="1">
                <a:solidFill>
                  <a:srgbClr val="FFFFFF"/>
                </a:solidFill>
                <a:latin typeface="Calibri Light"/>
                <a:cs typeface="Calibri Light"/>
              </a:rPr>
              <a:t>Analysis  </a:t>
            </a:r>
            <a:r>
              <a:rPr dirty="0" sz="800" spc="-10" b="0" i="1">
                <a:solidFill>
                  <a:srgbClr val="FFFFFF"/>
                </a:solidFill>
                <a:latin typeface="Calibri Light"/>
                <a:cs typeface="Calibri Light"/>
              </a:rPr>
              <a:t>of the</a:t>
            </a:r>
            <a:r>
              <a:rPr dirty="0" sz="800" spc="-20" b="0" i="1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dirty="0" sz="800" spc="-10" b="0" i="1">
                <a:solidFill>
                  <a:srgbClr val="FFFFFF"/>
                </a:solidFill>
                <a:latin typeface="Calibri Light"/>
                <a:cs typeface="Calibri Light"/>
              </a:rPr>
              <a:t>Current</a:t>
            </a:r>
            <a:endParaRPr sz="800">
              <a:latin typeface="Calibri Light"/>
              <a:cs typeface="Calibri Light"/>
            </a:endParaRPr>
          </a:p>
          <a:p>
            <a:pPr marR="92710">
              <a:lnSpc>
                <a:spcPts val="890"/>
              </a:lnSpc>
              <a:spcBef>
                <a:spcPts val="135"/>
              </a:spcBef>
            </a:pPr>
            <a:r>
              <a:rPr dirty="0" sz="800" spc="-5" b="0" i="1">
                <a:solidFill>
                  <a:srgbClr val="FFFFFF"/>
                </a:solidFill>
                <a:latin typeface="Calibri Light"/>
                <a:cs typeface="Calibri Light"/>
              </a:rPr>
              <a:t>Civil Service  </a:t>
            </a:r>
            <a:r>
              <a:rPr dirty="0" sz="800" spc="-10" b="0" i="1">
                <a:solidFill>
                  <a:srgbClr val="FFFFFF"/>
                </a:solidFill>
                <a:latin typeface="Calibri Light"/>
                <a:cs typeface="Calibri Light"/>
              </a:rPr>
              <a:t>Merit</a:t>
            </a:r>
            <a:r>
              <a:rPr dirty="0" sz="800" spc="-75" b="0" i="1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dirty="0" sz="800" spc="-10" b="0" i="1">
                <a:solidFill>
                  <a:srgbClr val="FFFFFF"/>
                </a:solidFill>
                <a:latin typeface="Calibri Light"/>
                <a:cs typeface="Calibri Light"/>
              </a:rPr>
              <a:t>System.</a:t>
            </a:r>
            <a:endParaRPr sz="800">
              <a:latin typeface="Calibri Light"/>
              <a:cs typeface="Calibr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58738" y="1373667"/>
            <a:ext cx="1239018" cy="2255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243832" y="1431368"/>
            <a:ext cx="884555" cy="1085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550" spc="20" i="1">
                <a:solidFill>
                  <a:srgbClr val="FFFFFF"/>
                </a:solidFill>
                <a:latin typeface="Book Antiqua"/>
                <a:cs typeface="Book Antiqua"/>
              </a:rPr>
              <a:t>Team </a:t>
            </a:r>
            <a:r>
              <a:rPr dirty="0" sz="550" spc="-30" i="1">
                <a:solidFill>
                  <a:srgbClr val="FFFFFF"/>
                </a:solidFill>
                <a:latin typeface="Book Antiqua"/>
                <a:cs typeface="Book Antiqua"/>
              </a:rPr>
              <a:t>SWOT </a:t>
            </a:r>
            <a:r>
              <a:rPr dirty="0" sz="550" spc="-10" i="1">
                <a:solidFill>
                  <a:srgbClr val="FFFFFF"/>
                </a:solidFill>
                <a:latin typeface="Book Antiqua"/>
                <a:cs typeface="Book Antiqua"/>
              </a:rPr>
              <a:t>Analysis</a:t>
            </a:r>
            <a:r>
              <a:rPr dirty="0" sz="550" spc="-85" i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550" spc="-5" i="1">
                <a:solidFill>
                  <a:srgbClr val="FFFFFF"/>
                </a:solidFill>
                <a:latin typeface="Book Antiqua"/>
                <a:cs typeface="Book Antiqua"/>
              </a:rPr>
              <a:t>Exercise</a:t>
            </a:r>
            <a:endParaRPr sz="550">
              <a:latin typeface="Book Antiqua"/>
              <a:cs typeface="Book Antiqu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59929" y="2866536"/>
            <a:ext cx="1236005" cy="1326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117435" y="2873934"/>
            <a:ext cx="720090" cy="1028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50" spc="15" b="1">
                <a:solidFill>
                  <a:srgbClr val="FFFFFF"/>
                </a:solidFill>
                <a:latin typeface="Palatino Linotype"/>
                <a:cs typeface="Palatino Linotype"/>
              </a:rPr>
              <a:t>(315) 794-9495 </a:t>
            </a:r>
            <a:r>
              <a:rPr dirty="0" sz="150" spc="-20" b="1">
                <a:solidFill>
                  <a:srgbClr val="FFFFFF"/>
                </a:solidFill>
                <a:latin typeface="Palatino Linotype"/>
                <a:cs typeface="Palatino Linotype"/>
              </a:rPr>
              <a:t>• </a:t>
            </a:r>
            <a:r>
              <a:rPr dirty="0" sz="150" spc="10" b="1">
                <a:solidFill>
                  <a:srgbClr val="FFFFFF"/>
                </a:solidFill>
                <a:latin typeface="Palatino Linotype"/>
                <a:cs typeface="Palatino Linotype"/>
                <a:hlinkClick r:id="rId4"/>
              </a:rPr>
              <a:t>dcabral@DCe</a:t>
            </a:r>
            <a:r>
              <a:rPr dirty="0" sz="150" spc="10" b="1">
                <a:solidFill>
                  <a:srgbClr val="FFFFFF"/>
                </a:solidFill>
                <a:latin typeface="Arial"/>
                <a:cs typeface="Arial"/>
                <a:hlinkClick r:id="rId4"/>
              </a:rPr>
              <a:t>ff</a:t>
            </a:r>
            <a:r>
              <a:rPr dirty="0" sz="150" spc="10" b="1">
                <a:solidFill>
                  <a:srgbClr val="FFFFFF"/>
                </a:solidFill>
                <a:latin typeface="Palatino Linotype"/>
                <a:cs typeface="Palatino Linotype"/>
                <a:hlinkClick r:id="rId4"/>
              </a:rPr>
              <a:t>consult.com</a:t>
            </a:r>
            <a:r>
              <a:rPr dirty="0" sz="150" spc="1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50" spc="-20" b="1">
                <a:solidFill>
                  <a:srgbClr val="FFFFFF"/>
                </a:solidFill>
                <a:latin typeface="Palatino Linotype"/>
                <a:cs typeface="Palatino Linotype"/>
              </a:rPr>
              <a:t>•</a:t>
            </a:r>
            <a:r>
              <a:rPr dirty="0" sz="150" spc="-1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50" spc="5" b="1">
                <a:solidFill>
                  <a:srgbClr val="FFFFFF"/>
                </a:solidFill>
                <a:latin typeface="Palatino Linotype"/>
                <a:cs typeface="Palatino Linotype"/>
                <a:hlinkClick r:id="rId5"/>
              </a:rPr>
              <a:t>www.DCe</a:t>
            </a:r>
            <a:r>
              <a:rPr dirty="0" sz="150" spc="5" b="1">
                <a:solidFill>
                  <a:srgbClr val="FFFFFF"/>
                </a:solidFill>
                <a:latin typeface="Arial"/>
                <a:cs typeface="Arial"/>
                <a:hlinkClick r:id="rId5"/>
              </a:rPr>
              <a:t>ff</a:t>
            </a:r>
            <a:r>
              <a:rPr dirty="0" sz="150" spc="5" b="1">
                <a:solidFill>
                  <a:srgbClr val="FFFFFF"/>
                </a:solidFill>
                <a:latin typeface="Palatino Linotype"/>
                <a:cs typeface="Palatino Linotype"/>
                <a:hlinkClick r:id="rId5"/>
              </a:rPr>
              <a:t>consult.com</a:t>
            </a:r>
            <a:endParaRPr sz="15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©2018 The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DeClutter 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Coach &amp; DC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Efficiency Consulting are divisions of Cabral Enterprises,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LLC.</a:t>
            </a:r>
            <a:endParaRPr sz="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All rights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reserved.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Duplication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any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or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all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information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contained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this hand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out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is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strictly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prohibited.</a:t>
            </a:r>
            <a:endParaRPr sz="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45451" y="1594986"/>
            <a:ext cx="1021715" cy="3079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R="36830">
              <a:lnSpc>
                <a:spcPct val="188000"/>
              </a:lnSpc>
              <a:spcBef>
                <a:spcPts val="90"/>
              </a:spcBef>
            </a:pPr>
            <a:r>
              <a:rPr dirty="0" sz="150" spc="5">
                <a:solidFill>
                  <a:srgbClr val="06357A"/>
                </a:solidFill>
                <a:latin typeface="Calibri"/>
                <a:cs typeface="Calibri"/>
              </a:rPr>
              <a:t>Using </a:t>
            </a:r>
            <a:r>
              <a:rPr dirty="0" sz="150" spc="10">
                <a:solidFill>
                  <a:srgbClr val="06357A"/>
                </a:solidFill>
                <a:latin typeface="Calibri"/>
                <a:cs typeface="Calibri"/>
              </a:rPr>
              <a:t>a </a:t>
            </a:r>
            <a:r>
              <a:rPr dirty="0" sz="150" spc="5">
                <a:solidFill>
                  <a:srgbClr val="06357A"/>
                </a:solidFill>
                <a:latin typeface="Calibri"/>
                <a:cs typeface="Calibri"/>
              </a:rPr>
              <a:t>real life </a:t>
            </a:r>
            <a:r>
              <a:rPr dirty="0" sz="150">
                <a:solidFill>
                  <a:srgbClr val="06357A"/>
                </a:solidFill>
                <a:latin typeface="Calibri"/>
                <a:cs typeface="Calibri"/>
              </a:rPr>
              <a:t>or </a:t>
            </a:r>
            <a:r>
              <a:rPr dirty="0" sz="150" spc="5">
                <a:solidFill>
                  <a:srgbClr val="06357A"/>
                </a:solidFill>
                <a:latin typeface="Calibri"/>
                <a:cs typeface="Calibri"/>
              </a:rPr>
              <a:t>potential </a:t>
            </a:r>
            <a:r>
              <a:rPr dirty="0" sz="150">
                <a:solidFill>
                  <a:srgbClr val="06357A"/>
                </a:solidFill>
                <a:latin typeface="Calibri"/>
                <a:cs typeface="Calibri"/>
              </a:rPr>
              <a:t>problem that you </a:t>
            </a:r>
            <a:r>
              <a:rPr dirty="0" sz="150" spc="5">
                <a:solidFill>
                  <a:srgbClr val="06357A"/>
                </a:solidFill>
                <a:latin typeface="Calibri"/>
                <a:cs typeface="Calibri"/>
              </a:rPr>
              <a:t>may experience with </a:t>
            </a:r>
            <a:r>
              <a:rPr dirty="0" sz="150">
                <a:solidFill>
                  <a:srgbClr val="06357A"/>
                </a:solidFill>
                <a:latin typeface="Calibri"/>
                <a:cs typeface="Calibri"/>
              </a:rPr>
              <a:t>your </a:t>
            </a:r>
            <a:r>
              <a:rPr dirty="0" sz="150" spc="5">
                <a:solidFill>
                  <a:srgbClr val="06357A"/>
                </a:solidFill>
                <a:latin typeface="Calibri"/>
                <a:cs typeface="Calibri"/>
              </a:rPr>
              <a:t>team, </a:t>
            </a:r>
            <a:r>
              <a:rPr dirty="0" sz="150">
                <a:solidFill>
                  <a:srgbClr val="06357A"/>
                </a:solidFill>
                <a:latin typeface="Calibri"/>
                <a:cs typeface="Calibri"/>
              </a:rPr>
              <a:t>determine </a:t>
            </a:r>
            <a:r>
              <a:rPr dirty="0" sz="150" spc="10">
                <a:solidFill>
                  <a:srgbClr val="06357A"/>
                </a:solidFill>
                <a:latin typeface="Calibri"/>
                <a:cs typeface="Calibri"/>
              </a:rPr>
              <a:t>a </a:t>
            </a:r>
            <a:r>
              <a:rPr dirty="0" sz="150" spc="5">
                <a:solidFill>
                  <a:srgbClr val="06357A"/>
                </a:solidFill>
                <a:latin typeface="Calibri"/>
                <a:cs typeface="Calibri"/>
              </a:rPr>
              <a:t>solution </a:t>
            </a:r>
            <a:r>
              <a:rPr dirty="0" sz="150">
                <a:solidFill>
                  <a:srgbClr val="06357A"/>
                </a:solidFill>
                <a:latin typeface="Calibri"/>
                <a:cs typeface="Calibri"/>
              </a:rPr>
              <a:t>to the problem  </a:t>
            </a:r>
            <a:r>
              <a:rPr dirty="0" sz="150" spc="5">
                <a:solidFill>
                  <a:srgbClr val="06357A"/>
                </a:solidFill>
                <a:latin typeface="Calibri"/>
                <a:cs typeface="Calibri"/>
              </a:rPr>
              <a:t>using </a:t>
            </a:r>
            <a:r>
              <a:rPr dirty="0" sz="150">
                <a:solidFill>
                  <a:srgbClr val="06357A"/>
                </a:solidFill>
                <a:latin typeface="Calibri"/>
                <a:cs typeface="Calibri"/>
              </a:rPr>
              <a:t>the </a:t>
            </a:r>
            <a:r>
              <a:rPr dirty="0" sz="150" spc="10">
                <a:solidFill>
                  <a:srgbClr val="06357A"/>
                </a:solidFill>
                <a:latin typeface="Calibri"/>
                <a:cs typeface="Calibri"/>
              </a:rPr>
              <a:t>SWOT </a:t>
            </a:r>
            <a:r>
              <a:rPr dirty="0" sz="150" spc="5">
                <a:solidFill>
                  <a:srgbClr val="06357A"/>
                </a:solidFill>
                <a:latin typeface="Calibri"/>
                <a:cs typeface="Calibri"/>
              </a:rPr>
              <a:t>(Strengths, Weaknesses, </a:t>
            </a:r>
            <a:r>
              <a:rPr dirty="0" sz="150">
                <a:solidFill>
                  <a:srgbClr val="06357A"/>
                </a:solidFill>
                <a:latin typeface="Calibri"/>
                <a:cs typeface="Calibri"/>
              </a:rPr>
              <a:t>Opportunities </a:t>
            </a:r>
            <a:r>
              <a:rPr dirty="0" sz="150" spc="5">
                <a:solidFill>
                  <a:srgbClr val="06357A"/>
                </a:solidFill>
                <a:latin typeface="Calibri"/>
                <a:cs typeface="Calibri"/>
              </a:rPr>
              <a:t>and Threats)</a:t>
            </a:r>
            <a:r>
              <a:rPr dirty="0" sz="150" spc="20">
                <a:solidFill>
                  <a:srgbClr val="06357A"/>
                </a:solidFill>
                <a:latin typeface="Calibri"/>
                <a:cs typeface="Calibri"/>
              </a:rPr>
              <a:t> </a:t>
            </a:r>
            <a:r>
              <a:rPr dirty="0" sz="150" spc="5">
                <a:solidFill>
                  <a:srgbClr val="06357A"/>
                </a:solidFill>
                <a:latin typeface="Calibri"/>
                <a:cs typeface="Calibri"/>
              </a:rPr>
              <a:t>analysis.</a:t>
            </a:r>
            <a:endParaRPr sz="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dirty="0" sz="150" spc="10" b="1" i="1">
                <a:solidFill>
                  <a:srgbClr val="06357A"/>
                </a:solidFill>
                <a:latin typeface="Calibri"/>
                <a:cs typeface="Calibri"/>
              </a:rPr>
              <a:t>List the problem: </a:t>
            </a:r>
            <a:r>
              <a:rPr dirty="0" sz="200" spc="-10" b="1">
                <a:solidFill>
                  <a:srgbClr val="FB0000"/>
                </a:solidFill>
                <a:latin typeface="Palatino Linotype"/>
                <a:cs typeface="Palatino Linotype"/>
              </a:rPr>
              <a:t>Gaining Buy-in on the Civil Service Merit </a:t>
            </a:r>
            <a:r>
              <a:rPr dirty="0" sz="200" spc="-15" b="1">
                <a:solidFill>
                  <a:srgbClr val="FB0000"/>
                </a:solidFill>
                <a:latin typeface="Palatino Linotype"/>
                <a:cs typeface="Palatino Linotype"/>
              </a:rPr>
              <a:t>System </a:t>
            </a:r>
            <a:r>
              <a:rPr dirty="0" sz="200" spc="-10" b="1">
                <a:solidFill>
                  <a:srgbClr val="FB0000"/>
                </a:solidFill>
                <a:latin typeface="Palatino Linotype"/>
                <a:cs typeface="Palatino Linotype"/>
              </a:rPr>
              <a:t>Modernization</a:t>
            </a:r>
            <a:r>
              <a:rPr dirty="0" sz="200" spc="25" b="1">
                <a:solidFill>
                  <a:srgbClr val="FB0000"/>
                </a:solidFill>
                <a:latin typeface="Palatino Linotype"/>
                <a:cs typeface="Palatino Linotype"/>
              </a:rPr>
              <a:t> </a:t>
            </a:r>
            <a:r>
              <a:rPr dirty="0" sz="200" spc="-10" b="1">
                <a:solidFill>
                  <a:srgbClr val="FB0000"/>
                </a:solidFill>
                <a:latin typeface="Palatino Linotype"/>
                <a:cs typeface="Palatino Linotype"/>
              </a:rPr>
              <a:t>Process</a:t>
            </a:r>
            <a:endParaRPr sz="2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r>
              <a:rPr dirty="0" sz="150" spc="10" b="1" i="1">
                <a:solidFill>
                  <a:srgbClr val="06357A"/>
                </a:solidFill>
                <a:latin typeface="Calibri"/>
                <a:cs typeface="Calibri"/>
              </a:rPr>
              <a:t>List the potential solution: </a:t>
            </a:r>
            <a:r>
              <a:rPr dirty="0" sz="200" spc="-20" b="1" i="1">
                <a:solidFill>
                  <a:srgbClr val="FB0000"/>
                </a:solidFill>
                <a:latin typeface="Arial"/>
                <a:cs typeface="Arial"/>
              </a:rPr>
              <a:t>4IBSF </a:t>
            </a:r>
            <a:r>
              <a:rPr dirty="0" sz="200" spc="-15" b="1" i="1">
                <a:solidFill>
                  <a:srgbClr val="FB0000"/>
                </a:solidFill>
                <a:latin typeface="Arial"/>
                <a:cs typeface="Arial"/>
              </a:rPr>
              <a:t>:PVS </a:t>
            </a:r>
            <a:r>
              <a:rPr dirty="0" sz="200" spc="-35" b="1" i="1">
                <a:solidFill>
                  <a:srgbClr val="FB0000"/>
                </a:solidFill>
                <a:latin typeface="Arial"/>
                <a:cs typeface="Arial"/>
              </a:rPr>
              <a:t>*EFBT </a:t>
            </a:r>
            <a:r>
              <a:rPr dirty="0" sz="200" spc="-20" b="1" i="1">
                <a:solidFill>
                  <a:srgbClr val="FB0000"/>
                </a:solidFill>
                <a:latin typeface="Arial"/>
                <a:cs typeface="Arial"/>
              </a:rPr>
              <a:t>XJUI </a:t>
            </a:r>
            <a:r>
              <a:rPr dirty="0" sz="200" spc="-15" b="1" i="1">
                <a:solidFill>
                  <a:srgbClr val="FB0000"/>
                </a:solidFill>
                <a:latin typeface="Arial"/>
                <a:cs typeface="Arial"/>
              </a:rPr>
              <a:t>.FNCFST </a:t>
            </a:r>
            <a:r>
              <a:rPr dirty="0" sz="200" spc="-65" b="1" i="1">
                <a:solidFill>
                  <a:srgbClr val="FB0000"/>
                </a:solidFill>
                <a:latin typeface="Arial"/>
                <a:cs typeface="Arial"/>
              </a:rPr>
              <a:t>PG</a:t>
            </a:r>
            <a:r>
              <a:rPr dirty="0" sz="200" spc="-15" b="1" i="1">
                <a:solidFill>
                  <a:srgbClr val="FB0000"/>
                </a:solidFill>
                <a:latin typeface="Arial"/>
                <a:cs typeface="Arial"/>
              </a:rPr>
              <a:t> </a:t>
            </a:r>
            <a:r>
              <a:rPr dirty="0" sz="200" spc="-25" b="1" i="1">
                <a:solidFill>
                  <a:srgbClr val="FB0000"/>
                </a:solidFill>
                <a:latin typeface="Arial"/>
                <a:cs typeface="Arial"/>
              </a:rPr>
              <a:t>UIF </a:t>
            </a:r>
            <a:r>
              <a:rPr dirty="0" sz="200" spc="45" b="1" i="1">
                <a:solidFill>
                  <a:srgbClr val="FB0000"/>
                </a:solidFill>
                <a:latin typeface="Arial"/>
                <a:cs typeface="Arial"/>
              </a:rPr>
              <a:t>/:4 </a:t>
            </a:r>
            <a:r>
              <a:rPr dirty="0" sz="200" spc="-45" b="1" i="1">
                <a:solidFill>
                  <a:srgbClr val="FB0000"/>
                </a:solidFill>
                <a:latin typeface="Arial"/>
                <a:cs typeface="Arial"/>
              </a:rPr>
              <a:t>%FQBSUNFOU  </a:t>
            </a:r>
            <a:r>
              <a:rPr dirty="0" sz="200" spc="-65" b="1" i="1">
                <a:solidFill>
                  <a:srgbClr val="FB0000"/>
                </a:solidFill>
                <a:latin typeface="Arial"/>
                <a:cs typeface="Arial"/>
              </a:rPr>
              <a:t>PG</a:t>
            </a:r>
            <a:r>
              <a:rPr dirty="0" sz="200" spc="-10" b="1" i="1">
                <a:solidFill>
                  <a:srgbClr val="FB0000"/>
                </a:solidFill>
                <a:latin typeface="Arial"/>
                <a:cs typeface="Arial"/>
              </a:rPr>
              <a:t> </a:t>
            </a:r>
            <a:r>
              <a:rPr dirty="0" sz="200" spc="-60" b="1" i="1">
                <a:solidFill>
                  <a:srgbClr val="FB0000"/>
                </a:solidFill>
                <a:latin typeface="Arial"/>
                <a:cs typeface="Arial"/>
              </a:rPr>
              <a:t>$JWJM</a:t>
            </a:r>
            <a:r>
              <a:rPr dirty="0" sz="200" spc="-15" b="1" i="1">
                <a:solidFill>
                  <a:srgbClr val="FB0000"/>
                </a:solidFill>
                <a:latin typeface="Arial"/>
                <a:cs typeface="Arial"/>
              </a:rPr>
              <a:t> </a:t>
            </a:r>
            <a:r>
              <a:rPr dirty="0" sz="200" spc="-50" b="1" i="1">
                <a:solidFill>
                  <a:srgbClr val="FB0000"/>
                </a:solidFill>
                <a:latin typeface="Arial"/>
                <a:cs typeface="Arial"/>
              </a:rPr>
              <a:t>4FSWJDF</a:t>
            </a:r>
            <a:endParaRPr sz="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dirty="0" sz="150" spc="15" b="1" i="1">
                <a:solidFill>
                  <a:srgbClr val="06357A"/>
                </a:solidFill>
                <a:latin typeface="Calibri"/>
                <a:cs typeface="Calibri"/>
              </a:rPr>
              <a:t>Analyze</a:t>
            </a:r>
            <a:r>
              <a:rPr dirty="0" sz="150" spc="5" b="1" i="1">
                <a:solidFill>
                  <a:srgbClr val="06357A"/>
                </a:solidFill>
                <a:latin typeface="Calibri"/>
                <a:cs typeface="Calibri"/>
              </a:rPr>
              <a:t> </a:t>
            </a:r>
            <a:r>
              <a:rPr dirty="0" sz="150" spc="10" b="1" i="1">
                <a:solidFill>
                  <a:srgbClr val="06357A"/>
                </a:solidFill>
                <a:latin typeface="Calibri"/>
                <a:cs typeface="Calibri"/>
              </a:rPr>
              <a:t>the</a:t>
            </a:r>
            <a:r>
              <a:rPr dirty="0" sz="150" b="1" i="1">
                <a:solidFill>
                  <a:srgbClr val="06357A"/>
                </a:solidFill>
                <a:latin typeface="Calibri"/>
                <a:cs typeface="Calibri"/>
              </a:rPr>
              <a:t> </a:t>
            </a:r>
            <a:r>
              <a:rPr dirty="0" sz="150" spc="10" b="1" i="1">
                <a:solidFill>
                  <a:srgbClr val="06357A"/>
                </a:solidFill>
                <a:latin typeface="Calibri"/>
                <a:cs typeface="Calibri"/>
              </a:rPr>
              <a:t>solution</a:t>
            </a:r>
            <a:r>
              <a:rPr dirty="0" sz="150" spc="5" b="1" i="1">
                <a:solidFill>
                  <a:srgbClr val="06357A"/>
                </a:solidFill>
                <a:latin typeface="Calibri"/>
                <a:cs typeface="Calibri"/>
              </a:rPr>
              <a:t> </a:t>
            </a:r>
            <a:r>
              <a:rPr dirty="0" sz="150" spc="15" b="1" i="1">
                <a:solidFill>
                  <a:srgbClr val="06357A"/>
                </a:solidFill>
                <a:latin typeface="Calibri"/>
                <a:cs typeface="Calibri"/>
              </a:rPr>
              <a:t>using</a:t>
            </a:r>
            <a:r>
              <a:rPr dirty="0" sz="150" spc="5" b="1" i="1">
                <a:solidFill>
                  <a:srgbClr val="06357A"/>
                </a:solidFill>
                <a:latin typeface="Calibri"/>
                <a:cs typeface="Calibri"/>
              </a:rPr>
              <a:t> </a:t>
            </a:r>
            <a:r>
              <a:rPr dirty="0" sz="150" spc="20" b="1" i="1">
                <a:solidFill>
                  <a:srgbClr val="06357A"/>
                </a:solidFill>
                <a:latin typeface="Calibri"/>
                <a:cs typeface="Calibri"/>
              </a:rPr>
              <a:t>SWOT</a:t>
            </a:r>
            <a:r>
              <a:rPr dirty="0" sz="150" spc="5" b="1" i="1">
                <a:solidFill>
                  <a:srgbClr val="06357A"/>
                </a:solidFill>
                <a:latin typeface="Calibri"/>
                <a:cs typeface="Calibri"/>
              </a:rPr>
              <a:t> </a:t>
            </a:r>
            <a:r>
              <a:rPr dirty="0" sz="150" spc="10" b="1" i="1">
                <a:solidFill>
                  <a:srgbClr val="06357A"/>
                </a:solidFill>
                <a:latin typeface="Calibri"/>
                <a:cs typeface="Calibri"/>
              </a:rPr>
              <a:t>analysis:</a:t>
            </a:r>
            <a:endParaRPr sz="150">
              <a:latin typeface="Calibri"/>
              <a:cs typeface="Calibri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147149" y="1896992"/>
          <a:ext cx="1066165" cy="916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2765"/>
                <a:gridCol w="531495"/>
              </a:tblGrid>
              <a:tr h="457681"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200" spc="5" b="1">
                          <a:solidFill>
                            <a:srgbClr val="06357A"/>
                          </a:solidFill>
                          <a:latin typeface="Calibri"/>
                          <a:cs typeface="Calibri"/>
                        </a:rPr>
                        <a:t>Strengths</a:t>
                      </a:r>
                      <a:endParaRPr sz="2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200" spc="10" b="1">
                          <a:solidFill>
                            <a:srgbClr val="06357A"/>
                          </a:solidFill>
                          <a:latin typeface="Calibri"/>
                          <a:cs typeface="Calibri"/>
                        </a:rPr>
                        <a:t>Weaknesses</a:t>
                      </a:r>
                      <a:endParaRPr sz="2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680"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200" b="1">
                          <a:solidFill>
                            <a:srgbClr val="06357A"/>
                          </a:solidFill>
                          <a:latin typeface="Calibri"/>
                          <a:cs typeface="Calibri"/>
                        </a:rPr>
                        <a:t>Opportunities</a:t>
                      </a:r>
                      <a:endParaRPr sz="20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200" spc="5" b="1">
                          <a:solidFill>
                            <a:srgbClr val="06357A"/>
                          </a:solidFill>
                          <a:latin typeface="Calibri"/>
                          <a:cs typeface="Calibri"/>
                        </a:rPr>
                        <a:t>Threats</a:t>
                      </a:r>
                      <a:endParaRPr sz="20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698500" y="3046983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34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17550" y="1327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469322" y="5618460"/>
            <a:ext cx="226694" cy="2269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48410" y="4178300"/>
            <a:ext cx="0" cy="1701800"/>
          </a:xfrm>
          <a:custGeom>
            <a:avLst/>
            <a:gdLst/>
            <a:ahLst/>
            <a:cxnLst/>
            <a:rect l="l" t="t" r="r" b="b"/>
            <a:pathLst>
              <a:path w="0" h="1701800">
                <a:moveTo>
                  <a:pt x="0" y="0"/>
                </a:moveTo>
                <a:lnTo>
                  <a:pt x="0" y="1701799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028234" y="4793863"/>
            <a:ext cx="7651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15">
                <a:latin typeface="Calibri"/>
                <a:cs typeface="Calibri"/>
              </a:rPr>
              <a:t>Let’s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Debrief!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106154" y="4216439"/>
            <a:ext cx="1239018" cy="2255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2291246" y="4274141"/>
            <a:ext cx="884555" cy="1085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550" spc="20" i="1">
                <a:solidFill>
                  <a:srgbClr val="FFFFFF"/>
                </a:solidFill>
                <a:latin typeface="Book Antiqua"/>
                <a:cs typeface="Book Antiqua"/>
              </a:rPr>
              <a:t>Team </a:t>
            </a:r>
            <a:r>
              <a:rPr dirty="0" sz="550" spc="-30" i="1">
                <a:solidFill>
                  <a:srgbClr val="FFFFFF"/>
                </a:solidFill>
                <a:latin typeface="Book Antiqua"/>
                <a:cs typeface="Book Antiqua"/>
              </a:rPr>
              <a:t>SWOT </a:t>
            </a:r>
            <a:r>
              <a:rPr dirty="0" sz="550" spc="-10" i="1">
                <a:solidFill>
                  <a:srgbClr val="FFFFFF"/>
                </a:solidFill>
                <a:latin typeface="Book Antiqua"/>
                <a:cs typeface="Book Antiqua"/>
              </a:rPr>
              <a:t>Analysis</a:t>
            </a:r>
            <a:r>
              <a:rPr dirty="0" sz="550" spc="-85" i="1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 sz="550" spc="-5" i="1">
                <a:solidFill>
                  <a:srgbClr val="FFFFFF"/>
                </a:solidFill>
                <a:latin typeface="Book Antiqua"/>
                <a:cs typeface="Book Antiqua"/>
              </a:rPr>
              <a:t>Exercise</a:t>
            </a:r>
            <a:endParaRPr sz="550">
              <a:latin typeface="Book Antiqua"/>
              <a:cs typeface="Book Antiqu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107345" y="5709310"/>
            <a:ext cx="1236005" cy="13265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2164849" y="5716707"/>
            <a:ext cx="720090" cy="1028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50" spc="15" b="1">
                <a:solidFill>
                  <a:srgbClr val="FFFFFF"/>
                </a:solidFill>
                <a:latin typeface="Palatino Linotype"/>
                <a:cs typeface="Palatino Linotype"/>
              </a:rPr>
              <a:t>(315) 794-9495 </a:t>
            </a:r>
            <a:r>
              <a:rPr dirty="0" sz="150" spc="-20" b="1">
                <a:solidFill>
                  <a:srgbClr val="FFFFFF"/>
                </a:solidFill>
                <a:latin typeface="Palatino Linotype"/>
                <a:cs typeface="Palatino Linotype"/>
              </a:rPr>
              <a:t>• </a:t>
            </a:r>
            <a:r>
              <a:rPr dirty="0" sz="150" spc="10" b="1">
                <a:solidFill>
                  <a:srgbClr val="FFFFFF"/>
                </a:solidFill>
                <a:latin typeface="Palatino Linotype"/>
                <a:cs typeface="Palatino Linotype"/>
                <a:hlinkClick r:id="rId4"/>
              </a:rPr>
              <a:t>dcabral@DCe</a:t>
            </a:r>
            <a:r>
              <a:rPr dirty="0" sz="150" spc="10" b="1">
                <a:solidFill>
                  <a:srgbClr val="FFFFFF"/>
                </a:solidFill>
                <a:latin typeface="Arial"/>
                <a:cs typeface="Arial"/>
                <a:hlinkClick r:id="rId4"/>
              </a:rPr>
              <a:t>ff</a:t>
            </a:r>
            <a:r>
              <a:rPr dirty="0" sz="150" spc="10" b="1">
                <a:solidFill>
                  <a:srgbClr val="FFFFFF"/>
                </a:solidFill>
                <a:latin typeface="Palatino Linotype"/>
                <a:cs typeface="Palatino Linotype"/>
                <a:hlinkClick r:id="rId4"/>
              </a:rPr>
              <a:t>consult.com</a:t>
            </a:r>
            <a:r>
              <a:rPr dirty="0" sz="150" spc="10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50" spc="-20" b="1">
                <a:solidFill>
                  <a:srgbClr val="FFFFFF"/>
                </a:solidFill>
                <a:latin typeface="Palatino Linotype"/>
                <a:cs typeface="Palatino Linotype"/>
              </a:rPr>
              <a:t>•</a:t>
            </a:r>
            <a:r>
              <a:rPr dirty="0" sz="150" spc="-15" b="1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dirty="0" sz="150" spc="5" b="1">
                <a:solidFill>
                  <a:srgbClr val="FFFFFF"/>
                </a:solidFill>
                <a:latin typeface="Palatino Linotype"/>
                <a:cs typeface="Palatino Linotype"/>
                <a:hlinkClick r:id="rId5"/>
              </a:rPr>
              <a:t>www.DCe</a:t>
            </a:r>
            <a:r>
              <a:rPr dirty="0" sz="150" spc="5" b="1">
                <a:solidFill>
                  <a:srgbClr val="FFFFFF"/>
                </a:solidFill>
                <a:latin typeface="Arial"/>
                <a:cs typeface="Arial"/>
                <a:hlinkClick r:id="rId5"/>
              </a:rPr>
              <a:t>ff</a:t>
            </a:r>
            <a:r>
              <a:rPr dirty="0" sz="150" spc="5" b="1">
                <a:solidFill>
                  <a:srgbClr val="FFFFFF"/>
                </a:solidFill>
                <a:latin typeface="Palatino Linotype"/>
                <a:cs typeface="Palatino Linotype"/>
                <a:hlinkClick r:id="rId5"/>
              </a:rPr>
              <a:t>consult.com</a:t>
            </a:r>
            <a:endParaRPr sz="15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©2018 The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DeClutter 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Coach &amp; DC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Efficiency Consulting are divisions of Cabral Enterprises,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LLC.</a:t>
            </a:r>
            <a:endParaRPr sz="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All rights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reserved.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Duplication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any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or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all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information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contained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this hand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out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is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strictly</a:t>
            </a:r>
            <a:r>
              <a:rPr dirty="0" sz="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">
                <a:solidFill>
                  <a:srgbClr val="FFFFFF"/>
                </a:solidFill>
                <a:latin typeface="Times New Roman"/>
                <a:cs typeface="Times New Roman"/>
              </a:rPr>
              <a:t>prohibited.</a:t>
            </a:r>
            <a:endParaRPr sz="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92866" y="4437758"/>
            <a:ext cx="1021715" cy="3079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R="36830">
              <a:lnSpc>
                <a:spcPct val="188000"/>
              </a:lnSpc>
              <a:spcBef>
                <a:spcPts val="90"/>
              </a:spcBef>
            </a:pPr>
            <a:r>
              <a:rPr dirty="0" sz="150" spc="5">
                <a:solidFill>
                  <a:srgbClr val="06357A"/>
                </a:solidFill>
                <a:latin typeface="Calibri"/>
                <a:cs typeface="Calibri"/>
              </a:rPr>
              <a:t>Using </a:t>
            </a:r>
            <a:r>
              <a:rPr dirty="0" sz="150" spc="10">
                <a:solidFill>
                  <a:srgbClr val="06357A"/>
                </a:solidFill>
                <a:latin typeface="Calibri"/>
                <a:cs typeface="Calibri"/>
              </a:rPr>
              <a:t>a </a:t>
            </a:r>
            <a:r>
              <a:rPr dirty="0" sz="150" spc="5">
                <a:solidFill>
                  <a:srgbClr val="06357A"/>
                </a:solidFill>
                <a:latin typeface="Calibri"/>
                <a:cs typeface="Calibri"/>
              </a:rPr>
              <a:t>real life </a:t>
            </a:r>
            <a:r>
              <a:rPr dirty="0" sz="150">
                <a:solidFill>
                  <a:srgbClr val="06357A"/>
                </a:solidFill>
                <a:latin typeface="Calibri"/>
                <a:cs typeface="Calibri"/>
              </a:rPr>
              <a:t>or </a:t>
            </a:r>
            <a:r>
              <a:rPr dirty="0" sz="150" spc="5">
                <a:solidFill>
                  <a:srgbClr val="06357A"/>
                </a:solidFill>
                <a:latin typeface="Calibri"/>
                <a:cs typeface="Calibri"/>
              </a:rPr>
              <a:t>potential </a:t>
            </a:r>
            <a:r>
              <a:rPr dirty="0" sz="150">
                <a:solidFill>
                  <a:srgbClr val="06357A"/>
                </a:solidFill>
                <a:latin typeface="Calibri"/>
                <a:cs typeface="Calibri"/>
              </a:rPr>
              <a:t>problem that you </a:t>
            </a:r>
            <a:r>
              <a:rPr dirty="0" sz="150" spc="5">
                <a:solidFill>
                  <a:srgbClr val="06357A"/>
                </a:solidFill>
                <a:latin typeface="Calibri"/>
                <a:cs typeface="Calibri"/>
              </a:rPr>
              <a:t>may experience with </a:t>
            </a:r>
            <a:r>
              <a:rPr dirty="0" sz="150">
                <a:solidFill>
                  <a:srgbClr val="06357A"/>
                </a:solidFill>
                <a:latin typeface="Calibri"/>
                <a:cs typeface="Calibri"/>
              </a:rPr>
              <a:t>your </a:t>
            </a:r>
            <a:r>
              <a:rPr dirty="0" sz="150" spc="5">
                <a:solidFill>
                  <a:srgbClr val="06357A"/>
                </a:solidFill>
                <a:latin typeface="Calibri"/>
                <a:cs typeface="Calibri"/>
              </a:rPr>
              <a:t>team, </a:t>
            </a:r>
            <a:r>
              <a:rPr dirty="0" sz="150">
                <a:solidFill>
                  <a:srgbClr val="06357A"/>
                </a:solidFill>
                <a:latin typeface="Calibri"/>
                <a:cs typeface="Calibri"/>
              </a:rPr>
              <a:t>determine </a:t>
            </a:r>
            <a:r>
              <a:rPr dirty="0" sz="150" spc="10">
                <a:solidFill>
                  <a:srgbClr val="06357A"/>
                </a:solidFill>
                <a:latin typeface="Calibri"/>
                <a:cs typeface="Calibri"/>
              </a:rPr>
              <a:t>a </a:t>
            </a:r>
            <a:r>
              <a:rPr dirty="0" sz="150" spc="5">
                <a:solidFill>
                  <a:srgbClr val="06357A"/>
                </a:solidFill>
                <a:latin typeface="Calibri"/>
                <a:cs typeface="Calibri"/>
              </a:rPr>
              <a:t>solution </a:t>
            </a:r>
            <a:r>
              <a:rPr dirty="0" sz="150">
                <a:solidFill>
                  <a:srgbClr val="06357A"/>
                </a:solidFill>
                <a:latin typeface="Calibri"/>
                <a:cs typeface="Calibri"/>
              </a:rPr>
              <a:t>to the problem  </a:t>
            </a:r>
            <a:r>
              <a:rPr dirty="0" sz="150" spc="5">
                <a:solidFill>
                  <a:srgbClr val="06357A"/>
                </a:solidFill>
                <a:latin typeface="Calibri"/>
                <a:cs typeface="Calibri"/>
              </a:rPr>
              <a:t>using </a:t>
            </a:r>
            <a:r>
              <a:rPr dirty="0" sz="150">
                <a:solidFill>
                  <a:srgbClr val="06357A"/>
                </a:solidFill>
                <a:latin typeface="Calibri"/>
                <a:cs typeface="Calibri"/>
              </a:rPr>
              <a:t>the </a:t>
            </a:r>
            <a:r>
              <a:rPr dirty="0" sz="150" spc="10">
                <a:solidFill>
                  <a:srgbClr val="06357A"/>
                </a:solidFill>
                <a:latin typeface="Calibri"/>
                <a:cs typeface="Calibri"/>
              </a:rPr>
              <a:t>SWOT </a:t>
            </a:r>
            <a:r>
              <a:rPr dirty="0" sz="150" spc="5">
                <a:solidFill>
                  <a:srgbClr val="06357A"/>
                </a:solidFill>
                <a:latin typeface="Calibri"/>
                <a:cs typeface="Calibri"/>
              </a:rPr>
              <a:t>(Strengths, Weaknesses, </a:t>
            </a:r>
            <a:r>
              <a:rPr dirty="0" sz="150">
                <a:solidFill>
                  <a:srgbClr val="06357A"/>
                </a:solidFill>
                <a:latin typeface="Calibri"/>
                <a:cs typeface="Calibri"/>
              </a:rPr>
              <a:t>Opportunities </a:t>
            </a:r>
            <a:r>
              <a:rPr dirty="0" sz="150" spc="5">
                <a:solidFill>
                  <a:srgbClr val="06357A"/>
                </a:solidFill>
                <a:latin typeface="Calibri"/>
                <a:cs typeface="Calibri"/>
              </a:rPr>
              <a:t>and Threats)</a:t>
            </a:r>
            <a:r>
              <a:rPr dirty="0" sz="150" spc="20">
                <a:solidFill>
                  <a:srgbClr val="06357A"/>
                </a:solidFill>
                <a:latin typeface="Calibri"/>
                <a:cs typeface="Calibri"/>
              </a:rPr>
              <a:t> </a:t>
            </a:r>
            <a:r>
              <a:rPr dirty="0" sz="150" spc="5">
                <a:solidFill>
                  <a:srgbClr val="06357A"/>
                </a:solidFill>
                <a:latin typeface="Calibri"/>
                <a:cs typeface="Calibri"/>
              </a:rPr>
              <a:t>analysis.</a:t>
            </a:r>
            <a:endParaRPr sz="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dirty="0" sz="150" spc="10" b="1" i="1">
                <a:solidFill>
                  <a:srgbClr val="06357A"/>
                </a:solidFill>
                <a:latin typeface="Calibri"/>
                <a:cs typeface="Calibri"/>
              </a:rPr>
              <a:t>List the problem: </a:t>
            </a:r>
            <a:r>
              <a:rPr dirty="0" sz="200" spc="-10" b="1">
                <a:solidFill>
                  <a:srgbClr val="FB0000"/>
                </a:solidFill>
                <a:latin typeface="Palatino Linotype"/>
                <a:cs typeface="Palatino Linotype"/>
              </a:rPr>
              <a:t>Gaining Buy-in on the Civil Service Merit </a:t>
            </a:r>
            <a:r>
              <a:rPr dirty="0" sz="200" spc="-15" b="1">
                <a:solidFill>
                  <a:srgbClr val="FB0000"/>
                </a:solidFill>
                <a:latin typeface="Palatino Linotype"/>
                <a:cs typeface="Palatino Linotype"/>
              </a:rPr>
              <a:t>System </a:t>
            </a:r>
            <a:r>
              <a:rPr dirty="0" sz="200" spc="-10" b="1">
                <a:solidFill>
                  <a:srgbClr val="FB0000"/>
                </a:solidFill>
                <a:latin typeface="Palatino Linotype"/>
                <a:cs typeface="Palatino Linotype"/>
              </a:rPr>
              <a:t>Modernization</a:t>
            </a:r>
            <a:r>
              <a:rPr dirty="0" sz="200" spc="25" b="1">
                <a:solidFill>
                  <a:srgbClr val="FB0000"/>
                </a:solidFill>
                <a:latin typeface="Palatino Linotype"/>
                <a:cs typeface="Palatino Linotype"/>
              </a:rPr>
              <a:t> </a:t>
            </a:r>
            <a:r>
              <a:rPr dirty="0" sz="200" spc="-10" b="1">
                <a:solidFill>
                  <a:srgbClr val="FB0000"/>
                </a:solidFill>
                <a:latin typeface="Palatino Linotype"/>
                <a:cs typeface="Palatino Linotype"/>
              </a:rPr>
              <a:t>Process</a:t>
            </a:r>
            <a:endParaRPr sz="2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r>
              <a:rPr dirty="0" sz="150" spc="10" b="1" i="1">
                <a:solidFill>
                  <a:srgbClr val="06357A"/>
                </a:solidFill>
                <a:latin typeface="Calibri"/>
                <a:cs typeface="Calibri"/>
              </a:rPr>
              <a:t>List the potential solution: </a:t>
            </a:r>
            <a:r>
              <a:rPr dirty="0" sz="200" spc="-20" b="1" i="1">
                <a:solidFill>
                  <a:srgbClr val="FB0000"/>
                </a:solidFill>
                <a:latin typeface="Arial"/>
                <a:cs typeface="Arial"/>
              </a:rPr>
              <a:t>4IBSF </a:t>
            </a:r>
            <a:r>
              <a:rPr dirty="0" sz="200" spc="-15" b="1" i="1">
                <a:solidFill>
                  <a:srgbClr val="FB0000"/>
                </a:solidFill>
                <a:latin typeface="Arial"/>
                <a:cs typeface="Arial"/>
              </a:rPr>
              <a:t>:PVS </a:t>
            </a:r>
            <a:r>
              <a:rPr dirty="0" sz="200" spc="-35" b="1" i="1">
                <a:solidFill>
                  <a:srgbClr val="FB0000"/>
                </a:solidFill>
                <a:latin typeface="Arial"/>
                <a:cs typeface="Arial"/>
              </a:rPr>
              <a:t>*EFBT </a:t>
            </a:r>
            <a:r>
              <a:rPr dirty="0" sz="200" spc="-20" b="1" i="1">
                <a:solidFill>
                  <a:srgbClr val="FB0000"/>
                </a:solidFill>
                <a:latin typeface="Arial"/>
                <a:cs typeface="Arial"/>
              </a:rPr>
              <a:t>XJUI </a:t>
            </a:r>
            <a:r>
              <a:rPr dirty="0" sz="200" spc="-15" b="1" i="1">
                <a:solidFill>
                  <a:srgbClr val="FB0000"/>
                </a:solidFill>
                <a:latin typeface="Arial"/>
                <a:cs typeface="Arial"/>
              </a:rPr>
              <a:t>.FNCFST </a:t>
            </a:r>
            <a:r>
              <a:rPr dirty="0" sz="200" spc="-65" b="1" i="1">
                <a:solidFill>
                  <a:srgbClr val="FB0000"/>
                </a:solidFill>
                <a:latin typeface="Arial"/>
                <a:cs typeface="Arial"/>
              </a:rPr>
              <a:t>PG</a:t>
            </a:r>
            <a:r>
              <a:rPr dirty="0" sz="200" spc="-15" b="1" i="1">
                <a:solidFill>
                  <a:srgbClr val="FB0000"/>
                </a:solidFill>
                <a:latin typeface="Arial"/>
                <a:cs typeface="Arial"/>
              </a:rPr>
              <a:t> </a:t>
            </a:r>
            <a:r>
              <a:rPr dirty="0" sz="200" spc="-25" b="1" i="1">
                <a:solidFill>
                  <a:srgbClr val="FB0000"/>
                </a:solidFill>
                <a:latin typeface="Arial"/>
                <a:cs typeface="Arial"/>
              </a:rPr>
              <a:t>UIF </a:t>
            </a:r>
            <a:r>
              <a:rPr dirty="0" sz="200" spc="45" b="1" i="1">
                <a:solidFill>
                  <a:srgbClr val="FB0000"/>
                </a:solidFill>
                <a:latin typeface="Arial"/>
                <a:cs typeface="Arial"/>
              </a:rPr>
              <a:t>/:4 </a:t>
            </a:r>
            <a:r>
              <a:rPr dirty="0" sz="200" spc="-45" b="1" i="1">
                <a:solidFill>
                  <a:srgbClr val="FB0000"/>
                </a:solidFill>
                <a:latin typeface="Arial"/>
                <a:cs typeface="Arial"/>
              </a:rPr>
              <a:t>%FQBSUNFOU  </a:t>
            </a:r>
            <a:r>
              <a:rPr dirty="0" sz="200" spc="-65" b="1" i="1">
                <a:solidFill>
                  <a:srgbClr val="FB0000"/>
                </a:solidFill>
                <a:latin typeface="Arial"/>
                <a:cs typeface="Arial"/>
              </a:rPr>
              <a:t>PG</a:t>
            </a:r>
            <a:r>
              <a:rPr dirty="0" sz="200" spc="-10" b="1" i="1">
                <a:solidFill>
                  <a:srgbClr val="FB0000"/>
                </a:solidFill>
                <a:latin typeface="Arial"/>
                <a:cs typeface="Arial"/>
              </a:rPr>
              <a:t> </a:t>
            </a:r>
            <a:r>
              <a:rPr dirty="0" sz="200" spc="-60" b="1" i="1">
                <a:solidFill>
                  <a:srgbClr val="FB0000"/>
                </a:solidFill>
                <a:latin typeface="Arial"/>
                <a:cs typeface="Arial"/>
              </a:rPr>
              <a:t>$JWJM</a:t>
            </a:r>
            <a:r>
              <a:rPr dirty="0" sz="200" spc="-15" b="1" i="1">
                <a:solidFill>
                  <a:srgbClr val="FB0000"/>
                </a:solidFill>
                <a:latin typeface="Arial"/>
                <a:cs typeface="Arial"/>
              </a:rPr>
              <a:t> </a:t>
            </a:r>
            <a:r>
              <a:rPr dirty="0" sz="200" spc="-50" b="1" i="1">
                <a:solidFill>
                  <a:srgbClr val="FB0000"/>
                </a:solidFill>
                <a:latin typeface="Arial"/>
                <a:cs typeface="Arial"/>
              </a:rPr>
              <a:t>4FSWJDF</a:t>
            </a:r>
            <a:endParaRPr sz="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dirty="0" sz="150" spc="15" b="1" i="1">
                <a:solidFill>
                  <a:srgbClr val="06357A"/>
                </a:solidFill>
                <a:latin typeface="Calibri"/>
                <a:cs typeface="Calibri"/>
              </a:rPr>
              <a:t>Analyze</a:t>
            </a:r>
            <a:r>
              <a:rPr dirty="0" sz="150" spc="5" b="1" i="1">
                <a:solidFill>
                  <a:srgbClr val="06357A"/>
                </a:solidFill>
                <a:latin typeface="Calibri"/>
                <a:cs typeface="Calibri"/>
              </a:rPr>
              <a:t> </a:t>
            </a:r>
            <a:r>
              <a:rPr dirty="0" sz="150" spc="10" b="1" i="1">
                <a:solidFill>
                  <a:srgbClr val="06357A"/>
                </a:solidFill>
                <a:latin typeface="Calibri"/>
                <a:cs typeface="Calibri"/>
              </a:rPr>
              <a:t>the</a:t>
            </a:r>
            <a:r>
              <a:rPr dirty="0" sz="150" b="1" i="1">
                <a:solidFill>
                  <a:srgbClr val="06357A"/>
                </a:solidFill>
                <a:latin typeface="Calibri"/>
                <a:cs typeface="Calibri"/>
              </a:rPr>
              <a:t> </a:t>
            </a:r>
            <a:r>
              <a:rPr dirty="0" sz="150" spc="10" b="1" i="1">
                <a:solidFill>
                  <a:srgbClr val="06357A"/>
                </a:solidFill>
                <a:latin typeface="Calibri"/>
                <a:cs typeface="Calibri"/>
              </a:rPr>
              <a:t>solution</a:t>
            </a:r>
            <a:r>
              <a:rPr dirty="0" sz="150" spc="5" b="1" i="1">
                <a:solidFill>
                  <a:srgbClr val="06357A"/>
                </a:solidFill>
                <a:latin typeface="Calibri"/>
                <a:cs typeface="Calibri"/>
              </a:rPr>
              <a:t> </a:t>
            </a:r>
            <a:r>
              <a:rPr dirty="0" sz="150" spc="15" b="1" i="1">
                <a:solidFill>
                  <a:srgbClr val="06357A"/>
                </a:solidFill>
                <a:latin typeface="Calibri"/>
                <a:cs typeface="Calibri"/>
              </a:rPr>
              <a:t>using</a:t>
            </a:r>
            <a:r>
              <a:rPr dirty="0" sz="150" spc="5" b="1" i="1">
                <a:solidFill>
                  <a:srgbClr val="06357A"/>
                </a:solidFill>
                <a:latin typeface="Calibri"/>
                <a:cs typeface="Calibri"/>
              </a:rPr>
              <a:t> </a:t>
            </a:r>
            <a:r>
              <a:rPr dirty="0" sz="150" spc="20" b="1" i="1">
                <a:solidFill>
                  <a:srgbClr val="06357A"/>
                </a:solidFill>
                <a:latin typeface="Calibri"/>
                <a:cs typeface="Calibri"/>
              </a:rPr>
              <a:t>SWOT</a:t>
            </a:r>
            <a:r>
              <a:rPr dirty="0" sz="150" spc="5" b="1" i="1">
                <a:solidFill>
                  <a:srgbClr val="06357A"/>
                </a:solidFill>
                <a:latin typeface="Calibri"/>
                <a:cs typeface="Calibri"/>
              </a:rPr>
              <a:t> </a:t>
            </a:r>
            <a:r>
              <a:rPr dirty="0" sz="150" spc="10" b="1" i="1">
                <a:solidFill>
                  <a:srgbClr val="06357A"/>
                </a:solidFill>
                <a:latin typeface="Calibri"/>
                <a:cs typeface="Calibri"/>
              </a:rPr>
              <a:t>analysis:</a:t>
            </a:r>
            <a:endParaRPr sz="150">
              <a:latin typeface="Calibri"/>
              <a:cs typeface="Calibri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2194563" y="4739765"/>
          <a:ext cx="1066165" cy="916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2765"/>
                <a:gridCol w="531495"/>
              </a:tblGrid>
              <a:tr h="457681"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200" spc="5" b="1">
                          <a:solidFill>
                            <a:srgbClr val="06357A"/>
                          </a:solidFill>
                          <a:latin typeface="Calibri"/>
                          <a:cs typeface="Calibri"/>
                        </a:rPr>
                        <a:t>Strengths</a:t>
                      </a:r>
                      <a:endParaRPr sz="2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200" spc="10" b="1">
                          <a:solidFill>
                            <a:srgbClr val="06357A"/>
                          </a:solidFill>
                          <a:latin typeface="Calibri"/>
                          <a:cs typeface="Calibri"/>
                        </a:rPr>
                        <a:t>Weaknesses</a:t>
                      </a:r>
                      <a:endParaRPr sz="2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680"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200" b="1">
                          <a:solidFill>
                            <a:srgbClr val="06357A"/>
                          </a:solidFill>
                          <a:latin typeface="Calibri"/>
                          <a:cs typeface="Calibri"/>
                        </a:rPr>
                        <a:t>Opportunities</a:t>
                      </a:r>
                      <a:endParaRPr sz="20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200" spc="5" b="1">
                          <a:solidFill>
                            <a:srgbClr val="06357A"/>
                          </a:solidFill>
                          <a:latin typeface="Calibri"/>
                          <a:cs typeface="Calibri"/>
                        </a:rPr>
                        <a:t>Threats</a:t>
                      </a:r>
                      <a:endParaRPr sz="20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1" name="object 21"/>
          <p:cNvSpPr txBox="1"/>
          <p:nvPr/>
        </p:nvSpPr>
        <p:spPr>
          <a:xfrm>
            <a:off x="698500" y="5904484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35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17550" y="41846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469322" y="8475960"/>
            <a:ext cx="226694" cy="2269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48410" y="7035800"/>
            <a:ext cx="0" cy="1701800"/>
          </a:xfrm>
          <a:custGeom>
            <a:avLst/>
            <a:gdLst/>
            <a:ahLst/>
            <a:cxnLst/>
            <a:rect l="l" t="t" r="r" b="b"/>
            <a:pathLst>
              <a:path w="0" h="1701800">
                <a:moveTo>
                  <a:pt x="0" y="0"/>
                </a:moveTo>
                <a:lnTo>
                  <a:pt x="0" y="1701799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909176" y="7584894"/>
            <a:ext cx="753126" cy="59522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3054029" y="7760572"/>
            <a:ext cx="4826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 i="1">
                <a:solidFill>
                  <a:srgbClr val="002E89"/>
                </a:solidFill>
                <a:latin typeface="Calibri"/>
                <a:cs typeface="Calibri"/>
              </a:rPr>
              <a:t>Agenda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830" y="7040724"/>
            <a:ext cx="2282825" cy="812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3380">
              <a:lnSpc>
                <a:spcPct val="100000"/>
              </a:lnSpc>
              <a:spcBef>
                <a:spcPts val="100"/>
              </a:spcBef>
            </a:pPr>
            <a:r>
              <a:rPr dirty="0" sz="1300" spc="15" b="1" i="1">
                <a:solidFill>
                  <a:srgbClr val="2F4888"/>
                </a:solidFill>
                <a:latin typeface="Arial"/>
                <a:cs typeface="Arial"/>
              </a:rPr>
              <a:t>What </a:t>
            </a:r>
            <a:r>
              <a:rPr dirty="0" sz="1300" spc="10" b="1" i="1">
                <a:solidFill>
                  <a:srgbClr val="2F4888"/>
                </a:solidFill>
                <a:latin typeface="Arial"/>
                <a:cs typeface="Arial"/>
              </a:rPr>
              <a:t>we learned </a:t>
            </a:r>
            <a:r>
              <a:rPr dirty="0" sz="1300" spc="15" b="1" i="1">
                <a:solidFill>
                  <a:srgbClr val="2F4888"/>
                </a:solidFill>
                <a:latin typeface="Arial"/>
                <a:cs typeface="Arial"/>
              </a:rPr>
              <a:t>today:</a:t>
            </a:r>
            <a:endParaRPr sz="1300">
              <a:latin typeface="Arial"/>
              <a:cs typeface="Arial"/>
            </a:endParaRPr>
          </a:p>
          <a:p>
            <a:pPr marL="70485" indent="-70485">
              <a:lnSpc>
                <a:spcPct val="100000"/>
              </a:lnSpc>
              <a:spcBef>
                <a:spcPts val="790"/>
              </a:spcBef>
              <a:buSzPct val="85714"/>
              <a:buFont typeface="Wingdings"/>
              <a:buChar char=""/>
              <a:tabLst>
                <a:tab pos="70485" algn="l"/>
              </a:tabLst>
            </a:pPr>
            <a:r>
              <a:rPr dirty="0" sz="700" spc="-10">
                <a:latin typeface="Calibri"/>
                <a:cs typeface="Calibri"/>
              </a:rPr>
              <a:t>NYS </a:t>
            </a:r>
            <a:r>
              <a:rPr dirty="0" sz="700" spc="-5">
                <a:latin typeface="Calibri"/>
                <a:cs typeface="Calibri"/>
              </a:rPr>
              <a:t>Civil Service </a:t>
            </a:r>
            <a:r>
              <a:rPr dirty="0" sz="700" spc="-10">
                <a:latin typeface="Calibri"/>
                <a:cs typeface="Calibri"/>
              </a:rPr>
              <a:t>Exciting</a:t>
            </a:r>
            <a:r>
              <a:rPr dirty="0" sz="700" spc="-5">
                <a:latin typeface="Calibri"/>
                <a:cs typeface="Calibri"/>
              </a:rPr>
              <a:t> </a:t>
            </a:r>
            <a:r>
              <a:rPr dirty="0" sz="700" spc="-10">
                <a:latin typeface="Calibri"/>
                <a:cs typeface="Calibri"/>
              </a:rPr>
              <a:t>News!</a:t>
            </a:r>
            <a:endParaRPr sz="700">
              <a:latin typeface="Calibri"/>
              <a:cs typeface="Calibri"/>
            </a:endParaRPr>
          </a:p>
          <a:p>
            <a:pPr marL="70485" indent="-70485">
              <a:lnSpc>
                <a:spcPct val="100000"/>
              </a:lnSpc>
              <a:spcBef>
                <a:spcPts val="170"/>
              </a:spcBef>
              <a:buSzPct val="85714"/>
              <a:buFont typeface="Wingdings"/>
              <a:buChar char=""/>
              <a:tabLst>
                <a:tab pos="70485" algn="l"/>
              </a:tabLst>
            </a:pPr>
            <a:r>
              <a:rPr dirty="0" sz="700" spc="-10">
                <a:latin typeface="Calibri"/>
                <a:cs typeface="Calibri"/>
              </a:rPr>
              <a:t>Kotter’s </a:t>
            </a:r>
            <a:r>
              <a:rPr dirty="0" sz="700" spc="-5">
                <a:latin typeface="Calibri"/>
                <a:cs typeface="Calibri"/>
              </a:rPr>
              <a:t>8 </a:t>
            </a:r>
            <a:r>
              <a:rPr dirty="0" sz="700" spc="-10">
                <a:latin typeface="Calibri"/>
                <a:cs typeface="Calibri"/>
              </a:rPr>
              <a:t>Step Accelerators for</a:t>
            </a:r>
            <a:r>
              <a:rPr dirty="0" sz="700" spc="5">
                <a:latin typeface="Calibri"/>
                <a:cs typeface="Calibri"/>
              </a:rPr>
              <a:t> </a:t>
            </a:r>
            <a:r>
              <a:rPr dirty="0" sz="700" spc="-10">
                <a:latin typeface="Calibri"/>
                <a:cs typeface="Calibri"/>
              </a:rPr>
              <a:t>Change</a:t>
            </a:r>
            <a:endParaRPr sz="700">
              <a:latin typeface="Calibri"/>
              <a:cs typeface="Calibri"/>
            </a:endParaRPr>
          </a:p>
          <a:p>
            <a:pPr marL="70485" indent="-70485">
              <a:lnSpc>
                <a:spcPct val="100000"/>
              </a:lnSpc>
              <a:spcBef>
                <a:spcPts val="145"/>
              </a:spcBef>
              <a:buSzPct val="85714"/>
              <a:buFont typeface="Wingdings"/>
              <a:buChar char=""/>
              <a:tabLst>
                <a:tab pos="70485" algn="l"/>
              </a:tabLst>
            </a:pPr>
            <a:r>
              <a:rPr dirty="0" sz="700" spc="-10">
                <a:latin typeface="Calibri"/>
                <a:cs typeface="Calibri"/>
              </a:rPr>
              <a:t>Change </a:t>
            </a:r>
            <a:r>
              <a:rPr dirty="0" sz="700" spc="-5">
                <a:latin typeface="Calibri"/>
                <a:cs typeface="Calibri"/>
              </a:rPr>
              <a:t>is VUCA!</a:t>
            </a:r>
            <a:endParaRPr sz="700">
              <a:latin typeface="Calibri"/>
              <a:cs typeface="Calibri"/>
            </a:endParaRPr>
          </a:p>
          <a:p>
            <a:pPr marL="70485" indent="-70485">
              <a:lnSpc>
                <a:spcPct val="100000"/>
              </a:lnSpc>
              <a:spcBef>
                <a:spcPts val="165"/>
              </a:spcBef>
              <a:buSzPct val="85714"/>
              <a:buFont typeface="Wingdings"/>
              <a:buChar char=""/>
              <a:tabLst>
                <a:tab pos="70485" algn="l"/>
              </a:tabLst>
            </a:pPr>
            <a:r>
              <a:rPr dirty="0" sz="700" spc="-5">
                <a:latin typeface="Calibri"/>
                <a:cs typeface="Calibri"/>
              </a:rPr>
              <a:t>Engaging/Leading in a VUCA</a:t>
            </a:r>
            <a:r>
              <a:rPr dirty="0" sz="700" spc="-10">
                <a:latin typeface="Calibri"/>
                <a:cs typeface="Calibri"/>
              </a:rPr>
              <a:t> Environment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7830" y="7848515"/>
            <a:ext cx="1842770" cy="485775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56515" marR="5080" indent="-57150">
              <a:lnSpc>
                <a:spcPts val="790"/>
              </a:lnSpc>
              <a:spcBef>
                <a:spcPts val="165"/>
              </a:spcBef>
              <a:buSzPct val="85714"/>
              <a:buFont typeface="Wingdings"/>
              <a:buChar char=""/>
              <a:tabLst>
                <a:tab pos="70485" algn="l"/>
              </a:tabLst>
            </a:pPr>
            <a:r>
              <a:rPr dirty="0" sz="700" spc="-10">
                <a:latin typeface="Calibri"/>
                <a:cs typeface="Calibri"/>
              </a:rPr>
              <a:t>Strategies for </a:t>
            </a:r>
            <a:r>
              <a:rPr dirty="0" sz="700" spc="-5">
                <a:latin typeface="Calibri"/>
                <a:cs typeface="Calibri"/>
              </a:rPr>
              <a:t>Leading </a:t>
            </a:r>
            <a:r>
              <a:rPr dirty="0" sz="700" spc="-15">
                <a:latin typeface="Calibri"/>
                <a:cs typeface="Calibri"/>
              </a:rPr>
              <a:t>Effectively </a:t>
            </a:r>
            <a:r>
              <a:rPr dirty="0" sz="700" spc="-10">
                <a:latin typeface="Calibri"/>
                <a:cs typeface="Calibri"/>
              </a:rPr>
              <a:t>Through Change  </a:t>
            </a:r>
            <a:r>
              <a:rPr dirty="0" sz="700" spc="-5">
                <a:latin typeface="Calibri"/>
                <a:cs typeface="Calibri"/>
              </a:rPr>
              <a:t>with a </a:t>
            </a:r>
            <a:r>
              <a:rPr dirty="0" sz="700" spc="-10">
                <a:latin typeface="Calibri"/>
                <a:cs typeface="Calibri"/>
              </a:rPr>
              <a:t>Positive Mindset</a:t>
            </a:r>
            <a:endParaRPr sz="700">
              <a:latin typeface="Calibri"/>
              <a:cs typeface="Calibri"/>
            </a:endParaRPr>
          </a:p>
          <a:p>
            <a:pPr marL="70485" indent="-70485">
              <a:lnSpc>
                <a:spcPct val="100000"/>
              </a:lnSpc>
              <a:spcBef>
                <a:spcPts val="155"/>
              </a:spcBef>
              <a:buSzPct val="85714"/>
              <a:buFont typeface="Wingdings"/>
              <a:buChar char=""/>
              <a:tabLst>
                <a:tab pos="70485" algn="l"/>
              </a:tabLst>
            </a:pPr>
            <a:r>
              <a:rPr dirty="0" sz="700" spc="-10">
                <a:latin typeface="Calibri"/>
                <a:cs typeface="Calibri"/>
              </a:rPr>
              <a:t>Positive Mindset</a:t>
            </a:r>
            <a:r>
              <a:rPr dirty="0" sz="700" spc="-5">
                <a:latin typeface="Calibri"/>
                <a:cs typeface="Calibri"/>
              </a:rPr>
              <a:t> </a:t>
            </a:r>
            <a:r>
              <a:rPr dirty="0" sz="700" spc="-10">
                <a:latin typeface="Calibri"/>
                <a:cs typeface="Calibri"/>
              </a:rPr>
              <a:t>Strategies</a:t>
            </a:r>
            <a:endParaRPr sz="700">
              <a:latin typeface="Calibri"/>
              <a:cs typeface="Calibri"/>
            </a:endParaRPr>
          </a:p>
          <a:p>
            <a:pPr marL="70485" indent="-70485">
              <a:lnSpc>
                <a:spcPct val="100000"/>
              </a:lnSpc>
              <a:spcBef>
                <a:spcPts val="145"/>
              </a:spcBef>
              <a:buSzPct val="85714"/>
              <a:buFont typeface="Wingdings"/>
              <a:buChar char=""/>
              <a:tabLst>
                <a:tab pos="70485" algn="l"/>
              </a:tabLst>
            </a:pPr>
            <a:r>
              <a:rPr dirty="0" sz="700" spc="-15">
                <a:latin typeface="Calibri"/>
                <a:cs typeface="Calibri"/>
              </a:rPr>
              <a:t>SWOT </a:t>
            </a:r>
            <a:r>
              <a:rPr dirty="0" sz="700" spc="-10">
                <a:latin typeface="Calibri"/>
                <a:cs typeface="Calibri"/>
              </a:rPr>
              <a:t>Analysis</a:t>
            </a:r>
            <a:r>
              <a:rPr dirty="0" sz="700">
                <a:latin typeface="Calibri"/>
                <a:cs typeface="Calibri"/>
              </a:rPr>
              <a:t> </a:t>
            </a:r>
            <a:r>
              <a:rPr dirty="0" sz="700" spc="-10">
                <a:latin typeface="Calibri"/>
                <a:cs typeface="Calibri"/>
              </a:rPr>
              <a:t>Exercise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98500" y="8761983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36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17550" y="7042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044950" y="1517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44950" y="1758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044950" y="2000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044950" y="2241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044950" y="2482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044950" y="2724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044950" y="2965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044950" y="4375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044950" y="4616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044950" y="48577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044950" y="50990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044950" y="53403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044950" y="5581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044950" y="5822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044950" y="7232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044950" y="7473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044950" y="7715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044950" y="7956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044950" y="8197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044950" y="8439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044950" y="8680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69322" y="2760960"/>
            <a:ext cx="226694" cy="2269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8410" y="1320800"/>
            <a:ext cx="0" cy="993140"/>
          </a:xfrm>
          <a:custGeom>
            <a:avLst/>
            <a:gdLst/>
            <a:ahLst/>
            <a:cxnLst/>
            <a:rect l="l" t="t" r="r" b="b"/>
            <a:pathLst>
              <a:path w="0" h="993139">
                <a:moveTo>
                  <a:pt x="0" y="0"/>
                </a:moveTo>
                <a:lnTo>
                  <a:pt x="0" y="992903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8410" y="2760960"/>
            <a:ext cx="0" cy="262255"/>
          </a:xfrm>
          <a:custGeom>
            <a:avLst/>
            <a:gdLst/>
            <a:ahLst/>
            <a:cxnLst/>
            <a:rect l="l" t="t" r="r" b="b"/>
            <a:pathLst>
              <a:path w="0" h="262255">
                <a:moveTo>
                  <a:pt x="0" y="0"/>
                </a:moveTo>
                <a:lnTo>
                  <a:pt x="0" y="261639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11200" y="1320800"/>
            <a:ext cx="3022600" cy="1701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11200" y="2773045"/>
            <a:ext cx="2237105" cy="0"/>
          </a:xfrm>
          <a:custGeom>
            <a:avLst/>
            <a:gdLst/>
            <a:ahLst/>
            <a:cxnLst/>
            <a:rect l="l" t="t" r="r" b="b"/>
            <a:pathLst>
              <a:path w="2237105" h="0">
                <a:moveTo>
                  <a:pt x="0" y="0"/>
                </a:moveTo>
                <a:lnTo>
                  <a:pt x="2236848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944900" y="2303779"/>
            <a:ext cx="0" cy="466090"/>
          </a:xfrm>
          <a:custGeom>
            <a:avLst/>
            <a:gdLst/>
            <a:ahLst/>
            <a:cxnLst/>
            <a:rect l="l" t="t" r="r" b="b"/>
            <a:pathLst>
              <a:path w="0" h="466089">
                <a:moveTo>
                  <a:pt x="0" y="0"/>
                </a:moveTo>
                <a:lnTo>
                  <a:pt x="0" y="466090"/>
                </a:lnTo>
              </a:path>
            </a:pathLst>
          </a:custGeom>
          <a:ln w="629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11200" y="2300604"/>
            <a:ext cx="2237105" cy="0"/>
          </a:xfrm>
          <a:custGeom>
            <a:avLst/>
            <a:gdLst/>
            <a:ahLst/>
            <a:cxnLst/>
            <a:rect l="l" t="t" r="r" b="b"/>
            <a:pathLst>
              <a:path w="2237105" h="0">
                <a:moveTo>
                  <a:pt x="0" y="0"/>
                </a:moveTo>
                <a:lnTo>
                  <a:pt x="2236848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11200" y="2745739"/>
            <a:ext cx="2224405" cy="17780"/>
          </a:xfrm>
          <a:custGeom>
            <a:avLst/>
            <a:gdLst/>
            <a:ahLst/>
            <a:cxnLst/>
            <a:rect l="l" t="t" r="r" b="b"/>
            <a:pathLst>
              <a:path w="2224405" h="17780">
                <a:moveTo>
                  <a:pt x="0" y="17780"/>
                </a:moveTo>
                <a:lnTo>
                  <a:pt x="2224255" y="17780"/>
                </a:lnTo>
                <a:lnTo>
                  <a:pt x="2224255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17354" y="2329179"/>
            <a:ext cx="0" cy="416559"/>
          </a:xfrm>
          <a:custGeom>
            <a:avLst/>
            <a:gdLst/>
            <a:ahLst/>
            <a:cxnLst/>
            <a:rect l="l" t="t" r="r" b="b"/>
            <a:pathLst>
              <a:path w="0" h="416560">
                <a:moveTo>
                  <a:pt x="0" y="0"/>
                </a:moveTo>
                <a:lnTo>
                  <a:pt x="0" y="416559"/>
                </a:lnTo>
              </a:path>
            </a:pathLst>
          </a:custGeom>
          <a:ln w="123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11200" y="2310129"/>
            <a:ext cx="2224405" cy="19050"/>
          </a:xfrm>
          <a:custGeom>
            <a:avLst/>
            <a:gdLst/>
            <a:ahLst/>
            <a:cxnLst/>
            <a:rect l="l" t="t" r="r" b="b"/>
            <a:pathLst>
              <a:path w="2224405" h="19050">
                <a:moveTo>
                  <a:pt x="0" y="19050"/>
                </a:moveTo>
                <a:lnTo>
                  <a:pt x="2224255" y="19050"/>
                </a:lnTo>
                <a:lnTo>
                  <a:pt x="2224255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926009" y="2329460"/>
            <a:ext cx="0" cy="415925"/>
          </a:xfrm>
          <a:custGeom>
            <a:avLst/>
            <a:gdLst/>
            <a:ahLst/>
            <a:cxnLst/>
            <a:rect l="l" t="t" r="r" b="b"/>
            <a:pathLst>
              <a:path w="0" h="415925">
                <a:moveTo>
                  <a:pt x="0" y="0"/>
                </a:moveTo>
                <a:lnTo>
                  <a:pt x="0" y="415742"/>
                </a:lnTo>
              </a:path>
            </a:pathLst>
          </a:custGeom>
          <a:ln w="18891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723900" y="2322829"/>
            <a:ext cx="2199005" cy="429259"/>
          </a:xfrm>
          <a:prstGeom prst="rect">
            <a:avLst/>
          </a:prstGeom>
          <a:solidFill>
            <a:srgbClr val="FFFFFF">
              <a:alpha val="88629"/>
            </a:srgbClr>
          </a:solidFill>
        </p:spPr>
        <p:txBody>
          <a:bodyPr wrap="square" lIns="0" tIns="132080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1040"/>
              </a:spcBef>
            </a:pPr>
            <a:r>
              <a:rPr dirty="0" sz="1250" spc="60" b="0">
                <a:solidFill>
                  <a:srgbClr val="002060"/>
                </a:solidFill>
                <a:latin typeface="Calibri Light"/>
                <a:cs typeface="Calibri Light"/>
              </a:rPr>
              <a:t>What </a:t>
            </a:r>
            <a:r>
              <a:rPr dirty="0" sz="1250" spc="55" b="0">
                <a:solidFill>
                  <a:srgbClr val="002060"/>
                </a:solidFill>
                <a:latin typeface="Calibri Light"/>
                <a:cs typeface="Calibri Light"/>
              </a:rPr>
              <a:t>questions </a:t>
            </a:r>
            <a:r>
              <a:rPr dirty="0" sz="1250" spc="45" b="0">
                <a:solidFill>
                  <a:srgbClr val="002060"/>
                </a:solidFill>
                <a:latin typeface="Calibri Light"/>
                <a:cs typeface="Calibri Light"/>
              </a:rPr>
              <a:t>do you</a:t>
            </a:r>
            <a:r>
              <a:rPr dirty="0" sz="1250" spc="55" b="0">
                <a:solidFill>
                  <a:srgbClr val="002060"/>
                </a:solidFill>
                <a:latin typeface="Calibri Light"/>
                <a:cs typeface="Calibri Light"/>
              </a:rPr>
              <a:t> </a:t>
            </a:r>
            <a:r>
              <a:rPr dirty="0" sz="1250" spc="50" b="0">
                <a:solidFill>
                  <a:srgbClr val="002060"/>
                </a:solidFill>
                <a:latin typeface="Calibri Light"/>
                <a:cs typeface="Calibri Light"/>
              </a:rPr>
              <a:t>have?</a:t>
            </a:r>
            <a:endParaRPr sz="1250">
              <a:latin typeface="Calibri Light"/>
              <a:cs typeface="Calibri Ligh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466591" y="2756407"/>
            <a:ext cx="228600" cy="2377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698500" y="3046983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37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17550" y="1327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504947" y="4304359"/>
            <a:ext cx="302260" cy="1265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717550" y="4184650"/>
            <a:ext cx="3009900" cy="16891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50">
              <a:latin typeface="Times New Roman"/>
              <a:cs typeface="Times New Roman"/>
            </a:endParaRPr>
          </a:p>
          <a:p>
            <a:pPr algn="just" marL="809625" marR="199390">
              <a:lnSpc>
                <a:spcPct val="102200"/>
              </a:lnSpc>
              <a:spcBef>
                <a:spcPts val="5"/>
              </a:spcBef>
            </a:pP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How ready are you to effectively drive </a:t>
            </a:r>
            <a:r>
              <a:rPr dirty="0" sz="900" spc="-5" b="1">
                <a:solidFill>
                  <a:srgbClr val="5B5B5B"/>
                </a:solidFill>
                <a:latin typeface="Calibri"/>
                <a:cs typeface="Calibri"/>
              </a:rPr>
              <a:t>and  </a:t>
            </a: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manage change </a:t>
            </a:r>
            <a:r>
              <a:rPr dirty="0" sz="900" spc="-5" b="1">
                <a:solidFill>
                  <a:srgbClr val="5B5B5B"/>
                </a:solidFill>
                <a:latin typeface="Calibri"/>
                <a:cs typeface="Calibri"/>
              </a:rPr>
              <a:t>with a </a:t>
            </a: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positive mindset </a:t>
            </a:r>
            <a:r>
              <a:rPr dirty="0" sz="900" spc="-5" b="1">
                <a:solidFill>
                  <a:srgbClr val="5B5B5B"/>
                </a:solidFill>
                <a:latin typeface="Calibri"/>
                <a:cs typeface="Calibri"/>
              </a:rPr>
              <a:t>in  </a:t>
            </a: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your</a:t>
            </a:r>
            <a:r>
              <a:rPr dirty="0" sz="900" spc="-15" b="1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dirty="0" sz="900" spc="-10" b="1">
                <a:solidFill>
                  <a:srgbClr val="5B5B5B"/>
                </a:solidFill>
                <a:latin typeface="Calibri"/>
                <a:cs typeface="Calibri"/>
              </a:rPr>
              <a:t>organization?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00">
              <a:latin typeface="Calibri"/>
              <a:cs typeface="Calibri"/>
            </a:endParaRPr>
          </a:p>
          <a:p>
            <a:pPr algn="just" marL="809625">
              <a:lnSpc>
                <a:spcPct val="100000"/>
              </a:lnSpc>
            </a:pPr>
            <a:r>
              <a:rPr dirty="0" sz="300" spc="-5" b="1">
                <a:solidFill>
                  <a:srgbClr val="5B5B5B"/>
                </a:solidFill>
                <a:latin typeface="MS Gothic"/>
                <a:cs typeface="MS Gothic"/>
              </a:rPr>
              <a:t>ⓘ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Start </a:t>
            </a:r>
            <a:r>
              <a:rPr dirty="0" sz="300" spc="15">
                <a:solidFill>
                  <a:srgbClr val="5B5B5B"/>
                </a:solidFill>
                <a:latin typeface="Calibri"/>
                <a:cs typeface="Calibri"/>
              </a:rPr>
              <a:t>presenting </a:t>
            </a:r>
            <a:r>
              <a:rPr dirty="0" sz="300">
                <a:solidFill>
                  <a:srgbClr val="5B5B5B"/>
                </a:solidFill>
                <a:latin typeface="Calibri"/>
                <a:cs typeface="Calibri"/>
              </a:rPr>
              <a:t>to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display the poll results </a:t>
            </a:r>
            <a:r>
              <a:rPr dirty="0" sz="300" spc="5">
                <a:solidFill>
                  <a:srgbClr val="5B5B5B"/>
                </a:solidFill>
                <a:latin typeface="Calibri"/>
                <a:cs typeface="Calibri"/>
              </a:rPr>
              <a:t>on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this</a:t>
            </a:r>
            <a:r>
              <a:rPr dirty="0" sz="300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dirty="0" sz="300" spc="10">
                <a:solidFill>
                  <a:srgbClr val="5B5B5B"/>
                </a:solidFill>
                <a:latin typeface="Calibri"/>
                <a:cs typeface="Calibri"/>
              </a:rPr>
              <a:t>slide.</a:t>
            </a:r>
            <a:endParaRPr sz="3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37141" y="4726658"/>
            <a:ext cx="604520" cy="6050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698500" y="5904484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38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469322" y="8475960"/>
            <a:ext cx="226694" cy="2269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48410" y="7035800"/>
            <a:ext cx="0" cy="1701800"/>
          </a:xfrm>
          <a:custGeom>
            <a:avLst/>
            <a:gdLst/>
            <a:ahLst/>
            <a:cxnLst/>
            <a:rect l="l" t="t" r="r" b="b"/>
            <a:pathLst>
              <a:path w="0" h="1701800">
                <a:moveTo>
                  <a:pt x="0" y="0"/>
                </a:moveTo>
                <a:lnTo>
                  <a:pt x="0" y="1701799"/>
                </a:lnTo>
              </a:path>
            </a:pathLst>
          </a:custGeom>
          <a:ln w="51163">
            <a:solidFill>
              <a:srgbClr val="00206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1845462" y="7175875"/>
            <a:ext cx="76771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002060"/>
                </a:solidFill>
                <a:latin typeface="Arial"/>
                <a:cs typeface="Arial"/>
              </a:rPr>
              <a:t>Now</a:t>
            </a:r>
            <a:r>
              <a:rPr dirty="0" sz="1100" spc="-65" b="1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002060"/>
                </a:solidFill>
                <a:latin typeface="Arial"/>
                <a:cs typeface="Arial"/>
              </a:rPr>
              <a:t>What?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39342" y="7551220"/>
            <a:ext cx="690750" cy="4776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1357280" y="8132498"/>
            <a:ext cx="1673860" cy="20574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625475" marR="5080" indent="-626110">
              <a:lnSpc>
                <a:spcPts val="700"/>
              </a:lnSpc>
              <a:spcBef>
                <a:spcPts val="140"/>
              </a:spcBef>
            </a:pPr>
            <a:r>
              <a:rPr dirty="0" sz="600" spc="-10">
                <a:latin typeface="Arial"/>
                <a:cs typeface="Arial"/>
              </a:rPr>
              <a:t>What </a:t>
            </a:r>
            <a:r>
              <a:rPr dirty="0" sz="600" spc="-5">
                <a:latin typeface="Arial"/>
                <a:cs typeface="Arial"/>
              </a:rPr>
              <a:t>3 points are you committed to implementing  </a:t>
            </a:r>
            <a:r>
              <a:rPr dirty="0" sz="600" spc="-5">
                <a:solidFill>
                  <a:srgbClr val="FF0000"/>
                </a:solidFill>
                <a:latin typeface="Arial"/>
                <a:cs typeface="Arial"/>
              </a:rPr>
              <a:t>RIGHT</a:t>
            </a:r>
            <a:r>
              <a:rPr dirty="0" sz="600" spc="-6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600" spc="-25">
                <a:solidFill>
                  <a:srgbClr val="FF0000"/>
                </a:solidFill>
                <a:latin typeface="Arial"/>
                <a:cs typeface="Arial"/>
              </a:rPr>
              <a:t>AWAY</a:t>
            </a:r>
            <a:r>
              <a:rPr dirty="0" sz="600" spc="-25">
                <a:latin typeface="Arial"/>
                <a:cs typeface="Arial"/>
              </a:rPr>
              <a:t>?</a:t>
            </a:r>
            <a:endParaRPr sz="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8500" y="8761983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39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17550" y="7042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044950" y="1517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044950" y="1758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044950" y="2000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044950" y="2241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44950" y="2482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044950" y="2724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044950" y="2965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044950" y="4375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044950" y="4616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044950" y="48577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044950" y="50990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044950" y="53403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044950" y="5581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044950" y="5822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044950" y="7232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044950" y="7473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044950" y="7715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044950" y="7956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044950" y="8197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044950" y="8439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044950" y="8680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18837" y="1839479"/>
            <a:ext cx="855771" cy="4511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98500" y="3046983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40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7550" y="1327150"/>
            <a:ext cx="3009900" cy="1689100"/>
          </a:xfrm>
          <a:custGeom>
            <a:avLst/>
            <a:gdLst/>
            <a:ahLst/>
            <a:cxnLst/>
            <a:rect l="l" t="t" r="r" b="b"/>
            <a:pathLst>
              <a:path w="3009900" h="1689100">
                <a:moveTo>
                  <a:pt x="0" y="0"/>
                </a:moveTo>
                <a:lnTo>
                  <a:pt x="3009900" y="0"/>
                </a:lnTo>
                <a:lnTo>
                  <a:pt x="30099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469322" y="5618460"/>
            <a:ext cx="226694" cy="2269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11200" y="4178300"/>
            <a:ext cx="3021965" cy="1701800"/>
          </a:xfrm>
          <a:custGeom>
            <a:avLst/>
            <a:gdLst/>
            <a:ahLst/>
            <a:cxnLst/>
            <a:rect l="l" t="t" r="r" b="b"/>
            <a:pathLst>
              <a:path w="3021965" h="1701800">
                <a:moveTo>
                  <a:pt x="0" y="0"/>
                </a:moveTo>
                <a:lnTo>
                  <a:pt x="3021844" y="0"/>
                </a:lnTo>
                <a:lnTo>
                  <a:pt x="3021844" y="1701800"/>
                </a:lnTo>
                <a:lnTo>
                  <a:pt x="0" y="17018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738111" y="4329851"/>
            <a:ext cx="188595" cy="1417320"/>
          </a:xfrm>
          <a:custGeom>
            <a:avLst/>
            <a:gdLst/>
            <a:ahLst/>
            <a:cxnLst/>
            <a:rect l="l" t="t" r="r" b="b"/>
            <a:pathLst>
              <a:path w="188594" h="1417320">
                <a:moveTo>
                  <a:pt x="0" y="0"/>
                </a:moveTo>
                <a:lnTo>
                  <a:pt x="0" y="1301335"/>
                </a:lnTo>
                <a:lnTo>
                  <a:pt x="188321" y="1417165"/>
                </a:lnTo>
                <a:lnTo>
                  <a:pt x="188321" y="115827"/>
                </a:lnTo>
                <a:lnTo>
                  <a:pt x="0" y="0"/>
                </a:lnTo>
                <a:close/>
              </a:path>
            </a:pathLst>
          </a:custGeom>
          <a:solidFill>
            <a:srgbClr val="00184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738674" y="4263434"/>
            <a:ext cx="120014" cy="1370330"/>
          </a:xfrm>
          <a:custGeom>
            <a:avLst/>
            <a:gdLst/>
            <a:ahLst/>
            <a:cxnLst/>
            <a:rect l="l" t="t" r="r" b="b"/>
            <a:pathLst>
              <a:path w="120014" h="1370329">
                <a:moveTo>
                  <a:pt x="119658" y="0"/>
                </a:moveTo>
                <a:lnTo>
                  <a:pt x="0" y="64496"/>
                </a:lnTo>
                <a:lnTo>
                  <a:pt x="0" y="1370128"/>
                </a:lnTo>
                <a:lnTo>
                  <a:pt x="119658" y="1305050"/>
                </a:lnTo>
                <a:lnTo>
                  <a:pt x="119658" y="0"/>
                </a:lnTo>
                <a:close/>
              </a:path>
            </a:pathLst>
          </a:custGeom>
          <a:solidFill>
            <a:srgbClr val="0010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10445" y="4262776"/>
            <a:ext cx="1148080" cy="1306830"/>
          </a:xfrm>
          <a:custGeom>
            <a:avLst/>
            <a:gdLst/>
            <a:ahLst/>
            <a:cxnLst/>
            <a:rect l="l" t="t" r="r" b="b"/>
            <a:pathLst>
              <a:path w="1148080" h="1306829">
                <a:moveTo>
                  <a:pt x="0" y="1306696"/>
                </a:moveTo>
                <a:lnTo>
                  <a:pt x="1147888" y="1306696"/>
                </a:lnTo>
                <a:lnTo>
                  <a:pt x="1147888" y="0"/>
                </a:lnTo>
                <a:lnTo>
                  <a:pt x="0" y="0"/>
                </a:lnTo>
                <a:lnTo>
                  <a:pt x="0" y="130669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69216" y="4497838"/>
            <a:ext cx="828834" cy="8401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926432" y="4444206"/>
            <a:ext cx="1807845" cy="1301115"/>
          </a:xfrm>
          <a:custGeom>
            <a:avLst/>
            <a:gdLst/>
            <a:ahLst/>
            <a:cxnLst/>
            <a:rect l="l" t="t" r="r" b="b"/>
            <a:pathLst>
              <a:path w="1807845" h="1301114">
                <a:moveTo>
                  <a:pt x="0" y="1300866"/>
                </a:moveTo>
                <a:lnTo>
                  <a:pt x="1807366" y="1300866"/>
                </a:lnTo>
                <a:lnTo>
                  <a:pt x="1807366" y="0"/>
                </a:lnTo>
                <a:lnTo>
                  <a:pt x="0" y="0"/>
                </a:lnTo>
                <a:lnTo>
                  <a:pt x="0" y="130086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114754" y="4844838"/>
            <a:ext cx="1357021" cy="3687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717550" y="4184650"/>
            <a:ext cx="3009900" cy="16891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419860">
              <a:lnSpc>
                <a:spcPct val="100000"/>
              </a:lnSpc>
              <a:spcBef>
                <a:spcPts val="665"/>
              </a:spcBef>
            </a:pPr>
            <a:r>
              <a:rPr dirty="0" sz="1000" spc="-10">
                <a:solidFill>
                  <a:srgbClr val="FFFFFF"/>
                </a:solidFill>
                <a:latin typeface="Cambria"/>
                <a:cs typeface="Cambria"/>
              </a:rPr>
              <a:t>Please </a:t>
            </a:r>
            <a:r>
              <a:rPr dirty="0" sz="1000" spc="-5">
                <a:solidFill>
                  <a:srgbClr val="FFFFFF"/>
                </a:solidFill>
                <a:latin typeface="Cambria"/>
                <a:cs typeface="Cambria"/>
              </a:rPr>
              <a:t>connect </a:t>
            </a:r>
            <a:r>
              <a:rPr dirty="0" sz="1000" spc="-10">
                <a:solidFill>
                  <a:srgbClr val="FFFFFF"/>
                </a:solidFill>
                <a:latin typeface="Cambria"/>
                <a:cs typeface="Cambria"/>
              </a:rPr>
              <a:t>with</a:t>
            </a:r>
            <a:r>
              <a:rPr dirty="0" sz="1000" spc="-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ambria"/>
                <a:cs typeface="Cambria"/>
              </a:rPr>
              <a:t>me!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8500" y="5904484"/>
            <a:ext cx="165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41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044950" y="1517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044950" y="1758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044950" y="20002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044950" y="22415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044950" y="24828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044950" y="2724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044950" y="2965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44950" y="43751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44950" y="46164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044950" y="48577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44950" y="50990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044950" y="53403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044950" y="55816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044950" y="5822950"/>
            <a:ext cx="3016250" cy="0"/>
          </a:xfrm>
          <a:custGeom>
            <a:avLst/>
            <a:gdLst/>
            <a:ahLst/>
            <a:cxnLst/>
            <a:rect l="l" t="t" r="r" b="b"/>
            <a:pathLst>
              <a:path w="3016250" h="0">
                <a:moveTo>
                  <a:pt x="0" y="0"/>
                </a:moveTo>
                <a:lnTo>
                  <a:pt x="30162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Deborah Cabral</dc:creator>
  <dc:title>  DCEC- APSCO-Exciting Thins are Coming to DCS-Driving &amp; Embracing Change with a Positive Mindset</dc:title>
  <dcterms:created xsi:type="dcterms:W3CDTF">2024-06-14T12:56:05Z</dcterms:created>
  <dcterms:modified xsi:type="dcterms:W3CDTF">2024-06-14T12:56:05Z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2024-06-08T00:00:00Z</vt:filetime>
  </property>
  <property fmtid="{D5CDD505-2E9C-101B-9397-08002B2CF9AE}" pid="3" name="Creator">
    <vt:lpwstr>PowerPoint</vt:lpwstr>
  </property>
  <property fmtid="{D5CDD505-2E9C-101B-9397-08002B2CF9AE}" pid="4" name="LastSaved">
    <vt:filetime>2024-06-14T00:00:00Z</vt:filetime>
  </property>
</Properties>
</file>