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266" r:id="rId4"/>
    <p:sldId id="300" r:id="rId5"/>
    <p:sldId id="268" r:id="rId6"/>
    <p:sldId id="269" r:id="rId7"/>
    <p:sldId id="270" r:id="rId8"/>
    <p:sldId id="271" r:id="rId9"/>
    <p:sldId id="282" r:id="rId10"/>
    <p:sldId id="272" r:id="rId11"/>
    <p:sldId id="273" r:id="rId12"/>
    <p:sldId id="260" r:id="rId13"/>
    <p:sldId id="293" r:id="rId14"/>
    <p:sldId id="261" r:id="rId15"/>
    <p:sldId id="275" r:id="rId16"/>
    <p:sldId id="294" r:id="rId17"/>
    <p:sldId id="295" r:id="rId18"/>
    <p:sldId id="302" r:id="rId19"/>
    <p:sldId id="276" r:id="rId20"/>
    <p:sldId id="296" r:id="rId21"/>
    <p:sldId id="263" r:id="rId22"/>
    <p:sldId id="278" r:id="rId23"/>
    <p:sldId id="285" r:id="rId24"/>
    <p:sldId id="264" r:id="rId25"/>
    <p:sldId id="265" r:id="rId26"/>
    <p:sldId id="288" r:id="rId27"/>
    <p:sldId id="290" r:id="rId28"/>
    <p:sldId id="297" r:id="rId29"/>
    <p:sldId id="298" r:id="rId30"/>
    <p:sldId id="280" r:id="rId31"/>
    <p:sldId id="283" r:id="rId32"/>
    <p:sldId id="29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46C245-E76D-8243-79E8-4D3DEE529B95}" v="109" dt="2024-06-09T23:05:50.5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DA43F5-5CA6-48C4-91A4-37DCE728227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E1B5A48-2CA1-4CFA-A4B5-D249F70D8483}">
      <dgm:prSet/>
      <dgm:spPr/>
      <dgm:t>
        <a:bodyPr/>
        <a:lstStyle/>
        <a:p>
          <a:pPr>
            <a:lnSpc>
              <a:spcPct val="100000"/>
            </a:lnSpc>
          </a:pPr>
          <a:r>
            <a:rPr lang="en-US"/>
            <a:t>We call in sick less</a:t>
          </a:r>
        </a:p>
      </dgm:t>
    </dgm:pt>
    <dgm:pt modelId="{A2C7821B-38FC-46AC-96D5-377FF9E5E0C6}" type="parTrans" cxnId="{295299E3-8926-4E4F-A1C2-B8C5A3567F9F}">
      <dgm:prSet/>
      <dgm:spPr/>
      <dgm:t>
        <a:bodyPr/>
        <a:lstStyle/>
        <a:p>
          <a:endParaRPr lang="en-US"/>
        </a:p>
      </dgm:t>
    </dgm:pt>
    <dgm:pt modelId="{613C5D27-20CB-4735-9274-C1FD8AC1A69C}" type="sibTrans" cxnId="{295299E3-8926-4E4F-A1C2-B8C5A3567F9F}">
      <dgm:prSet/>
      <dgm:spPr/>
      <dgm:t>
        <a:bodyPr/>
        <a:lstStyle/>
        <a:p>
          <a:endParaRPr lang="en-US"/>
        </a:p>
      </dgm:t>
    </dgm:pt>
    <dgm:pt modelId="{FA409C22-56BB-4C06-83F2-BF63607A4704}">
      <dgm:prSet/>
      <dgm:spPr/>
      <dgm:t>
        <a:bodyPr/>
        <a:lstStyle/>
        <a:p>
          <a:pPr>
            <a:lnSpc>
              <a:spcPct val="100000"/>
            </a:lnSpc>
          </a:pPr>
          <a:r>
            <a:rPr lang="en-US"/>
            <a:t>The cost to enable us to do the job is minimal</a:t>
          </a:r>
        </a:p>
      </dgm:t>
    </dgm:pt>
    <dgm:pt modelId="{E6DF91A4-D43D-4F51-9B1E-F646E6B42B6F}" type="parTrans" cxnId="{3620F0B4-C61D-4ECE-850A-1083E9DB8ED0}">
      <dgm:prSet/>
      <dgm:spPr/>
      <dgm:t>
        <a:bodyPr/>
        <a:lstStyle/>
        <a:p>
          <a:endParaRPr lang="en-US"/>
        </a:p>
      </dgm:t>
    </dgm:pt>
    <dgm:pt modelId="{4F2C3F9E-9861-446B-ADD4-9F4867539223}" type="sibTrans" cxnId="{3620F0B4-C61D-4ECE-850A-1083E9DB8ED0}">
      <dgm:prSet/>
      <dgm:spPr/>
      <dgm:t>
        <a:bodyPr/>
        <a:lstStyle/>
        <a:p>
          <a:endParaRPr lang="en-US"/>
        </a:p>
      </dgm:t>
    </dgm:pt>
    <dgm:pt modelId="{E52351D5-4B53-4F39-A429-50E338ADE001}">
      <dgm:prSet/>
      <dgm:spPr/>
      <dgm:t>
        <a:bodyPr/>
        <a:lstStyle/>
        <a:p>
          <a:pPr>
            <a:lnSpc>
              <a:spcPct val="100000"/>
            </a:lnSpc>
          </a:pPr>
          <a:r>
            <a:rPr lang="en-US"/>
            <a:t>We meet and exceed performance standards</a:t>
          </a:r>
        </a:p>
      </dgm:t>
    </dgm:pt>
    <dgm:pt modelId="{0E0896D7-546A-4421-B1D3-C507EB2093EF}" type="parTrans" cxnId="{F4BE5FDB-7B1B-407F-BF13-2B7FC14C33AB}">
      <dgm:prSet/>
      <dgm:spPr/>
      <dgm:t>
        <a:bodyPr/>
        <a:lstStyle/>
        <a:p>
          <a:endParaRPr lang="en-US"/>
        </a:p>
      </dgm:t>
    </dgm:pt>
    <dgm:pt modelId="{E25712F3-E61B-4541-AB43-C976DB31E8BC}" type="sibTrans" cxnId="{F4BE5FDB-7B1B-407F-BF13-2B7FC14C33AB}">
      <dgm:prSet/>
      <dgm:spPr/>
      <dgm:t>
        <a:bodyPr/>
        <a:lstStyle/>
        <a:p>
          <a:endParaRPr lang="en-US"/>
        </a:p>
      </dgm:t>
    </dgm:pt>
    <dgm:pt modelId="{2A062639-C32D-406C-8A45-85DDA14992A7}">
      <dgm:prSet/>
      <dgm:spPr/>
      <dgm:t>
        <a:bodyPr/>
        <a:lstStyle/>
        <a:p>
          <a:pPr>
            <a:lnSpc>
              <a:spcPct val="100000"/>
            </a:lnSpc>
          </a:pPr>
          <a:r>
            <a:rPr lang="en-US"/>
            <a:t>We are on average are more loyal to our employer</a:t>
          </a:r>
        </a:p>
      </dgm:t>
    </dgm:pt>
    <dgm:pt modelId="{4D8648D8-F83F-42AF-8AD8-4BCF5F6E125B}" type="parTrans" cxnId="{06298F22-7A94-4BFF-8586-6DBAC07C2493}">
      <dgm:prSet/>
      <dgm:spPr/>
      <dgm:t>
        <a:bodyPr/>
        <a:lstStyle/>
        <a:p>
          <a:endParaRPr lang="en-US"/>
        </a:p>
      </dgm:t>
    </dgm:pt>
    <dgm:pt modelId="{4013C053-CBF6-477A-828E-6B5B845DB410}" type="sibTrans" cxnId="{06298F22-7A94-4BFF-8586-6DBAC07C2493}">
      <dgm:prSet/>
      <dgm:spPr/>
      <dgm:t>
        <a:bodyPr/>
        <a:lstStyle/>
        <a:p>
          <a:endParaRPr lang="en-US"/>
        </a:p>
      </dgm:t>
    </dgm:pt>
    <dgm:pt modelId="{E8325D3B-37AA-4C48-B70E-FF8B511A0E88}" type="pres">
      <dgm:prSet presAssocID="{B0DA43F5-5CA6-48C4-91A4-37DCE7282274}" presName="root" presStyleCnt="0">
        <dgm:presLayoutVars>
          <dgm:dir/>
          <dgm:resizeHandles val="exact"/>
        </dgm:presLayoutVars>
      </dgm:prSet>
      <dgm:spPr/>
    </dgm:pt>
    <dgm:pt modelId="{D2E1C2D6-8E90-42C7-8221-B0473CD1BA37}" type="pres">
      <dgm:prSet presAssocID="{0E1B5A48-2CA1-4CFA-A4B5-D249F70D8483}" presName="compNode" presStyleCnt="0"/>
      <dgm:spPr/>
    </dgm:pt>
    <dgm:pt modelId="{9A1104DB-EFB1-49E6-8774-84C52912BE09}" type="pres">
      <dgm:prSet presAssocID="{0E1B5A48-2CA1-4CFA-A4B5-D249F70D848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dical"/>
        </a:ext>
      </dgm:extLst>
    </dgm:pt>
    <dgm:pt modelId="{33D69668-A945-4400-9CA4-79C1B8FD7AC4}" type="pres">
      <dgm:prSet presAssocID="{0E1B5A48-2CA1-4CFA-A4B5-D249F70D8483}" presName="spaceRect" presStyleCnt="0"/>
      <dgm:spPr/>
    </dgm:pt>
    <dgm:pt modelId="{001FD500-08EE-40D6-B6EE-02A151F99F7F}" type="pres">
      <dgm:prSet presAssocID="{0E1B5A48-2CA1-4CFA-A4B5-D249F70D8483}" presName="textRect" presStyleLbl="revTx" presStyleIdx="0" presStyleCnt="4">
        <dgm:presLayoutVars>
          <dgm:chMax val="1"/>
          <dgm:chPref val="1"/>
        </dgm:presLayoutVars>
      </dgm:prSet>
      <dgm:spPr/>
    </dgm:pt>
    <dgm:pt modelId="{15624CFE-8FBA-44F7-9D0E-A064764E35C6}" type="pres">
      <dgm:prSet presAssocID="{613C5D27-20CB-4735-9274-C1FD8AC1A69C}" presName="sibTrans" presStyleCnt="0"/>
      <dgm:spPr/>
    </dgm:pt>
    <dgm:pt modelId="{ECEE8D1A-FBF7-4371-81D6-CDB0A8DF1A82}" type="pres">
      <dgm:prSet presAssocID="{FA409C22-56BB-4C06-83F2-BF63607A4704}" presName="compNode" presStyleCnt="0"/>
      <dgm:spPr/>
    </dgm:pt>
    <dgm:pt modelId="{BA372028-9970-4EF0-BB33-DCEE56DA9568}" type="pres">
      <dgm:prSet presAssocID="{FA409C22-56BB-4C06-83F2-BF63607A470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C4B26B5C-205D-496F-8C6B-1E2C98DA80C5}" type="pres">
      <dgm:prSet presAssocID="{FA409C22-56BB-4C06-83F2-BF63607A4704}" presName="spaceRect" presStyleCnt="0"/>
      <dgm:spPr/>
    </dgm:pt>
    <dgm:pt modelId="{4F7A4910-F2C2-4728-80DB-B07669E3969C}" type="pres">
      <dgm:prSet presAssocID="{FA409C22-56BB-4C06-83F2-BF63607A4704}" presName="textRect" presStyleLbl="revTx" presStyleIdx="1" presStyleCnt="4">
        <dgm:presLayoutVars>
          <dgm:chMax val="1"/>
          <dgm:chPref val="1"/>
        </dgm:presLayoutVars>
      </dgm:prSet>
      <dgm:spPr/>
    </dgm:pt>
    <dgm:pt modelId="{08D7ECD5-EF12-480C-9C75-067E44BC1160}" type="pres">
      <dgm:prSet presAssocID="{4F2C3F9E-9861-446B-ADD4-9F4867539223}" presName="sibTrans" presStyleCnt="0"/>
      <dgm:spPr/>
    </dgm:pt>
    <dgm:pt modelId="{77BC362A-8F3A-4A06-9134-6F064ED9E764}" type="pres">
      <dgm:prSet presAssocID="{E52351D5-4B53-4F39-A429-50E338ADE001}" presName="compNode" presStyleCnt="0"/>
      <dgm:spPr/>
    </dgm:pt>
    <dgm:pt modelId="{EE9DE7D7-6356-42C4-BBF9-1F0FE75C1CB5}" type="pres">
      <dgm:prSet presAssocID="{E52351D5-4B53-4F39-A429-50E338ADE00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Ribbon"/>
        </a:ext>
      </dgm:extLst>
    </dgm:pt>
    <dgm:pt modelId="{ED91F867-0137-4C10-BBA9-BA2E4E7A1F39}" type="pres">
      <dgm:prSet presAssocID="{E52351D5-4B53-4F39-A429-50E338ADE001}" presName="spaceRect" presStyleCnt="0"/>
      <dgm:spPr/>
    </dgm:pt>
    <dgm:pt modelId="{FD2A66EB-FA34-4D09-B435-B8E5264565DB}" type="pres">
      <dgm:prSet presAssocID="{E52351D5-4B53-4F39-A429-50E338ADE001}" presName="textRect" presStyleLbl="revTx" presStyleIdx="2" presStyleCnt="4">
        <dgm:presLayoutVars>
          <dgm:chMax val="1"/>
          <dgm:chPref val="1"/>
        </dgm:presLayoutVars>
      </dgm:prSet>
      <dgm:spPr/>
    </dgm:pt>
    <dgm:pt modelId="{E3421FF8-A253-4D3C-A8F5-666DAA3116F7}" type="pres">
      <dgm:prSet presAssocID="{E25712F3-E61B-4541-AB43-C976DB31E8BC}" presName="sibTrans" presStyleCnt="0"/>
      <dgm:spPr/>
    </dgm:pt>
    <dgm:pt modelId="{826AAD25-5785-4BEA-956F-E19471921296}" type="pres">
      <dgm:prSet presAssocID="{2A062639-C32D-406C-8A45-85DDA14992A7}" presName="compNode" presStyleCnt="0"/>
      <dgm:spPr/>
    </dgm:pt>
    <dgm:pt modelId="{A23F254A-CFFB-4BE5-88E3-B0F0D5A116DA}" type="pres">
      <dgm:prSet presAssocID="{2A062639-C32D-406C-8A45-85DDA14992A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pward trend"/>
        </a:ext>
      </dgm:extLst>
    </dgm:pt>
    <dgm:pt modelId="{EC395A3F-9B26-4305-9153-17CAF29887C8}" type="pres">
      <dgm:prSet presAssocID="{2A062639-C32D-406C-8A45-85DDA14992A7}" presName="spaceRect" presStyleCnt="0"/>
      <dgm:spPr/>
    </dgm:pt>
    <dgm:pt modelId="{E227AC2B-757C-46FD-B771-B235DCE3BE19}" type="pres">
      <dgm:prSet presAssocID="{2A062639-C32D-406C-8A45-85DDA14992A7}" presName="textRect" presStyleLbl="revTx" presStyleIdx="3" presStyleCnt="4">
        <dgm:presLayoutVars>
          <dgm:chMax val="1"/>
          <dgm:chPref val="1"/>
        </dgm:presLayoutVars>
      </dgm:prSet>
      <dgm:spPr/>
    </dgm:pt>
  </dgm:ptLst>
  <dgm:cxnLst>
    <dgm:cxn modelId="{3BD9870D-9B73-4840-B86C-39FE9FF398E6}" type="presOf" srcId="{B0DA43F5-5CA6-48C4-91A4-37DCE7282274}" destId="{E8325D3B-37AA-4C48-B70E-FF8B511A0E88}" srcOrd="0" destOrd="0" presId="urn:microsoft.com/office/officeart/2018/2/layout/IconLabelList"/>
    <dgm:cxn modelId="{06298F22-7A94-4BFF-8586-6DBAC07C2493}" srcId="{B0DA43F5-5CA6-48C4-91A4-37DCE7282274}" destId="{2A062639-C32D-406C-8A45-85DDA14992A7}" srcOrd="3" destOrd="0" parTransId="{4D8648D8-F83F-42AF-8AD8-4BCF5F6E125B}" sibTransId="{4013C053-CBF6-477A-828E-6B5B845DB410}"/>
    <dgm:cxn modelId="{0DAC3D4D-A3D1-4627-9749-8E01174E9532}" type="presOf" srcId="{2A062639-C32D-406C-8A45-85DDA14992A7}" destId="{E227AC2B-757C-46FD-B771-B235DCE3BE19}" srcOrd="0" destOrd="0" presId="urn:microsoft.com/office/officeart/2018/2/layout/IconLabelList"/>
    <dgm:cxn modelId="{3620F0B4-C61D-4ECE-850A-1083E9DB8ED0}" srcId="{B0DA43F5-5CA6-48C4-91A4-37DCE7282274}" destId="{FA409C22-56BB-4C06-83F2-BF63607A4704}" srcOrd="1" destOrd="0" parTransId="{E6DF91A4-D43D-4F51-9B1E-F646E6B42B6F}" sibTransId="{4F2C3F9E-9861-446B-ADD4-9F4867539223}"/>
    <dgm:cxn modelId="{4728C7B5-E34A-4702-AAB6-4E60516DDDB7}" type="presOf" srcId="{FA409C22-56BB-4C06-83F2-BF63607A4704}" destId="{4F7A4910-F2C2-4728-80DB-B07669E3969C}" srcOrd="0" destOrd="0" presId="urn:microsoft.com/office/officeart/2018/2/layout/IconLabelList"/>
    <dgm:cxn modelId="{DF2874BF-AB19-4057-9140-11E0C9D4A2F6}" type="presOf" srcId="{0E1B5A48-2CA1-4CFA-A4B5-D249F70D8483}" destId="{001FD500-08EE-40D6-B6EE-02A151F99F7F}" srcOrd="0" destOrd="0" presId="urn:microsoft.com/office/officeart/2018/2/layout/IconLabelList"/>
    <dgm:cxn modelId="{156638D0-4F89-450B-9CF5-0E7B602CFEBF}" type="presOf" srcId="{E52351D5-4B53-4F39-A429-50E338ADE001}" destId="{FD2A66EB-FA34-4D09-B435-B8E5264565DB}" srcOrd="0" destOrd="0" presId="urn:microsoft.com/office/officeart/2018/2/layout/IconLabelList"/>
    <dgm:cxn modelId="{F4BE5FDB-7B1B-407F-BF13-2B7FC14C33AB}" srcId="{B0DA43F5-5CA6-48C4-91A4-37DCE7282274}" destId="{E52351D5-4B53-4F39-A429-50E338ADE001}" srcOrd="2" destOrd="0" parTransId="{0E0896D7-546A-4421-B1D3-C507EB2093EF}" sibTransId="{E25712F3-E61B-4541-AB43-C976DB31E8BC}"/>
    <dgm:cxn modelId="{295299E3-8926-4E4F-A1C2-B8C5A3567F9F}" srcId="{B0DA43F5-5CA6-48C4-91A4-37DCE7282274}" destId="{0E1B5A48-2CA1-4CFA-A4B5-D249F70D8483}" srcOrd="0" destOrd="0" parTransId="{A2C7821B-38FC-46AC-96D5-377FF9E5E0C6}" sibTransId="{613C5D27-20CB-4735-9274-C1FD8AC1A69C}"/>
    <dgm:cxn modelId="{75E42B04-FCF0-4001-A32F-D6536C767C8D}" type="presParOf" srcId="{E8325D3B-37AA-4C48-B70E-FF8B511A0E88}" destId="{D2E1C2D6-8E90-42C7-8221-B0473CD1BA37}" srcOrd="0" destOrd="0" presId="urn:microsoft.com/office/officeart/2018/2/layout/IconLabelList"/>
    <dgm:cxn modelId="{891CC58D-4ED6-4957-9AF3-C5A721E3E94E}" type="presParOf" srcId="{D2E1C2D6-8E90-42C7-8221-B0473CD1BA37}" destId="{9A1104DB-EFB1-49E6-8774-84C52912BE09}" srcOrd="0" destOrd="0" presId="urn:microsoft.com/office/officeart/2018/2/layout/IconLabelList"/>
    <dgm:cxn modelId="{A92DFAC2-A916-424A-966D-210E647CBB62}" type="presParOf" srcId="{D2E1C2D6-8E90-42C7-8221-B0473CD1BA37}" destId="{33D69668-A945-4400-9CA4-79C1B8FD7AC4}" srcOrd="1" destOrd="0" presId="urn:microsoft.com/office/officeart/2018/2/layout/IconLabelList"/>
    <dgm:cxn modelId="{95620C61-0112-4775-BB63-E0A0C1476C73}" type="presParOf" srcId="{D2E1C2D6-8E90-42C7-8221-B0473CD1BA37}" destId="{001FD500-08EE-40D6-B6EE-02A151F99F7F}" srcOrd="2" destOrd="0" presId="urn:microsoft.com/office/officeart/2018/2/layout/IconLabelList"/>
    <dgm:cxn modelId="{10DA3CEC-5F38-4883-83BF-8A5DAB529F9F}" type="presParOf" srcId="{E8325D3B-37AA-4C48-B70E-FF8B511A0E88}" destId="{15624CFE-8FBA-44F7-9D0E-A064764E35C6}" srcOrd="1" destOrd="0" presId="urn:microsoft.com/office/officeart/2018/2/layout/IconLabelList"/>
    <dgm:cxn modelId="{496DC2A0-3095-434D-A3E4-4DF476DC62FF}" type="presParOf" srcId="{E8325D3B-37AA-4C48-B70E-FF8B511A0E88}" destId="{ECEE8D1A-FBF7-4371-81D6-CDB0A8DF1A82}" srcOrd="2" destOrd="0" presId="urn:microsoft.com/office/officeart/2018/2/layout/IconLabelList"/>
    <dgm:cxn modelId="{5920BE18-53F3-4FDD-B2EE-23D1B35EBC5D}" type="presParOf" srcId="{ECEE8D1A-FBF7-4371-81D6-CDB0A8DF1A82}" destId="{BA372028-9970-4EF0-BB33-DCEE56DA9568}" srcOrd="0" destOrd="0" presId="urn:microsoft.com/office/officeart/2018/2/layout/IconLabelList"/>
    <dgm:cxn modelId="{B00C9D5C-7AFB-4608-B666-B455B16E5A70}" type="presParOf" srcId="{ECEE8D1A-FBF7-4371-81D6-CDB0A8DF1A82}" destId="{C4B26B5C-205D-496F-8C6B-1E2C98DA80C5}" srcOrd="1" destOrd="0" presId="urn:microsoft.com/office/officeart/2018/2/layout/IconLabelList"/>
    <dgm:cxn modelId="{80C8B4A6-5F4E-4409-9F5B-4E9B1F597CE8}" type="presParOf" srcId="{ECEE8D1A-FBF7-4371-81D6-CDB0A8DF1A82}" destId="{4F7A4910-F2C2-4728-80DB-B07669E3969C}" srcOrd="2" destOrd="0" presId="urn:microsoft.com/office/officeart/2018/2/layout/IconLabelList"/>
    <dgm:cxn modelId="{654361A9-B1E6-4818-A2B1-A45D4F62D001}" type="presParOf" srcId="{E8325D3B-37AA-4C48-B70E-FF8B511A0E88}" destId="{08D7ECD5-EF12-480C-9C75-067E44BC1160}" srcOrd="3" destOrd="0" presId="urn:microsoft.com/office/officeart/2018/2/layout/IconLabelList"/>
    <dgm:cxn modelId="{788F24E9-DF8E-47F3-8EDA-CC210994C62E}" type="presParOf" srcId="{E8325D3B-37AA-4C48-B70E-FF8B511A0E88}" destId="{77BC362A-8F3A-4A06-9134-6F064ED9E764}" srcOrd="4" destOrd="0" presId="urn:microsoft.com/office/officeart/2018/2/layout/IconLabelList"/>
    <dgm:cxn modelId="{2E9ECBA0-A79E-4110-B0D8-C0F907809495}" type="presParOf" srcId="{77BC362A-8F3A-4A06-9134-6F064ED9E764}" destId="{EE9DE7D7-6356-42C4-BBF9-1F0FE75C1CB5}" srcOrd="0" destOrd="0" presId="urn:microsoft.com/office/officeart/2018/2/layout/IconLabelList"/>
    <dgm:cxn modelId="{6B80FBFD-E9B5-443B-AC52-6C1F7A759866}" type="presParOf" srcId="{77BC362A-8F3A-4A06-9134-6F064ED9E764}" destId="{ED91F867-0137-4C10-BBA9-BA2E4E7A1F39}" srcOrd="1" destOrd="0" presId="urn:microsoft.com/office/officeart/2018/2/layout/IconLabelList"/>
    <dgm:cxn modelId="{CA5812E3-271E-4826-969B-12678E1FB2C5}" type="presParOf" srcId="{77BC362A-8F3A-4A06-9134-6F064ED9E764}" destId="{FD2A66EB-FA34-4D09-B435-B8E5264565DB}" srcOrd="2" destOrd="0" presId="urn:microsoft.com/office/officeart/2018/2/layout/IconLabelList"/>
    <dgm:cxn modelId="{55EBCCB1-3DE7-47E5-A212-0445CB1FC7E1}" type="presParOf" srcId="{E8325D3B-37AA-4C48-B70E-FF8B511A0E88}" destId="{E3421FF8-A253-4D3C-A8F5-666DAA3116F7}" srcOrd="5" destOrd="0" presId="urn:microsoft.com/office/officeart/2018/2/layout/IconLabelList"/>
    <dgm:cxn modelId="{2D34577F-5AB8-4D87-B98B-268E10B07BA0}" type="presParOf" srcId="{E8325D3B-37AA-4C48-B70E-FF8B511A0E88}" destId="{826AAD25-5785-4BEA-956F-E19471921296}" srcOrd="6" destOrd="0" presId="urn:microsoft.com/office/officeart/2018/2/layout/IconLabelList"/>
    <dgm:cxn modelId="{3918DAB0-0449-499A-A13E-407159F995D8}" type="presParOf" srcId="{826AAD25-5785-4BEA-956F-E19471921296}" destId="{A23F254A-CFFB-4BE5-88E3-B0F0D5A116DA}" srcOrd="0" destOrd="0" presId="urn:microsoft.com/office/officeart/2018/2/layout/IconLabelList"/>
    <dgm:cxn modelId="{35C8C552-2E7F-4C30-927C-C3018992D8B1}" type="presParOf" srcId="{826AAD25-5785-4BEA-956F-E19471921296}" destId="{EC395A3F-9B26-4305-9153-17CAF29887C8}" srcOrd="1" destOrd="0" presId="urn:microsoft.com/office/officeart/2018/2/layout/IconLabelList"/>
    <dgm:cxn modelId="{08E0BC15-7561-4473-B555-71F76EF8F33C}" type="presParOf" srcId="{826AAD25-5785-4BEA-956F-E19471921296}" destId="{E227AC2B-757C-46FD-B771-B235DCE3BE1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2C56AA-4D6F-4C65-B4F1-0271671FA30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4D1B567-B637-4334-8D0F-C54510CBC177}">
      <dgm:prSet/>
      <dgm:spPr/>
      <dgm:t>
        <a:bodyPr/>
        <a:lstStyle/>
        <a:p>
          <a:r>
            <a:rPr lang="en-US" dirty="0"/>
            <a:t>Include inclusive language in your job postings</a:t>
          </a:r>
        </a:p>
      </dgm:t>
    </dgm:pt>
    <dgm:pt modelId="{026650A8-1D6B-484E-ABE8-11A9A0A29B4C}" type="parTrans" cxnId="{01001C2C-15BC-42F4-8059-9BCEC9FB1FEB}">
      <dgm:prSet/>
      <dgm:spPr/>
      <dgm:t>
        <a:bodyPr/>
        <a:lstStyle/>
        <a:p>
          <a:endParaRPr lang="en-US"/>
        </a:p>
      </dgm:t>
    </dgm:pt>
    <dgm:pt modelId="{37A497B4-0EEC-48BB-88CD-5376786F3EBC}" type="sibTrans" cxnId="{01001C2C-15BC-42F4-8059-9BCEC9FB1FEB}">
      <dgm:prSet/>
      <dgm:spPr/>
      <dgm:t>
        <a:bodyPr/>
        <a:lstStyle/>
        <a:p>
          <a:endParaRPr lang="en-US"/>
        </a:p>
      </dgm:t>
    </dgm:pt>
    <dgm:pt modelId="{2373C554-C0BE-4742-A850-A223A5F5CED0}">
      <dgm:prSet/>
      <dgm:spPr/>
      <dgm:t>
        <a:bodyPr/>
        <a:lstStyle/>
        <a:p>
          <a:r>
            <a:rPr lang="en-US" dirty="0"/>
            <a:t>[ORG]values the differences of all current and prospective employees and recognizes how every employee contributes to our company's success. [ORG] provides reasonable accommodations in job application procedures for individuals with disabilities. If you require assistance due to a disability in the application or recruitment process, please submit a request via email at </a:t>
          </a:r>
          <a:r>
            <a:rPr lang="en-US" dirty="0" err="1"/>
            <a:t>recruitingaccomodations</a:t>
          </a:r>
          <a:r>
            <a:rPr lang="en-US" dirty="0"/>
            <a:t>@[ORG].com or via telephone at +1 555 555 5555 </a:t>
          </a:r>
        </a:p>
      </dgm:t>
    </dgm:pt>
    <dgm:pt modelId="{17342D04-464D-4CF5-B836-24B35B8800C9}" type="parTrans" cxnId="{56C59A20-5B1D-4382-AA20-E38C4EBF8266}">
      <dgm:prSet/>
      <dgm:spPr/>
      <dgm:t>
        <a:bodyPr/>
        <a:lstStyle/>
        <a:p>
          <a:endParaRPr lang="en-US"/>
        </a:p>
      </dgm:t>
    </dgm:pt>
    <dgm:pt modelId="{6FEDFA70-5A63-45E4-A0B4-3DAFF4262037}" type="sibTrans" cxnId="{56C59A20-5B1D-4382-AA20-E38C4EBF8266}">
      <dgm:prSet/>
      <dgm:spPr/>
      <dgm:t>
        <a:bodyPr/>
        <a:lstStyle/>
        <a:p>
          <a:endParaRPr lang="en-US"/>
        </a:p>
      </dgm:t>
    </dgm:pt>
    <dgm:pt modelId="{E8F4DD94-BDDB-4427-99B5-EA214F9E4902}">
      <dgm:prSet/>
      <dgm:spPr/>
      <dgm:t>
        <a:bodyPr/>
        <a:lstStyle/>
        <a:p>
          <a:r>
            <a:rPr lang="en-US" dirty="0"/>
            <a:t>Look through your office from a different perspective</a:t>
          </a:r>
        </a:p>
      </dgm:t>
    </dgm:pt>
    <dgm:pt modelId="{6C4F18DF-C57C-4622-856E-437E885FF9E8}" type="parTrans" cxnId="{01033DBE-86CE-405B-97E6-1D753663A481}">
      <dgm:prSet/>
      <dgm:spPr/>
      <dgm:t>
        <a:bodyPr/>
        <a:lstStyle/>
        <a:p>
          <a:endParaRPr lang="en-US"/>
        </a:p>
      </dgm:t>
    </dgm:pt>
    <dgm:pt modelId="{122F8E95-5AFC-4710-8B9B-EB8BCAA60CBB}" type="sibTrans" cxnId="{01033DBE-86CE-405B-97E6-1D753663A481}">
      <dgm:prSet/>
      <dgm:spPr/>
      <dgm:t>
        <a:bodyPr/>
        <a:lstStyle/>
        <a:p>
          <a:endParaRPr lang="en-US"/>
        </a:p>
      </dgm:t>
    </dgm:pt>
    <dgm:pt modelId="{56518AA6-2A05-4BD3-AAB8-531A4DA7499B}">
      <dgm:prSet/>
      <dgm:spPr/>
      <dgm:t>
        <a:bodyPr/>
        <a:lstStyle/>
        <a:p>
          <a:r>
            <a:rPr lang="en-US" dirty="0"/>
            <a:t>Review your training to ensure disability is accounted for</a:t>
          </a:r>
        </a:p>
      </dgm:t>
    </dgm:pt>
    <dgm:pt modelId="{FE85B4BA-4A79-4326-A2F0-B1EDE7E7B33D}" type="parTrans" cxnId="{EE2435E6-B0DE-46CD-98F0-BA17DC7F21D3}">
      <dgm:prSet/>
      <dgm:spPr/>
      <dgm:t>
        <a:bodyPr/>
        <a:lstStyle/>
        <a:p>
          <a:endParaRPr lang="en-US"/>
        </a:p>
      </dgm:t>
    </dgm:pt>
    <dgm:pt modelId="{C2766660-259C-4539-AC7E-CE64A9BADA82}" type="sibTrans" cxnId="{EE2435E6-B0DE-46CD-98F0-BA17DC7F21D3}">
      <dgm:prSet/>
      <dgm:spPr/>
      <dgm:t>
        <a:bodyPr/>
        <a:lstStyle/>
        <a:p>
          <a:endParaRPr lang="en-US"/>
        </a:p>
      </dgm:t>
    </dgm:pt>
    <dgm:pt modelId="{D3D54CC7-0803-4691-921E-13D5E4683EDB}">
      <dgm:prSet/>
      <dgm:spPr/>
      <dgm:t>
        <a:bodyPr/>
        <a:lstStyle/>
        <a:p>
          <a:r>
            <a:rPr lang="en-US" dirty="0"/>
            <a:t>Leverage Civil Service as a resource </a:t>
          </a:r>
        </a:p>
      </dgm:t>
    </dgm:pt>
    <dgm:pt modelId="{49F27962-602D-4B8C-AFB6-BAB466693A17}" type="parTrans" cxnId="{23FB2C1A-8D79-48DD-A8BE-5CF8338BBB41}">
      <dgm:prSet/>
      <dgm:spPr/>
      <dgm:t>
        <a:bodyPr/>
        <a:lstStyle/>
        <a:p>
          <a:endParaRPr lang="en-US"/>
        </a:p>
      </dgm:t>
    </dgm:pt>
    <dgm:pt modelId="{C0B3FC7C-E6F5-4BAB-885F-DF6FA277FA03}" type="sibTrans" cxnId="{23FB2C1A-8D79-48DD-A8BE-5CF8338BBB41}">
      <dgm:prSet/>
      <dgm:spPr/>
      <dgm:t>
        <a:bodyPr/>
        <a:lstStyle/>
        <a:p>
          <a:endParaRPr lang="en-US"/>
        </a:p>
      </dgm:t>
    </dgm:pt>
    <dgm:pt modelId="{422078B6-0AC7-403E-A30B-85866ED4F8C4}">
      <dgm:prSet phldr="0"/>
      <dgm:spPr/>
      <dgm:t>
        <a:bodyPr/>
        <a:lstStyle/>
        <a:p>
          <a:pPr rtl="0"/>
          <a:r>
            <a:rPr lang="en-US" dirty="0">
              <a:solidFill>
                <a:schemeClr val="bg1"/>
              </a:solidFill>
              <a:latin typeface="Calibri"/>
              <a:cs typeface="Calibri"/>
            </a:rPr>
            <a:t>Acces- VR Business Relations Team</a:t>
          </a:r>
          <a:endParaRPr lang="en-US" dirty="0">
            <a:solidFill>
              <a:schemeClr val="bg1"/>
            </a:solidFill>
            <a:latin typeface="Aptos Display" panose="020F0302020204030204"/>
          </a:endParaRPr>
        </a:p>
      </dgm:t>
    </dgm:pt>
    <dgm:pt modelId="{BBEE6DC1-B14B-4932-BF9B-6527AAABDACB}" type="parTrans" cxnId="{5E7C3CB9-A80A-4185-AC6D-039CCB03884D}">
      <dgm:prSet/>
      <dgm:spPr/>
    </dgm:pt>
    <dgm:pt modelId="{8DA05A66-29C1-4A54-BC6C-EAD5261C9E7A}" type="sibTrans" cxnId="{5E7C3CB9-A80A-4185-AC6D-039CCB03884D}">
      <dgm:prSet/>
      <dgm:spPr/>
    </dgm:pt>
    <dgm:pt modelId="{A160EBC4-BDAF-4595-B072-60117673EE35}" type="pres">
      <dgm:prSet presAssocID="{D22C56AA-4D6F-4C65-B4F1-0271671FA30B}" presName="linear" presStyleCnt="0">
        <dgm:presLayoutVars>
          <dgm:animLvl val="lvl"/>
          <dgm:resizeHandles val="exact"/>
        </dgm:presLayoutVars>
      </dgm:prSet>
      <dgm:spPr/>
    </dgm:pt>
    <dgm:pt modelId="{05709527-8BD3-46EF-B14C-B7C98324BE3E}" type="pres">
      <dgm:prSet presAssocID="{54D1B567-B637-4334-8D0F-C54510CBC177}" presName="parentText" presStyleLbl="node1" presStyleIdx="0" presStyleCnt="5">
        <dgm:presLayoutVars>
          <dgm:chMax val="0"/>
          <dgm:bulletEnabled val="1"/>
        </dgm:presLayoutVars>
      </dgm:prSet>
      <dgm:spPr/>
    </dgm:pt>
    <dgm:pt modelId="{3DC2D60A-BB57-4F2F-BC2B-2D6D58B077EE}" type="pres">
      <dgm:prSet presAssocID="{54D1B567-B637-4334-8D0F-C54510CBC177}" presName="childText" presStyleLbl="revTx" presStyleIdx="0" presStyleCnt="1">
        <dgm:presLayoutVars>
          <dgm:bulletEnabled val="1"/>
        </dgm:presLayoutVars>
      </dgm:prSet>
      <dgm:spPr/>
    </dgm:pt>
    <dgm:pt modelId="{01538AF9-144A-4C40-B113-651753457555}" type="pres">
      <dgm:prSet presAssocID="{E8F4DD94-BDDB-4427-99B5-EA214F9E4902}" presName="parentText" presStyleLbl="node1" presStyleIdx="1" presStyleCnt="5">
        <dgm:presLayoutVars>
          <dgm:chMax val="0"/>
          <dgm:bulletEnabled val="1"/>
        </dgm:presLayoutVars>
      </dgm:prSet>
      <dgm:spPr/>
    </dgm:pt>
    <dgm:pt modelId="{9162173C-A623-47B7-A3C0-AB95D38D0B66}" type="pres">
      <dgm:prSet presAssocID="{122F8E95-5AFC-4710-8B9B-EB8BCAA60CBB}" presName="spacer" presStyleCnt="0"/>
      <dgm:spPr/>
    </dgm:pt>
    <dgm:pt modelId="{698E7477-1D1B-441D-B73C-2A829254EEF3}" type="pres">
      <dgm:prSet presAssocID="{56518AA6-2A05-4BD3-AAB8-531A4DA7499B}" presName="parentText" presStyleLbl="node1" presStyleIdx="2" presStyleCnt="5">
        <dgm:presLayoutVars>
          <dgm:chMax val="0"/>
          <dgm:bulletEnabled val="1"/>
        </dgm:presLayoutVars>
      </dgm:prSet>
      <dgm:spPr/>
    </dgm:pt>
    <dgm:pt modelId="{AD2B8EBC-6FF9-4658-AF86-B2E8AAC6DF5B}" type="pres">
      <dgm:prSet presAssocID="{C2766660-259C-4539-AC7E-CE64A9BADA82}" presName="spacer" presStyleCnt="0"/>
      <dgm:spPr/>
    </dgm:pt>
    <dgm:pt modelId="{901E385A-28C8-42F9-8BE9-9E4A40F78CC3}" type="pres">
      <dgm:prSet presAssocID="{422078B6-0AC7-403E-A30B-85866ED4F8C4}" presName="parentText" presStyleLbl="node1" presStyleIdx="3" presStyleCnt="5">
        <dgm:presLayoutVars>
          <dgm:chMax val="0"/>
          <dgm:bulletEnabled val="1"/>
        </dgm:presLayoutVars>
      </dgm:prSet>
      <dgm:spPr/>
    </dgm:pt>
    <dgm:pt modelId="{FA2D9248-89CB-436A-934F-D62CBF5DD150}" type="pres">
      <dgm:prSet presAssocID="{8DA05A66-29C1-4A54-BC6C-EAD5261C9E7A}" presName="spacer" presStyleCnt="0"/>
      <dgm:spPr/>
    </dgm:pt>
    <dgm:pt modelId="{0CD96E32-B9A5-4E9B-AC73-A423152F9964}" type="pres">
      <dgm:prSet presAssocID="{D3D54CC7-0803-4691-921E-13D5E4683EDB}" presName="parentText" presStyleLbl="node1" presStyleIdx="4" presStyleCnt="5">
        <dgm:presLayoutVars>
          <dgm:chMax val="0"/>
          <dgm:bulletEnabled val="1"/>
        </dgm:presLayoutVars>
      </dgm:prSet>
      <dgm:spPr/>
    </dgm:pt>
  </dgm:ptLst>
  <dgm:cxnLst>
    <dgm:cxn modelId="{23FB2C1A-8D79-48DD-A8BE-5CF8338BBB41}" srcId="{D22C56AA-4D6F-4C65-B4F1-0271671FA30B}" destId="{D3D54CC7-0803-4691-921E-13D5E4683EDB}" srcOrd="4" destOrd="0" parTransId="{49F27962-602D-4B8C-AFB6-BAB466693A17}" sibTransId="{C0B3FC7C-E6F5-4BAB-885F-DF6FA277FA03}"/>
    <dgm:cxn modelId="{2EF56F1B-0D97-476D-A171-FE2BEF21241E}" type="presOf" srcId="{422078B6-0AC7-403E-A30B-85866ED4F8C4}" destId="{901E385A-28C8-42F9-8BE9-9E4A40F78CC3}" srcOrd="0" destOrd="0" presId="urn:microsoft.com/office/officeart/2005/8/layout/vList2"/>
    <dgm:cxn modelId="{56C59A20-5B1D-4382-AA20-E38C4EBF8266}" srcId="{54D1B567-B637-4334-8D0F-C54510CBC177}" destId="{2373C554-C0BE-4742-A850-A223A5F5CED0}" srcOrd="0" destOrd="0" parTransId="{17342D04-464D-4CF5-B836-24B35B8800C9}" sibTransId="{6FEDFA70-5A63-45E4-A0B4-3DAFF4262037}"/>
    <dgm:cxn modelId="{01001C2C-15BC-42F4-8059-9BCEC9FB1FEB}" srcId="{D22C56AA-4D6F-4C65-B4F1-0271671FA30B}" destId="{54D1B567-B637-4334-8D0F-C54510CBC177}" srcOrd="0" destOrd="0" parTransId="{026650A8-1D6B-484E-ABE8-11A9A0A29B4C}" sibTransId="{37A497B4-0EEC-48BB-88CD-5376786F3EBC}"/>
    <dgm:cxn modelId="{7C162862-DBE6-4D3A-8DFB-9FC4D6226692}" type="presOf" srcId="{2373C554-C0BE-4742-A850-A223A5F5CED0}" destId="{3DC2D60A-BB57-4F2F-BC2B-2D6D58B077EE}" srcOrd="0" destOrd="0" presId="urn:microsoft.com/office/officeart/2005/8/layout/vList2"/>
    <dgm:cxn modelId="{F64A926D-C913-4458-BE89-D7875838C982}" type="presOf" srcId="{D22C56AA-4D6F-4C65-B4F1-0271671FA30B}" destId="{A160EBC4-BDAF-4595-B072-60117673EE35}" srcOrd="0" destOrd="0" presId="urn:microsoft.com/office/officeart/2005/8/layout/vList2"/>
    <dgm:cxn modelId="{B214B285-85B5-4253-99AB-789194EF05F3}" type="presOf" srcId="{E8F4DD94-BDDB-4427-99B5-EA214F9E4902}" destId="{01538AF9-144A-4C40-B113-651753457555}" srcOrd="0" destOrd="0" presId="urn:microsoft.com/office/officeart/2005/8/layout/vList2"/>
    <dgm:cxn modelId="{2F4103A7-2025-4CCD-833F-834C1D81400C}" type="presOf" srcId="{D3D54CC7-0803-4691-921E-13D5E4683EDB}" destId="{0CD96E32-B9A5-4E9B-AC73-A423152F9964}" srcOrd="0" destOrd="0" presId="urn:microsoft.com/office/officeart/2005/8/layout/vList2"/>
    <dgm:cxn modelId="{DAF399A7-9989-4E57-9360-C3D9554017E9}" type="presOf" srcId="{56518AA6-2A05-4BD3-AAB8-531A4DA7499B}" destId="{698E7477-1D1B-441D-B73C-2A829254EEF3}" srcOrd="0" destOrd="0" presId="urn:microsoft.com/office/officeart/2005/8/layout/vList2"/>
    <dgm:cxn modelId="{5E7C3CB9-A80A-4185-AC6D-039CCB03884D}" srcId="{D22C56AA-4D6F-4C65-B4F1-0271671FA30B}" destId="{422078B6-0AC7-403E-A30B-85866ED4F8C4}" srcOrd="3" destOrd="0" parTransId="{BBEE6DC1-B14B-4932-BF9B-6527AAABDACB}" sibTransId="{8DA05A66-29C1-4A54-BC6C-EAD5261C9E7A}"/>
    <dgm:cxn modelId="{01033DBE-86CE-405B-97E6-1D753663A481}" srcId="{D22C56AA-4D6F-4C65-B4F1-0271671FA30B}" destId="{E8F4DD94-BDDB-4427-99B5-EA214F9E4902}" srcOrd="1" destOrd="0" parTransId="{6C4F18DF-C57C-4622-856E-437E885FF9E8}" sibTransId="{122F8E95-5AFC-4710-8B9B-EB8BCAA60CBB}"/>
    <dgm:cxn modelId="{8FB69AD2-76D4-4B88-AA01-A60BD4CD21B8}" type="presOf" srcId="{54D1B567-B637-4334-8D0F-C54510CBC177}" destId="{05709527-8BD3-46EF-B14C-B7C98324BE3E}" srcOrd="0" destOrd="0" presId="urn:microsoft.com/office/officeart/2005/8/layout/vList2"/>
    <dgm:cxn modelId="{EE2435E6-B0DE-46CD-98F0-BA17DC7F21D3}" srcId="{D22C56AA-4D6F-4C65-B4F1-0271671FA30B}" destId="{56518AA6-2A05-4BD3-AAB8-531A4DA7499B}" srcOrd="2" destOrd="0" parTransId="{FE85B4BA-4A79-4326-A2F0-B1EDE7E7B33D}" sibTransId="{C2766660-259C-4539-AC7E-CE64A9BADA82}"/>
    <dgm:cxn modelId="{062DFF5C-6752-4BF3-BB98-AE60BB732DE3}" type="presParOf" srcId="{A160EBC4-BDAF-4595-B072-60117673EE35}" destId="{05709527-8BD3-46EF-B14C-B7C98324BE3E}" srcOrd="0" destOrd="0" presId="urn:microsoft.com/office/officeart/2005/8/layout/vList2"/>
    <dgm:cxn modelId="{202AED16-238F-450D-8B37-908060D7E5B2}" type="presParOf" srcId="{A160EBC4-BDAF-4595-B072-60117673EE35}" destId="{3DC2D60A-BB57-4F2F-BC2B-2D6D58B077EE}" srcOrd="1" destOrd="0" presId="urn:microsoft.com/office/officeart/2005/8/layout/vList2"/>
    <dgm:cxn modelId="{71238117-67CC-48D3-9BFD-8D863401FA80}" type="presParOf" srcId="{A160EBC4-BDAF-4595-B072-60117673EE35}" destId="{01538AF9-144A-4C40-B113-651753457555}" srcOrd="2" destOrd="0" presId="urn:microsoft.com/office/officeart/2005/8/layout/vList2"/>
    <dgm:cxn modelId="{04AF7D5D-E85F-45A0-96AD-9D2C2B608AC1}" type="presParOf" srcId="{A160EBC4-BDAF-4595-B072-60117673EE35}" destId="{9162173C-A623-47B7-A3C0-AB95D38D0B66}" srcOrd="3" destOrd="0" presId="urn:microsoft.com/office/officeart/2005/8/layout/vList2"/>
    <dgm:cxn modelId="{035EFBCA-528A-4189-B0D5-9D072156C130}" type="presParOf" srcId="{A160EBC4-BDAF-4595-B072-60117673EE35}" destId="{698E7477-1D1B-441D-B73C-2A829254EEF3}" srcOrd="4" destOrd="0" presId="urn:microsoft.com/office/officeart/2005/8/layout/vList2"/>
    <dgm:cxn modelId="{A41386FF-DCFA-4CEB-B1A2-076EAA33CA22}" type="presParOf" srcId="{A160EBC4-BDAF-4595-B072-60117673EE35}" destId="{AD2B8EBC-6FF9-4658-AF86-B2E8AAC6DF5B}" srcOrd="5" destOrd="0" presId="urn:microsoft.com/office/officeart/2005/8/layout/vList2"/>
    <dgm:cxn modelId="{1E4E7372-4386-4CF2-AE12-289C0E877228}" type="presParOf" srcId="{A160EBC4-BDAF-4595-B072-60117673EE35}" destId="{901E385A-28C8-42F9-8BE9-9E4A40F78CC3}" srcOrd="6" destOrd="0" presId="urn:microsoft.com/office/officeart/2005/8/layout/vList2"/>
    <dgm:cxn modelId="{CDC46E10-E154-48DE-90CA-5905FA5740D6}" type="presParOf" srcId="{A160EBC4-BDAF-4595-B072-60117673EE35}" destId="{FA2D9248-89CB-436A-934F-D62CBF5DD150}" srcOrd="7" destOrd="0" presId="urn:microsoft.com/office/officeart/2005/8/layout/vList2"/>
    <dgm:cxn modelId="{D8A54142-3A11-4782-BD92-6E091E404616}" type="presParOf" srcId="{A160EBC4-BDAF-4595-B072-60117673EE35}" destId="{0CD96E32-B9A5-4E9B-AC73-A423152F996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104DB-EFB1-49E6-8774-84C52912BE09}">
      <dsp:nvSpPr>
        <dsp:cNvPr id="0" name=""/>
        <dsp:cNvSpPr/>
      </dsp:nvSpPr>
      <dsp:spPr>
        <a:xfrm>
          <a:off x="1138979" y="1203549"/>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1FD500-08EE-40D6-B6EE-02A151F99F7F}">
      <dsp:nvSpPr>
        <dsp:cNvPr id="0" name=""/>
        <dsp:cNvSpPr/>
      </dsp:nvSpPr>
      <dsp:spPr>
        <a:xfrm>
          <a:off x="569079"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We call in sick less</a:t>
          </a:r>
        </a:p>
      </dsp:txBody>
      <dsp:txXfrm>
        <a:off x="569079" y="2427788"/>
        <a:ext cx="2072362" cy="720000"/>
      </dsp:txXfrm>
    </dsp:sp>
    <dsp:sp modelId="{BA372028-9970-4EF0-BB33-DCEE56DA9568}">
      <dsp:nvSpPr>
        <dsp:cNvPr id="0" name=""/>
        <dsp:cNvSpPr/>
      </dsp:nvSpPr>
      <dsp:spPr>
        <a:xfrm>
          <a:off x="3574005" y="1203549"/>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7A4910-F2C2-4728-80DB-B07669E3969C}">
      <dsp:nvSpPr>
        <dsp:cNvPr id="0" name=""/>
        <dsp:cNvSpPr/>
      </dsp:nvSpPr>
      <dsp:spPr>
        <a:xfrm>
          <a:off x="3004105"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The cost to enable us to do the job is minimal</a:t>
          </a:r>
        </a:p>
      </dsp:txBody>
      <dsp:txXfrm>
        <a:off x="3004105" y="2427788"/>
        <a:ext cx="2072362" cy="720000"/>
      </dsp:txXfrm>
    </dsp:sp>
    <dsp:sp modelId="{EE9DE7D7-6356-42C4-BBF9-1F0FE75C1CB5}">
      <dsp:nvSpPr>
        <dsp:cNvPr id="0" name=""/>
        <dsp:cNvSpPr/>
      </dsp:nvSpPr>
      <dsp:spPr>
        <a:xfrm>
          <a:off x="6009031" y="1203549"/>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2A66EB-FA34-4D09-B435-B8E5264565DB}">
      <dsp:nvSpPr>
        <dsp:cNvPr id="0" name=""/>
        <dsp:cNvSpPr/>
      </dsp:nvSpPr>
      <dsp:spPr>
        <a:xfrm>
          <a:off x="5439131"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We meet and exceed performance standards</a:t>
          </a:r>
        </a:p>
      </dsp:txBody>
      <dsp:txXfrm>
        <a:off x="5439131" y="2427788"/>
        <a:ext cx="2072362" cy="720000"/>
      </dsp:txXfrm>
    </dsp:sp>
    <dsp:sp modelId="{A23F254A-CFFB-4BE5-88E3-B0F0D5A116DA}">
      <dsp:nvSpPr>
        <dsp:cNvPr id="0" name=""/>
        <dsp:cNvSpPr/>
      </dsp:nvSpPr>
      <dsp:spPr>
        <a:xfrm>
          <a:off x="8444057" y="1203549"/>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7AC2B-757C-46FD-B771-B235DCE3BE19}">
      <dsp:nvSpPr>
        <dsp:cNvPr id="0" name=""/>
        <dsp:cNvSpPr/>
      </dsp:nvSpPr>
      <dsp:spPr>
        <a:xfrm>
          <a:off x="7874157" y="2427788"/>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We are on average are more loyal to our employer</a:t>
          </a:r>
        </a:p>
      </dsp:txBody>
      <dsp:txXfrm>
        <a:off x="7874157" y="2427788"/>
        <a:ext cx="207236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09527-8BD3-46EF-B14C-B7C98324BE3E}">
      <dsp:nvSpPr>
        <dsp:cNvPr id="0" name=""/>
        <dsp:cNvSpPr/>
      </dsp:nvSpPr>
      <dsp:spPr>
        <a:xfrm>
          <a:off x="0" y="295128"/>
          <a:ext cx="5324475" cy="3931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Include inclusive language in your job postings</a:t>
          </a:r>
        </a:p>
      </dsp:txBody>
      <dsp:txXfrm>
        <a:off x="19191" y="314319"/>
        <a:ext cx="5286093" cy="354738"/>
      </dsp:txXfrm>
    </dsp:sp>
    <dsp:sp modelId="{3DC2D60A-BB57-4F2F-BC2B-2D6D58B077EE}">
      <dsp:nvSpPr>
        <dsp:cNvPr id="0" name=""/>
        <dsp:cNvSpPr/>
      </dsp:nvSpPr>
      <dsp:spPr>
        <a:xfrm>
          <a:off x="0" y="688248"/>
          <a:ext cx="5324475" cy="122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052"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[ORG]values the differences of all current and prospective employees and recognizes how every employee contributes to our company's success. [ORG] provides reasonable accommodations in job application procedures for individuals with disabilities. If you require assistance due to a disability in the application or recruitment process, please submit a request via email at </a:t>
          </a:r>
          <a:r>
            <a:rPr lang="en-US" sz="1200" kern="1200" dirty="0" err="1"/>
            <a:t>recruitingaccomodations</a:t>
          </a:r>
          <a:r>
            <a:rPr lang="en-US" sz="1200" kern="1200" dirty="0"/>
            <a:t>@[ORG].com or via telephone at +1 555 555 5555 </a:t>
          </a:r>
        </a:p>
      </dsp:txBody>
      <dsp:txXfrm>
        <a:off x="0" y="688248"/>
        <a:ext cx="5324475" cy="1225440"/>
      </dsp:txXfrm>
    </dsp:sp>
    <dsp:sp modelId="{01538AF9-144A-4C40-B113-651753457555}">
      <dsp:nvSpPr>
        <dsp:cNvPr id="0" name=""/>
        <dsp:cNvSpPr/>
      </dsp:nvSpPr>
      <dsp:spPr>
        <a:xfrm>
          <a:off x="0" y="1913689"/>
          <a:ext cx="5324475" cy="393120"/>
        </a:xfrm>
        <a:prstGeom prst="roundRect">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Look through your office from a different perspective</a:t>
          </a:r>
        </a:p>
      </dsp:txBody>
      <dsp:txXfrm>
        <a:off x="19191" y="1932880"/>
        <a:ext cx="5286093" cy="354738"/>
      </dsp:txXfrm>
    </dsp:sp>
    <dsp:sp modelId="{698E7477-1D1B-441D-B73C-2A829254EEF3}">
      <dsp:nvSpPr>
        <dsp:cNvPr id="0" name=""/>
        <dsp:cNvSpPr/>
      </dsp:nvSpPr>
      <dsp:spPr>
        <a:xfrm>
          <a:off x="0" y="2352889"/>
          <a:ext cx="5324475" cy="39312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Review your training to ensure disability is accounted for</a:t>
          </a:r>
        </a:p>
      </dsp:txBody>
      <dsp:txXfrm>
        <a:off x="19191" y="2372080"/>
        <a:ext cx="5286093" cy="354738"/>
      </dsp:txXfrm>
    </dsp:sp>
    <dsp:sp modelId="{901E385A-28C8-42F9-8BE9-9E4A40F78CC3}">
      <dsp:nvSpPr>
        <dsp:cNvPr id="0" name=""/>
        <dsp:cNvSpPr/>
      </dsp:nvSpPr>
      <dsp:spPr>
        <a:xfrm>
          <a:off x="0" y="2792089"/>
          <a:ext cx="5324475" cy="393120"/>
        </a:xfrm>
        <a:prstGeom prst="roundRect">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solidFill>
                <a:schemeClr val="bg1"/>
              </a:solidFill>
              <a:latin typeface="Calibri"/>
              <a:cs typeface="Calibri"/>
            </a:rPr>
            <a:t>Acces- VR Business Relations Team</a:t>
          </a:r>
          <a:endParaRPr lang="en-US" sz="1600" kern="1200" dirty="0">
            <a:solidFill>
              <a:schemeClr val="bg1"/>
            </a:solidFill>
            <a:latin typeface="Aptos Display" panose="020F0302020204030204"/>
          </a:endParaRPr>
        </a:p>
      </dsp:txBody>
      <dsp:txXfrm>
        <a:off x="19191" y="2811280"/>
        <a:ext cx="5286093" cy="354738"/>
      </dsp:txXfrm>
    </dsp:sp>
    <dsp:sp modelId="{0CD96E32-B9A5-4E9B-AC73-A423152F9964}">
      <dsp:nvSpPr>
        <dsp:cNvPr id="0" name=""/>
        <dsp:cNvSpPr/>
      </dsp:nvSpPr>
      <dsp:spPr>
        <a:xfrm>
          <a:off x="0" y="3231289"/>
          <a:ext cx="5324475" cy="39312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Leverage Civil Service as a resource </a:t>
          </a:r>
        </a:p>
      </dsp:txBody>
      <dsp:txXfrm>
        <a:off x="19191" y="3250480"/>
        <a:ext cx="5286093" cy="35473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9FF8D145-1F7F-29D3-0271-5F32365232F7}"/>
              </a:ext>
            </a:extLst>
          </p:cNvPr>
          <p:cNvPicPr>
            <a:picLocks noChangeAspect="1"/>
          </p:cNvPicPr>
          <p:nvPr/>
        </p:nvPicPr>
        <p:blipFill rotWithShape="1">
          <a:blip r:embed="rId2"/>
          <a:srcRect l="4494" r="6" b="6"/>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p:cNvSpPr>
            <a:spLocks noGrp="1"/>
          </p:cNvSpPr>
          <p:nvPr>
            <p:ph type="ctrTitle"/>
          </p:nvPr>
        </p:nvSpPr>
        <p:spPr>
          <a:xfrm>
            <a:off x="661916" y="2852381"/>
            <a:ext cx="3161940" cy="2640247"/>
          </a:xfrm>
        </p:spPr>
        <p:txBody>
          <a:bodyPr>
            <a:normAutofit/>
          </a:bodyPr>
          <a:lstStyle/>
          <a:p>
            <a:pPr algn="l"/>
            <a:r>
              <a:rPr lang="en-US" sz="3300">
                <a:solidFill>
                  <a:schemeClr val="tx1">
                    <a:lumMod val="85000"/>
                    <a:lumOff val="15000"/>
                  </a:schemeClr>
                </a:solidFill>
              </a:rPr>
              <a:t>Persons with Disabilities: An Untapped Resource</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0194F9-A90F-50A2-677B-27878DE3C5D3}"/>
              </a:ext>
            </a:extLst>
          </p:cNvPr>
          <p:cNvSpPr>
            <a:spLocks noGrp="1"/>
          </p:cNvSpPr>
          <p:nvPr>
            <p:ph type="title"/>
          </p:nvPr>
        </p:nvSpPr>
        <p:spPr>
          <a:xfrm>
            <a:off x="58419" y="350196"/>
            <a:ext cx="6031692" cy="1624520"/>
          </a:xfrm>
        </p:spPr>
        <p:txBody>
          <a:bodyPr anchor="ctr">
            <a:normAutofit/>
          </a:bodyPr>
          <a:lstStyle/>
          <a:p>
            <a:r>
              <a:rPr lang="en-US" sz="3600" dirty="0"/>
              <a:t>"Begin with the end in mind"-Dr. Stephen R. Covey </a:t>
            </a:r>
          </a:p>
        </p:txBody>
      </p:sp>
      <p:sp>
        <p:nvSpPr>
          <p:cNvPr id="3" name="Content Placeholder 2">
            <a:extLst>
              <a:ext uri="{FF2B5EF4-FFF2-40B4-BE49-F238E27FC236}">
                <a16:creationId xmlns:a16="http://schemas.microsoft.com/office/drawing/2014/main" id="{13F01957-7B72-AF4A-A11C-1DDABE8BB8BB}"/>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en-US" sz="2000"/>
              <a:t>Demystify physical disabilities</a:t>
            </a:r>
          </a:p>
          <a:p>
            <a:r>
              <a:rPr lang="en-US" sz="2000"/>
              <a:t>Inform on the realities of disabled employment</a:t>
            </a:r>
          </a:p>
          <a:p>
            <a:r>
              <a:rPr lang="en-US" sz="2000"/>
              <a:t>Bust some myths on disabled employment</a:t>
            </a:r>
          </a:p>
          <a:p>
            <a:r>
              <a:rPr lang="en-US" sz="2000"/>
              <a:t>Provide some actionable things you can do now</a:t>
            </a:r>
          </a:p>
          <a:p>
            <a:r>
              <a:rPr lang="en-US" sz="2000"/>
              <a:t>Tell some cool stories</a:t>
            </a:r>
          </a:p>
        </p:txBody>
      </p:sp>
      <p:pic>
        <p:nvPicPr>
          <p:cNvPr id="5" name="Picture 4" descr="Large skydiving group mid-air">
            <a:extLst>
              <a:ext uri="{FF2B5EF4-FFF2-40B4-BE49-F238E27FC236}">
                <a16:creationId xmlns:a16="http://schemas.microsoft.com/office/drawing/2014/main" id="{031BFAD6-9F5B-2465-65C0-F2CBCCAA9F26}"/>
              </a:ext>
            </a:extLst>
          </p:cNvPr>
          <p:cNvPicPr>
            <a:picLocks noChangeAspect="1"/>
          </p:cNvPicPr>
          <p:nvPr/>
        </p:nvPicPr>
        <p:blipFill rotWithShape="1">
          <a:blip r:embed="rId2"/>
          <a:srcRect l="21206" r="19528" b="3"/>
          <a:stretch/>
        </p:blipFill>
        <p:spPr>
          <a:xfrm>
            <a:off x="6096000" y="1"/>
            <a:ext cx="6102825" cy="6858000"/>
          </a:xfrm>
          <a:prstGeom prst="rect">
            <a:avLst/>
          </a:prstGeom>
        </p:spPr>
      </p:pic>
    </p:spTree>
    <p:extLst>
      <p:ext uri="{BB962C8B-B14F-4D97-AF65-F5344CB8AC3E}">
        <p14:creationId xmlns:p14="http://schemas.microsoft.com/office/powerpoint/2010/main" val="360663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86B8E-8B67-8AEB-8CDC-E03FA6CDFBF7}"/>
              </a:ext>
            </a:extLst>
          </p:cNvPr>
          <p:cNvSpPr>
            <a:spLocks noGrp="1"/>
          </p:cNvSpPr>
          <p:nvPr>
            <p:ph type="title"/>
          </p:nvPr>
        </p:nvSpPr>
        <p:spPr>
          <a:xfrm>
            <a:off x="8079978" y="741391"/>
            <a:ext cx="3369234" cy="1616203"/>
          </a:xfrm>
        </p:spPr>
        <p:txBody>
          <a:bodyPr anchor="b">
            <a:normAutofit/>
          </a:bodyPr>
          <a:lstStyle/>
          <a:p>
            <a:r>
              <a:rPr lang="en-US" sz="3200">
                <a:ea typeface="+mj-lt"/>
                <a:cs typeface="+mj-lt"/>
              </a:rPr>
              <a:t>My Story</a:t>
            </a:r>
          </a:p>
        </p:txBody>
      </p:sp>
      <p:pic>
        <p:nvPicPr>
          <p:cNvPr id="5" name="Picture 4" descr="A group of people posing for a photo&#10;&#10;Description automatically generated">
            <a:extLst>
              <a:ext uri="{FF2B5EF4-FFF2-40B4-BE49-F238E27FC236}">
                <a16:creationId xmlns:a16="http://schemas.microsoft.com/office/drawing/2014/main" id="{354EBD23-EAB7-A7CE-CCB7-DDE886DD53E0}"/>
              </a:ext>
            </a:extLst>
          </p:cNvPr>
          <p:cNvPicPr>
            <a:picLocks noChangeAspect="1"/>
          </p:cNvPicPr>
          <p:nvPr/>
        </p:nvPicPr>
        <p:blipFill rotWithShape="1">
          <a:blip r:embed="rId2"/>
          <a:srcRect r="2" b="3589"/>
          <a:stretch/>
        </p:blipFill>
        <p:spPr>
          <a:xfrm>
            <a:off x="20" y="10"/>
            <a:ext cx="7390243" cy="6857990"/>
          </a:xfrm>
          <a:prstGeom prst="rect">
            <a:avLst/>
          </a:prstGeom>
        </p:spPr>
      </p:pic>
      <p:sp>
        <p:nvSpPr>
          <p:cNvPr id="10" name="Rectangle 9">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4D1C718E-D7C6-811F-33F1-F0F6C283DF3A}"/>
              </a:ext>
            </a:extLst>
          </p:cNvPr>
          <p:cNvSpPr>
            <a:spLocks noGrp="1"/>
          </p:cNvSpPr>
          <p:nvPr>
            <p:ph idx="1"/>
          </p:nvPr>
        </p:nvSpPr>
        <p:spPr>
          <a:xfrm>
            <a:off x="8079978" y="2533476"/>
            <a:ext cx="3369234" cy="3447832"/>
          </a:xfrm>
        </p:spPr>
        <p:txBody>
          <a:bodyPr vert="horz" lIns="91440" tIns="45720" rIns="91440" bIns="45720" rtlCol="0" anchor="t">
            <a:normAutofit/>
          </a:bodyPr>
          <a:lstStyle/>
          <a:p>
            <a:endParaRPr lang="en-US" sz="2000"/>
          </a:p>
          <a:p>
            <a:endParaRPr lang="en-US" sz="2000"/>
          </a:p>
        </p:txBody>
      </p:sp>
    </p:spTree>
    <p:extLst>
      <p:ext uri="{BB962C8B-B14F-4D97-AF65-F5344CB8AC3E}">
        <p14:creationId xmlns:p14="http://schemas.microsoft.com/office/powerpoint/2010/main" val="2468623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arking lot with blue lines painted on the ground&#10;&#10;Description automatically generated">
            <a:extLst>
              <a:ext uri="{FF2B5EF4-FFF2-40B4-BE49-F238E27FC236}">
                <a16:creationId xmlns:a16="http://schemas.microsoft.com/office/drawing/2014/main" id="{E32D0EFB-421B-F31D-255E-06C41C388650}"/>
              </a:ext>
            </a:extLst>
          </p:cNvPr>
          <p:cNvPicPr>
            <a:picLocks noChangeAspect="1"/>
          </p:cNvPicPr>
          <p:nvPr/>
        </p:nvPicPr>
        <p:blipFill rotWithShape="1">
          <a:blip r:embed="rId2"/>
          <a:srcRect t="4964" b="18506"/>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57F1EF-BC58-BE62-869C-C2AF8AC93F6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My Parking Spot</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380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86B8E-8B67-8AEB-8CDC-E03FA6CDFBF7}"/>
              </a:ext>
            </a:extLst>
          </p:cNvPr>
          <p:cNvSpPr>
            <a:spLocks noGrp="1"/>
          </p:cNvSpPr>
          <p:nvPr>
            <p:ph type="title"/>
          </p:nvPr>
        </p:nvSpPr>
        <p:spPr>
          <a:xfrm>
            <a:off x="8079978" y="741391"/>
            <a:ext cx="3369234" cy="1616203"/>
          </a:xfrm>
        </p:spPr>
        <p:txBody>
          <a:bodyPr anchor="b">
            <a:normAutofit/>
          </a:bodyPr>
          <a:lstStyle/>
          <a:p>
            <a:r>
              <a:rPr lang="en-US" sz="3200">
                <a:ea typeface="+mj-lt"/>
                <a:cs typeface="+mj-lt"/>
              </a:rPr>
              <a:t>My Story</a:t>
            </a:r>
          </a:p>
        </p:txBody>
      </p:sp>
      <p:pic>
        <p:nvPicPr>
          <p:cNvPr id="7" name="Picture 6" descr="A group of people posing for a photo&#10;&#10;Description automatically generated">
            <a:extLst>
              <a:ext uri="{FF2B5EF4-FFF2-40B4-BE49-F238E27FC236}">
                <a16:creationId xmlns:a16="http://schemas.microsoft.com/office/drawing/2014/main" id="{BD0F6CD4-656D-9E51-30EB-4DDB495FF174}"/>
              </a:ext>
            </a:extLst>
          </p:cNvPr>
          <p:cNvPicPr>
            <a:picLocks noChangeAspect="1"/>
          </p:cNvPicPr>
          <p:nvPr/>
        </p:nvPicPr>
        <p:blipFill rotWithShape="1">
          <a:blip r:embed="rId2"/>
          <a:srcRect r="2" b="3589"/>
          <a:stretch/>
        </p:blipFill>
        <p:spPr>
          <a:xfrm>
            <a:off x="20" y="10"/>
            <a:ext cx="7390243" cy="6857990"/>
          </a:xfrm>
          <a:prstGeom prst="rect">
            <a:avLst/>
          </a:prstGeom>
        </p:spPr>
      </p:pic>
      <p:sp>
        <p:nvSpPr>
          <p:cNvPr id="12" name="Rectangle 11">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4D1C718E-D7C6-811F-33F1-F0F6C283DF3A}"/>
              </a:ext>
            </a:extLst>
          </p:cNvPr>
          <p:cNvSpPr>
            <a:spLocks noGrp="1"/>
          </p:cNvSpPr>
          <p:nvPr>
            <p:ph idx="1"/>
          </p:nvPr>
        </p:nvSpPr>
        <p:spPr>
          <a:xfrm>
            <a:off x="8079978" y="2533476"/>
            <a:ext cx="3369234" cy="3447832"/>
          </a:xfrm>
        </p:spPr>
        <p:txBody>
          <a:bodyPr vert="horz" lIns="91440" tIns="45720" rIns="91440" bIns="45720" rtlCol="0" anchor="t">
            <a:normAutofit/>
          </a:bodyPr>
          <a:lstStyle/>
          <a:p>
            <a:endParaRPr lang="en-US" sz="2000"/>
          </a:p>
          <a:p>
            <a:endParaRPr lang="en-US" sz="2000"/>
          </a:p>
        </p:txBody>
      </p:sp>
    </p:spTree>
    <p:extLst>
      <p:ext uri="{BB962C8B-B14F-4D97-AF65-F5344CB8AC3E}">
        <p14:creationId xmlns:p14="http://schemas.microsoft.com/office/powerpoint/2010/main" val="403647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86B8E-8B67-8AEB-8CDC-E03FA6CDFBF7}"/>
              </a:ext>
            </a:extLst>
          </p:cNvPr>
          <p:cNvSpPr>
            <a:spLocks noGrp="1"/>
          </p:cNvSpPr>
          <p:nvPr>
            <p:ph type="title"/>
          </p:nvPr>
        </p:nvSpPr>
        <p:spPr>
          <a:xfrm>
            <a:off x="7910283" y="741391"/>
            <a:ext cx="3397017" cy="1616203"/>
          </a:xfrm>
        </p:spPr>
        <p:txBody>
          <a:bodyPr anchor="b">
            <a:normAutofit/>
          </a:bodyPr>
          <a:lstStyle/>
          <a:p>
            <a:r>
              <a:rPr lang="en-US" sz="3200">
                <a:ea typeface="+mj-lt"/>
                <a:cs typeface="+mj-lt"/>
              </a:rPr>
              <a:t>My Story (Injury)</a:t>
            </a:r>
          </a:p>
        </p:txBody>
      </p:sp>
      <p:pic>
        <p:nvPicPr>
          <p:cNvPr id="11" name="Picture 10" descr="A diagram of a human spine&#10;&#10;Description automatically generated">
            <a:extLst>
              <a:ext uri="{FF2B5EF4-FFF2-40B4-BE49-F238E27FC236}">
                <a16:creationId xmlns:a16="http://schemas.microsoft.com/office/drawing/2014/main" id="{092A7C80-F1FA-6696-84A9-07C2C2B365F4}"/>
              </a:ext>
            </a:extLst>
          </p:cNvPr>
          <p:cNvPicPr>
            <a:picLocks noChangeAspect="1"/>
          </p:cNvPicPr>
          <p:nvPr/>
        </p:nvPicPr>
        <p:blipFill rotWithShape="1">
          <a:blip r:embed="rId2"/>
          <a:srcRect r="-2" b="988"/>
          <a:stretch/>
        </p:blipFill>
        <p:spPr>
          <a:xfrm>
            <a:off x="884698" y="877413"/>
            <a:ext cx="6406903" cy="5043096"/>
          </a:xfrm>
          <a:prstGeom prst="rect">
            <a:avLst/>
          </a:prstGeom>
        </p:spPr>
      </p:pic>
      <p:grpSp>
        <p:nvGrpSpPr>
          <p:cNvPr id="26" name="Group 25">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7" name="Rectangle 16">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D1C718E-D7C6-811F-33F1-F0F6C283DF3A}"/>
              </a:ext>
            </a:extLst>
          </p:cNvPr>
          <p:cNvSpPr>
            <a:spLocks noGrp="1"/>
          </p:cNvSpPr>
          <p:nvPr>
            <p:ph idx="1"/>
          </p:nvPr>
        </p:nvSpPr>
        <p:spPr>
          <a:xfrm>
            <a:off x="7910284" y="2533476"/>
            <a:ext cx="3405415" cy="3447832"/>
          </a:xfrm>
        </p:spPr>
        <p:txBody>
          <a:bodyPr vert="horz" lIns="91440" tIns="45720" rIns="91440" bIns="45720" rtlCol="0" anchor="t">
            <a:normAutofit/>
          </a:bodyPr>
          <a:lstStyle/>
          <a:p>
            <a:endParaRPr lang="en-US" sz="2000"/>
          </a:p>
          <a:p>
            <a:endParaRPr lang="en-US" sz="2000"/>
          </a:p>
        </p:txBody>
      </p:sp>
    </p:spTree>
    <p:extLst>
      <p:ext uri="{BB962C8B-B14F-4D97-AF65-F5344CB8AC3E}">
        <p14:creationId xmlns:p14="http://schemas.microsoft.com/office/powerpoint/2010/main" val="323238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E6C3-BB60-5F6F-2CB4-ED3CFBA6107B}"/>
              </a:ext>
            </a:extLst>
          </p:cNvPr>
          <p:cNvSpPr>
            <a:spLocks noGrp="1"/>
          </p:cNvSpPr>
          <p:nvPr>
            <p:ph type="title"/>
          </p:nvPr>
        </p:nvSpPr>
        <p:spPr>
          <a:xfrm>
            <a:off x="8079978" y="741391"/>
            <a:ext cx="3369234" cy="1616203"/>
          </a:xfrm>
        </p:spPr>
        <p:txBody>
          <a:bodyPr anchor="b">
            <a:normAutofit/>
          </a:bodyPr>
          <a:lstStyle/>
          <a:p>
            <a:r>
              <a:rPr lang="en-US" sz="3200"/>
              <a:t>My Story</a:t>
            </a:r>
          </a:p>
        </p:txBody>
      </p:sp>
      <p:pic>
        <p:nvPicPr>
          <p:cNvPr id="12" name="Picture 11" descr="Abstract blurred public library with bookshelves">
            <a:extLst>
              <a:ext uri="{FF2B5EF4-FFF2-40B4-BE49-F238E27FC236}">
                <a16:creationId xmlns:a16="http://schemas.microsoft.com/office/drawing/2014/main" id="{4AF81178-E841-F820-E789-FC431B5566D6}"/>
              </a:ext>
            </a:extLst>
          </p:cNvPr>
          <p:cNvPicPr>
            <a:picLocks noChangeAspect="1"/>
          </p:cNvPicPr>
          <p:nvPr/>
        </p:nvPicPr>
        <p:blipFill rotWithShape="1">
          <a:blip r:embed="rId2"/>
          <a:srcRect l="3075" r="24999" b="4"/>
          <a:stretch/>
        </p:blipFill>
        <p:spPr>
          <a:xfrm>
            <a:off x="20" y="10"/>
            <a:ext cx="7390243" cy="6857990"/>
          </a:xfrm>
          <a:prstGeom prst="rect">
            <a:avLst/>
          </a:prstGeom>
        </p:spPr>
      </p:pic>
      <p:sp>
        <p:nvSpPr>
          <p:cNvPr id="14" name="Rectangle 13">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Content Placeholder 2">
            <a:extLst>
              <a:ext uri="{FF2B5EF4-FFF2-40B4-BE49-F238E27FC236}">
                <a16:creationId xmlns:a16="http://schemas.microsoft.com/office/drawing/2014/main" id="{CE14550F-14D8-7054-4940-917FFAB787E3}"/>
              </a:ext>
            </a:extLst>
          </p:cNvPr>
          <p:cNvSpPr>
            <a:spLocks noGrp="1"/>
          </p:cNvSpPr>
          <p:nvPr>
            <p:ph idx="1"/>
          </p:nvPr>
        </p:nvSpPr>
        <p:spPr>
          <a:xfrm>
            <a:off x="8079978" y="2533476"/>
            <a:ext cx="3369234" cy="3447832"/>
          </a:xfrm>
        </p:spPr>
        <p:txBody>
          <a:bodyPr vert="horz" lIns="91440" tIns="45720" rIns="91440" bIns="45720" rtlCol="0" anchor="t">
            <a:normAutofit/>
          </a:bodyPr>
          <a:lstStyle/>
          <a:p>
            <a:r>
              <a:rPr lang="en-US" sz="2000"/>
              <a:t>Highschool</a:t>
            </a:r>
          </a:p>
          <a:p>
            <a:r>
              <a:rPr lang="en-US" sz="2000">
                <a:ea typeface="+mn-lt"/>
                <a:cs typeface="+mn-lt"/>
              </a:rPr>
              <a:t>ACCES VR</a:t>
            </a:r>
            <a:endParaRPr lang="en-US" sz="2000"/>
          </a:p>
          <a:p>
            <a:r>
              <a:rPr lang="en-US" sz="2000"/>
              <a:t>Siena</a:t>
            </a:r>
          </a:p>
          <a:p>
            <a:r>
              <a:rPr lang="en-US" sz="2000"/>
              <a:t>Law</a:t>
            </a:r>
          </a:p>
        </p:txBody>
      </p:sp>
    </p:spTree>
    <p:extLst>
      <p:ext uri="{BB962C8B-B14F-4D97-AF65-F5344CB8AC3E}">
        <p14:creationId xmlns:p14="http://schemas.microsoft.com/office/powerpoint/2010/main" val="2631165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1095953A-7DC0-3F46-6E96-31FBC9B1A0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12" name="Rectangle 11">
              <a:extLst>
                <a:ext uri="{FF2B5EF4-FFF2-40B4-BE49-F238E27FC236}">
                  <a16:creationId xmlns:a16="http://schemas.microsoft.com/office/drawing/2014/main" id="{707A3D96-0FAB-1097-EDDA-3FEF83BF3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EAB96BF-DFB3-4E65-F857-5FB098087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1F350EA2-C795-0DD6-A39B-C92018940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AC1597-691C-C2BF-535E-B9DBBAA76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435DF67-2388-BD1E-48A3-580A4EEB3A19}"/>
              </a:ext>
            </a:extLst>
          </p:cNvPr>
          <p:cNvSpPr>
            <a:spLocks noGrp="1"/>
          </p:cNvSpPr>
          <p:nvPr>
            <p:ph type="title"/>
          </p:nvPr>
        </p:nvSpPr>
        <p:spPr>
          <a:xfrm>
            <a:off x="8328214" y="1489363"/>
            <a:ext cx="3310215" cy="2987269"/>
          </a:xfrm>
        </p:spPr>
        <p:txBody>
          <a:bodyPr vert="horz" lIns="91440" tIns="45720" rIns="91440" bIns="45720" rtlCol="0" anchor="t">
            <a:normAutofit/>
          </a:bodyPr>
          <a:lstStyle/>
          <a:p>
            <a:r>
              <a:rPr lang="en-US" sz="3200" kern="1200">
                <a:solidFill>
                  <a:srgbClr val="FFFFFF"/>
                </a:solidFill>
                <a:latin typeface="+mj-lt"/>
                <a:ea typeface="+mj-ea"/>
                <a:cs typeface="+mj-cs"/>
              </a:rPr>
              <a:t>Realities of Disabled Employment</a:t>
            </a:r>
          </a:p>
        </p:txBody>
      </p:sp>
      <p:pic>
        <p:nvPicPr>
          <p:cNvPr id="6" name="Picture 5">
            <a:extLst>
              <a:ext uri="{FF2B5EF4-FFF2-40B4-BE49-F238E27FC236}">
                <a16:creationId xmlns:a16="http://schemas.microsoft.com/office/drawing/2014/main" id="{392094A8-4331-7638-72BE-178578709152}"/>
              </a:ext>
            </a:extLst>
          </p:cNvPr>
          <p:cNvPicPr>
            <a:picLocks noChangeAspect="1"/>
          </p:cNvPicPr>
          <p:nvPr/>
        </p:nvPicPr>
        <p:blipFill>
          <a:blip r:embed="rId2"/>
          <a:stretch>
            <a:fillRect/>
          </a:stretch>
        </p:blipFill>
        <p:spPr>
          <a:xfrm>
            <a:off x="729276" y="1723848"/>
            <a:ext cx="6274979" cy="3435550"/>
          </a:xfrm>
          <a:prstGeom prst="rect">
            <a:avLst/>
          </a:prstGeom>
        </p:spPr>
      </p:pic>
    </p:spTree>
    <p:extLst>
      <p:ext uri="{BB962C8B-B14F-4D97-AF65-F5344CB8AC3E}">
        <p14:creationId xmlns:p14="http://schemas.microsoft.com/office/powerpoint/2010/main" val="1781143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095953A-7DC0-3F46-6E96-31FBC9B1A0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9" name="Rectangle 8">
              <a:extLst>
                <a:ext uri="{FF2B5EF4-FFF2-40B4-BE49-F238E27FC236}">
                  <a16:creationId xmlns:a16="http://schemas.microsoft.com/office/drawing/2014/main" id="{707A3D96-0FAB-1097-EDDA-3FEF83BF3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EAB96BF-DFB3-4E65-F857-5FB098087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Rectangle 10">
              <a:extLst>
                <a:ext uri="{FF2B5EF4-FFF2-40B4-BE49-F238E27FC236}">
                  <a16:creationId xmlns:a16="http://schemas.microsoft.com/office/drawing/2014/main" id="{1F350EA2-C795-0DD6-A39B-C92018940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AC1597-691C-C2BF-535E-B9DBBAA76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435DF67-2388-BD1E-48A3-580A4EEB3A19}"/>
              </a:ext>
            </a:extLst>
          </p:cNvPr>
          <p:cNvSpPr>
            <a:spLocks noGrp="1"/>
          </p:cNvSpPr>
          <p:nvPr>
            <p:ph type="title"/>
          </p:nvPr>
        </p:nvSpPr>
        <p:spPr>
          <a:xfrm>
            <a:off x="8328214" y="1489363"/>
            <a:ext cx="3310215" cy="2987269"/>
          </a:xfrm>
        </p:spPr>
        <p:txBody>
          <a:bodyPr vert="horz" lIns="91440" tIns="45720" rIns="91440" bIns="45720" rtlCol="0" anchor="t">
            <a:normAutofit/>
          </a:bodyPr>
          <a:lstStyle/>
          <a:p>
            <a:r>
              <a:rPr lang="en-US" sz="3200" kern="1200">
                <a:solidFill>
                  <a:srgbClr val="FFFFFF"/>
                </a:solidFill>
                <a:latin typeface="+mj-lt"/>
                <a:ea typeface="+mj-ea"/>
                <a:cs typeface="+mj-cs"/>
              </a:rPr>
              <a:t>Realities of Disabled Employment</a:t>
            </a:r>
          </a:p>
        </p:txBody>
      </p:sp>
      <p:pic>
        <p:nvPicPr>
          <p:cNvPr id="3" name="Picture 2">
            <a:extLst>
              <a:ext uri="{FF2B5EF4-FFF2-40B4-BE49-F238E27FC236}">
                <a16:creationId xmlns:a16="http://schemas.microsoft.com/office/drawing/2014/main" id="{C96C3EC3-2A3C-3D1D-0DCA-C8DCABCD60C3}"/>
              </a:ext>
            </a:extLst>
          </p:cNvPr>
          <p:cNvPicPr>
            <a:picLocks noChangeAspect="1"/>
          </p:cNvPicPr>
          <p:nvPr/>
        </p:nvPicPr>
        <p:blipFill>
          <a:blip r:embed="rId2"/>
          <a:stretch>
            <a:fillRect/>
          </a:stretch>
        </p:blipFill>
        <p:spPr>
          <a:xfrm>
            <a:off x="729276" y="696321"/>
            <a:ext cx="6274979" cy="5490605"/>
          </a:xfrm>
          <a:prstGeom prst="rect">
            <a:avLst/>
          </a:prstGeom>
        </p:spPr>
      </p:pic>
    </p:spTree>
    <p:extLst>
      <p:ext uri="{BB962C8B-B14F-4D97-AF65-F5344CB8AC3E}">
        <p14:creationId xmlns:p14="http://schemas.microsoft.com/office/powerpoint/2010/main" val="3842132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DF67-2388-BD1E-48A3-580A4EEB3A19}"/>
              </a:ext>
            </a:extLst>
          </p:cNvPr>
          <p:cNvSpPr>
            <a:spLocks noGrp="1"/>
          </p:cNvSpPr>
          <p:nvPr>
            <p:ph type="title"/>
          </p:nvPr>
        </p:nvSpPr>
        <p:spPr>
          <a:xfrm>
            <a:off x="762000" y="1138036"/>
            <a:ext cx="4085665" cy="1402470"/>
          </a:xfrm>
        </p:spPr>
        <p:txBody>
          <a:bodyPr anchor="t">
            <a:normAutofit/>
          </a:bodyPr>
          <a:lstStyle/>
          <a:p>
            <a:r>
              <a:rPr lang="en-US" sz="3200">
                <a:ea typeface="+mj-lt"/>
                <a:cs typeface="+mj-lt"/>
              </a:rPr>
              <a:t>Realities of Disabled Employment</a:t>
            </a:r>
            <a:endParaRPr lang="en-US" sz="3200"/>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3F14B54-DFC1-6E8A-62BB-E5007806FF57}"/>
              </a:ext>
            </a:extLst>
          </p:cNvPr>
          <p:cNvSpPr>
            <a:spLocks noGrp="1"/>
          </p:cNvSpPr>
          <p:nvPr>
            <p:ph idx="1"/>
          </p:nvPr>
        </p:nvSpPr>
        <p:spPr>
          <a:xfrm>
            <a:off x="762000" y="2551176"/>
            <a:ext cx="4085665" cy="3591207"/>
          </a:xfrm>
        </p:spPr>
        <p:txBody>
          <a:bodyPr vert="horz" lIns="91440" tIns="45720" rIns="91440" bIns="45720" rtlCol="0">
            <a:normAutofit/>
          </a:bodyPr>
          <a:lstStyle/>
          <a:p>
            <a:pPr marL="0" indent="0">
              <a:buNone/>
            </a:pPr>
            <a:r>
              <a:rPr lang="en-US" sz="1100">
                <a:latin typeface="Aptos"/>
                <a:cs typeface="Arial"/>
              </a:rPr>
              <a:t>NBER (National Bureau of Economic Research)</a:t>
            </a:r>
          </a:p>
          <a:p>
            <a:r>
              <a:rPr lang="en-US" sz="1100" b="1">
                <a:latin typeface="Aptos"/>
                <a:ea typeface="+mn-lt"/>
                <a:cs typeface="+mn-lt"/>
              </a:rPr>
              <a:t>Study</a:t>
            </a:r>
            <a:r>
              <a:rPr lang="en-US" sz="1100">
                <a:latin typeface="Aptos"/>
                <a:ea typeface="+mn-lt"/>
                <a:cs typeface="+mn-lt"/>
              </a:rPr>
              <a:t>: A field experiment involving 6,016 job applications for accounting positions using fictional resumes.</a:t>
            </a:r>
            <a:endParaRPr lang="en-US" sz="1100">
              <a:latin typeface="Aptos"/>
              <a:cs typeface="Arial"/>
            </a:endParaRPr>
          </a:p>
          <a:p>
            <a:r>
              <a:rPr lang="en-US" sz="1100" b="1">
                <a:latin typeface="Aptos"/>
                <a:ea typeface="+mn-lt"/>
                <a:cs typeface="+mn-lt"/>
              </a:rPr>
              <a:t>Experiment Design</a:t>
            </a:r>
            <a:r>
              <a:rPr lang="en-US" sz="1100">
                <a:latin typeface="Aptos"/>
                <a:ea typeface="+mn-lt"/>
                <a:cs typeface="+mn-lt"/>
              </a:rPr>
              <a:t>:</a:t>
            </a:r>
            <a:endParaRPr lang="en-US" sz="1100">
              <a:latin typeface="Aptos"/>
              <a:cs typeface="Arial"/>
            </a:endParaRPr>
          </a:p>
          <a:p>
            <a:pPr lvl="1"/>
            <a:r>
              <a:rPr lang="en-US" sz="1100">
                <a:latin typeface="Aptos"/>
                <a:ea typeface="+mn-lt"/>
                <a:cs typeface="+mn-lt"/>
              </a:rPr>
              <a:t>One-third of applications disclosed a spinal cord injury.</a:t>
            </a:r>
            <a:endParaRPr lang="en-US" sz="1100">
              <a:latin typeface="Aptos"/>
              <a:cs typeface="Arial"/>
            </a:endParaRPr>
          </a:p>
          <a:p>
            <a:pPr lvl="1"/>
            <a:r>
              <a:rPr lang="en-US" sz="1100">
                <a:latin typeface="Aptos"/>
                <a:ea typeface="+mn-lt"/>
                <a:cs typeface="+mn-lt"/>
              </a:rPr>
              <a:t>One-third disclosed Asperger’s Syndrome.</a:t>
            </a:r>
            <a:endParaRPr lang="en-US" sz="1100">
              <a:latin typeface="Aptos"/>
              <a:cs typeface="Arial"/>
            </a:endParaRPr>
          </a:p>
          <a:p>
            <a:pPr lvl="1"/>
            <a:r>
              <a:rPr lang="en-US" sz="1100">
                <a:latin typeface="Aptos"/>
                <a:ea typeface="+mn-lt"/>
                <a:cs typeface="+mn-lt"/>
              </a:rPr>
              <a:t>One-third did not mention any disability.</a:t>
            </a:r>
            <a:endParaRPr lang="en-US" sz="1100">
              <a:latin typeface="Aptos"/>
              <a:cs typeface="Arial"/>
            </a:endParaRPr>
          </a:p>
          <a:p>
            <a:pPr lvl="1"/>
            <a:r>
              <a:rPr lang="en-US" sz="1100">
                <a:latin typeface="Aptos"/>
                <a:ea typeface="+mn-lt"/>
                <a:cs typeface="+mn-lt"/>
              </a:rPr>
              <a:t>Disabilities chosen were unlikely to affect accounting productivity.</a:t>
            </a:r>
            <a:endParaRPr lang="en-US" sz="1100">
              <a:latin typeface="Aptos"/>
              <a:cs typeface="Arial"/>
            </a:endParaRPr>
          </a:p>
          <a:p>
            <a:r>
              <a:rPr lang="en-US" sz="1100" b="1">
                <a:latin typeface="Aptos"/>
                <a:ea typeface="+mn-lt"/>
                <a:cs typeface="+mn-lt"/>
              </a:rPr>
              <a:t>Key Finding</a:t>
            </a:r>
            <a:r>
              <a:rPr lang="en-US" sz="1100">
                <a:latin typeface="Aptos"/>
                <a:ea typeface="+mn-lt"/>
                <a:cs typeface="+mn-lt"/>
              </a:rPr>
              <a:t>:</a:t>
            </a:r>
            <a:endParaRPr lang="en-US" sz="1100">
              <a:latin typeface="Aptos"/>
              <a:cs typeface="Arial"/>
            </a:endParaRPr>
          </a:p>
          <a:p>
            <a:pPr lvl="1"/>
            <a:r>
              <a:rPr lang="en-US" sz="1100">
                <a:latin typeface="Aptos"/>
                <a:ea typeface="+mn-lt"/>
                <a:cs typeface="+mn-lt"/>
              </a:rPr>
              <a:t>Applications from individuals with disabilities received 26% fewer employer responses compared to those without disabilities.</a:t>
            </a:r>
            <a:endParaRPr lang="en-US" sz="1100">
              <a:latin typeface="Aptos"/>
              <a:cs typeface="Arial"/>
            </a:endParaRPr>
          </a:p>
          <a:p>
            <a:pPr lvl="1"/>
            <a:r>
              <a:rPr lang="en-US" sz="1100">
                <a:latin typeface="Aptos"/>
                <a:ea typeface="+mn-lt"/>
                <a:cs typeface="+mn-lt"/>
              </a:rPr>
              <a:t>State laws showed no clear effect.</a:t>
            </a:r>
            <a:endParaRPr lang="en-US" sz="1100">
              <a:latin typeface="Aptos"/>
            </a:endParaRPr>
          </a:p>
        </p:txBody>
      </p:sp>
      <p:pic>
        <p:nvPicPr>
          <p:cNvPr id="5" name="Picture 4" descr="Graph on document with pen">
            <a:extLst>
              <a:ext uri="{FF2B5EF4-FFF2-40B4-BE49-F238E27FC236}">
                <a16:creationId xmlns:a16="http://schemas.microsoft.com/office/drawing/2014/main" id="{F1035A47-617F-92CB-673B-AD3BCDAA4473}"/>
              </a:ext>
            </a:extLst>
          </p:cNvPr>
          <p:cNvPicPr>
            <a:picLocks noChangeAspect="1"/>
          </p:cNvPicPr>
          <p:nvPr/>
        </p:nvPicPr>
        <p:blipFill rotWithShape="1">
          <a:blip r:embed="rId2"/>
          <a:srcRect l="25240" r="11188" b="-3"/>
          <a:stretch/>
        </p:blipFill>
        <p:spPr>
          <a:xfrm>
            <a:off x="5650992" y="10"/>
            <a:ext cx="6541008" cy="6857990"/>
          </a:xfrm>
          <a:prstGeom prst="rect">
            <a:avLst/>
          </a:prstGeom>
        </p:spPr>
      </p:pic>
    </p:spTree>
    <p:extLst>
      <p:ext uri="{BB962C8B-B14F-4D97-AF65-F5344CB8AC3E}">
        <p14:creationId xmlns:p14="http://schemas.microsoft.com/office/powerpoint/2010/main" val="2356169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Slide Background">
            <a:extLst>
              <a:ext uri="{FF2B5EF4-FFF2-40B4-BE49-F238E27FC236}">
                <a16:creationId xmlns:a16="http://schemas.microsoft.com/office/drawing/2014/main" id="{AA857166-A416-4C5E-8AA9-5D5D1E13D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6" name="Rectangle 15">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0" y="0"/>
            <a:ext cx="4617491" cy="6858000"/>
          </a:xfrm>
          <a:prstGeom prst="rect">
            <a:avLst/>
          </a:prstGeom>
          <a:ln>
            <a:noFill/>
          </a:ln>
          <a:effectLst>
            <a:outerShdw blurRad="203200" dist="88900" dir="21540000" sx="94000" sy="94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0" y="-1"/>
            <a:ext cx="4617491" cy="5136739"/>
          </a:xfrm>
          <a:prstGeom prst="rect">
            <a:avLst/>
          </a:prstGeom>
          <a:ln>
            <a:noFill/>
          </a:ln>
          <a:effectLst>
            <a:outerShdw blurRad="177800" dist="1016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35DF67-2388-BD1E-48A3-580A4EEB3A19}"/>
              </a:ext>
            </a:extLst>
          </p:cNvPr>
          <p:cNvSpPr>
            <a:spLocks noGrp="1"/>
          </p:cNvSpPr>
          <p:nvPr>
            <p:ph type="title"/>
          </p:nvPr>
        </p:nvSpPr>
        <p:spPr>
          <a:xfrm>
            <a:off x="652887" y="617921"/>
            <a:ext cx="3482041" cy="3988585"/>
          </a:xfrm>
        </p:spPr>
        <p:txBody>
          <a:bodyPr vert="horz" lIns="91440" tIns="45720" rIns="91440" bIns="45720" rtlCol="0" anchor="ctr">
            <a:normAutofit/>
          </a:bodyPr>
          <a:lstStyle/>
          <a:p>
            <a:r>
              <a:rPr lang="en-US" kern="1200">
                <a:solidFill>
                  <a:schemeClr val="tx1"/>
                </a:solidFill>
                <a:latin typeface="+mj-lt"/>
                <a:ea typeface="+mj-ea"/>
                <a:cs typeface="+mj-cs"/>
              </a:rPr>
              <a:t>Realities of Disabled Employment</a:t>
            </a:r>
          </a:p>
        </p:txBody>
      </p:sp>
      <p:pic>
        <p:nvPicPr>
          <p:cNvPr id="6" name="Content Placeholder 5" descr="A diagram of a job cycle&#10;&#10;Description automatically generated">
            <a:extLst>
              <a:ext uri="{FF2B5EF4-FFF2-40B4-BE49-F238E27FC236}">
                <a16:creationId xmlns:a16="http://schemas.microsoft.com/office/drawing/2014/main" id="{7E278D0C-88D8-46F1-1EAA-192D01BEBCE4}"/>
              </a:ext>
            </a:extLst>
          </p:cNvPr>
          <p:cNvPicPr>
            <a:picLocks noGrp="1" noChangeAspect="1"/>
          </p:cNvPicPr>
          <p:nvPr>
            <p:ph idx="1"/>
          </p:nvPr>
        </p:nvPicPr>
        <p:blipFill>
          <a:blip r:embed="rId2"/>
          <a:stretch>
            <a:fillRect/>
          </a:stretch>
        </p:blipFill>
        <p:spPr>
          <a:xfrm>
            <a:off x="5533973" y="617921"/>
            <a:ext cx="5740301" cy="5711599"/>
          </a:xfrm>
          <a:prstGeom prst="rect">
            <a:avLst/>
          </a:prstGeom>
        </p:spPr>
      </p:pic>
    </p:spTree>
    <p:extLst>
      <p:ext uri="{BB962C8B-B14F-4D97-AF65-F5344CB8AC3E}">
        <p14:creationId xmlns:p14="http://schemas.microsoft.com/office/powerpoint/2010/main" val="1634031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3" name="Rectangle 12">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23EB8B3-BCD4-D3A1-6CA8-6C4BAB021F2E}"/>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ea typeface="+mj-lt"/>
                <a:cs typeface="+mj-lt"/>
              </a:rPr>
              <a:t>Realities of Disabled Employment</a:t>
            </a:r>
            <a:endParaRPr lang="en-US" sz="3200">
              <a:solidFill>
                <a:srgbClr val="FFFFFF"/>
              </a:solidFill>
            </a:endParaRPr>
          </a:p>
        </p:txBody>
      </p:sp>
      <p:sp>
        <p:nvSpPr>
          <p:cNvPr id="20" name="TextBox 19">
            <a:extLst>
              <a:ext uri="{FF2B5EF4-FFF2-40B4-BE49-F238E27FC236}">
                <a16:creationId xmlns:a16="http://schemas.microsoft.com/office/drawing/2014/main" id="{67AF7872-DAA8-7B69-59D2-0E80951F669C}"/>
              </a:ext>
            </a:extLst>
          </p:cNvPr>
          <p:cNvSpPr txBox="1"/>
          <p:nvPr/>
        </p:nvSpPr>
        <p:spPr>
          <a:xfrm>
            <a:off x="7166786" y="5531944"/>
            <a:ext cx="402336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"The best we can hope for Michael is he can be a manager at an HQ"</a:t>
            </a:r>
          </a:p>
        </p:txBody>
      </p:sp>
      <p:sp>
        <p:nvSpPr>
          <p:cNvPr id="22" name="TextBox 21">
            <a:extLst>
              <a:ext uri="{FF2B5EF4-FFF2-40B4-BE49-F238E27FC236}">
                <a16:creationId xmlns:a16="http://schemas.microsoft.com/office/drawing/2014/main" id="{4C0C8E17-1F1E-F0C3-9891-033FD04DB297}"/>
              </a:ext>
            </a:extLst>
          </p:cNvPr>
          <p:cNvSpPr txBox="1"/>
          <p:nvPr/>
        </p:nvSpPr>
        <p:spPr>
          <a:xfrm>
            <a:off x="253922" y="2166952"/>
            <a:ext cx="54254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"You will have to prove to everyone your more than your disability"</a:t>
            </a:r>
          </a:p>
        </p:txBody>
      </p:sp>
      <p:pic>
        <p:nvPicPr>
          <p:cNvPr id="24" name="Picture 23" descr="Albany Medical Center Is One Of The First Hospitals In The Nation To ...">
            <a:extLst>
              <a:ext uri="{FF2B5EF4-FFF2-40B4-BE49-F238E27FC236}">
                <a16:creationId xmlns:a16="http://schemas.microsoft.com/office/drawing/2014/main" id="{585678A9-AF0A-4A9D-287D-1093F87C6AB7}"/>
              </a:ext>
            </a:extLst>
          </p:cNvPr>
          <p:cNvPicPr>
            <a:picLocks noChangeAspect="1"/>
          </p:cNvPicPr>
          <p:nvPr/>
        </p:nvPicPr>
        <p:blipFill>
          <a:blip r:embed="rId2"/>
          <a:stretch>
            <a:fillRect/>
          </a:stretch>
        </p:blipFill>
        <p:spPr>
          <a:xfrm>
            <a:off x="814754" y="2894471"/>
            <a:ext cx="4078224" cy="2446401"/>
          </a:xfrm>
          <a:prstGeom prst="rect">
            <a:avLst/>
          </a:prstGeom>
        </p:spPr>
      </p:pic>
      <p:pic>
        <p:nvPicPr>
          <p:cNvPr id="26" name="Picture 25" descr="A building with a sign on it&#10;&#10;Description automatically generated">
            <a:extLst>
              <a:ext uri="{FF2B5EF4-FFF2-40B4-BE49-F238E27FC236}">
                <a16:creationId xmlns:a16="http://schemas.microsoft.com/office/drawing/2014/main" id="{E7321D7F-E08B-B24E-55B1-7AB57E09B9D7}"/>
              </a:ext>
            </a:extLst>
          </p:cNvPr>
          <p:cNvPicPr>
            <a:picLocks noChangeAspect="1"/>
          </p:cNvPicPr>
          <p:nvPr/>
        </p:nvPicPr>
        <p:blipFill>
          <a:blip r:embed="rId3"/>
          <a:stretch>
            <a:fillRect/>
          </a:stretch>
        </p:blipFill>
        <p:spPr>
          <a:xfrm>
            <a:off x="7325472" y="2895424"/>
            <a:ext cx="3705987" cy="2450592"/>
          </a:xfrm>
          <a:prstGeom prst="rect">
            <a:avLst/>
          </a:prstGeom>
        </p:spPr>
      </p:pic>
    </p:spTree>
    <p:extLst>
      <p:ext uri="{BB962C8B-B14F-4D97-AF65-F5344CB8AC3E}">
        <p14:creationId xmlns:p14="http://schemas.microsoft.com/office/powerpoint/2010/main" val="1375972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3" name="Rectangle 12">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23EB8B3-BCD4-D3A1-6CA8-6C4BAB021F2E}"/>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ea typeface="+mj-lt"/>
                <a:cs typeface="+mj-lt"/>
              </a:rPr>
              <a:t>Realities of Disabled Employment</a:t>
            </a:r>
            <a:endParaRPr lang="en-US" sz="3200">
              <a:solidFill>
                <a:srgbClr val="FFFFFF"/>
              </a:solidFill>
            </a:endParaRPr>
          </a:p>
        </p:txBody>
      </p:sp>
      <p:pic>
        <p:nvPicPr>
          <p:cNvPr id="4" name="Picture 3" descr="A person in a wheelchair on a staircase&#10;&#10;Description automatically generated">
            <a:extLst>
              <a:ext uri="{FF2B5EF4-FFF2-40B4-BE49-F238E27FC236}">
                <a16:creationId xmlns:a16="http://schemas.microsoft.com/office/drawing/2014/main" id="{3ACB8455-24B7-C87D-F78C-5479F7123208}"/>
              </a:ext>
            </a:extLst>
          </p:cNvPr>
          <p:cNvPicPr>
            <a:picLocks noChangeAspect="1"/>
          </p:cNvPicPr>
          <p:nvPr/>
        </p:nvPicPr>
        <p:blipFill>
          <a:blip r:embed="rId2"/>
          <a:stretch>
            <a:fillRect/>
          </a:stretch>
        </p:blipFill>
        <p:spPr>
          <a:xfrm>
            <a:off x="1638265" y="2867199"/>
            <a:ext cx="3370383" cy="2229937"/>
          </a:xfrm>
          <a:prstGeom prst="rect">
            <a:avLst/>
          </a:prstGeom>
        </p:spPr>
      </p:pic>
      <p:pic>
        <p:nvPicPr>
          <p:cNvPr id="5" name="Picture 4" descr="In this Aug. 13, 2014 photo, workers sit at desks at Firstkontact Center, a call center in the northern border city of Tijuana, Mexico. If you’re sitting in an office, you should probably read this standing up. In the first advice of its kind, British experts are recommending office workers stand for at least two hours a day, in a warning against the dangers of sitting. The guidelines were developed by a group of experts invited by Public Health England and an advocacy group and were published online Monday, June 1, 2015 in the British Journal of Sports Medicine. (AP Photo/Alex Cossio, File)">
            <a:extLst>
              <a:ext uri="{FF2B5EF4-FFF2-40B4-BE49-F238E27FC236}">
                <a16:creationId xmlns:a16="http://schemas.microsoft.com/office/drawing/2014/main" id="{C964C7FE-5B0E-8771-D22D-D7A3CE99A88F}"/>
              </a:ext>
            </a:extLst>
          </p:cNvPr>
          <p:cNvPicPr>
            <a:picLocks noChangeAspect="1"/>
          </p:cNvPicPr>
          <p:nvPr/>
        </p:nvPicPr>
        <p:blipFill>
          <a:blip r:embed="rId3"/>
          <a:stretch>
            <a:fillRect/>
          </a:stretch>
        </p:blipFill>
        <p:spPr>
          <a:xfrm>
            <a:off x="6773249" y="2868688"/>
            <a:ext cx="3886962" cy="2226958"/>
          </a:xfrm>
          <a:prstGeom prst="rect">
            <a:avLst/>
          </a:prstGeom>
        </p:spPr>
      </p:pic>
      <p:sp>
        <p:nvSpPr>
          <p:cNvPr id="6" name="TextBox 5">
            <a:extLst>
              <a:ext uri="{FF2B5EF4-FFF2-40B4-BE49-F238E27FC236}">
                <a16:creationId xmlns:a16="http://schemas.microsoft.com/office/drawing/2014/main" id="{7D31E493-1A2C-D6C3-3A82-9C8C54B0AD15}"/>
              </a:ext>
            </a:extLst>
          </p:cNvPr>
          <p:cNvSpPr txBox="1"/>
          <p:nvPr/>
        </p:nvSpPr>
        <p:spPr>
          <a:xfrm>
            <a:off x="996738" y="2184851"/>
            <a:ext cx="4693140" cy="6005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41248">
              <a:spcAft>
                <a:spcPts val="600"/>
              </a:spcAft>
            </a:pPr>
            <a:r>
              <a:rPr lang="en-US" sz="1656" b="1" kern="1200">
                <a:solidFill>
                  <a:schemeClr val="tx1"/>
                </a:solidFill>
                <a:latin typeface="+mn-lt"/>
                <a:ea typeface="+mn-ea"/>
                <a:cs typeface="+mn-cs"/>
              </a:rPr>
              <a:t>"Our meeting room is on the second floor; how will you manage that"</a:t>
            </a:r>
            <a:endParaRPr lang="en-US" b="1"/>
          </a:p>
        </p:txBody>
      </p:sp>
      <p:sp>
        <p:nvSpPr>
          <p:cNvPr id="7" name="TextBox 6">
            <a:extLst>
              <a:ext uri="{FF2B5EF4-FFF2-40B4-BE49-F238E27FC236}">
                <a16:creationId xmlns:a16="http://schemas.microsoft.com/office/drawing/2014/main" id="{9C018248-8788-57C6-B646-F2A491F6B881}"/>
              </a:ext>
            </a:extLst>
          </p:cNvPr>
          <p:cNvSpPr txBox="1"/>
          <p:nvPr/>
        </p:nvSpPr>
        <p:spPr>
          <a:xfrm>
            <a:off x="6231192" y="5381109"/>
            <a:ext cx="4964458" cy="6005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41248">
              <a:spcAft>
                <a:spcPts val="600"/>
              </a:spcAft>
            </a:pPr>
            <a:r>
              <a:rPr lang="en-US" sz="1656" b="1" kern="1200">
                <a:solidFill>
                  <a:schemeClr val="tx1"/>
                </a:solidFill>
                <a:latin typeface="+mn-lt"/>
                <a:ea typeface="+mn-ea"/>
                <a:cs typeface="+mn-cs"/>
              </a:rPr>
              <a:t>"Our office is pretty packed do you think it will cause a disruption"</a:t>
            </a:r>
            <a:endParaRPr lang="en-US" b="1"/>
          </a:p>
        </p:txBody>
      </p:sp>
    </p:spTree>
    <p:extLst>
      <p:ext uri="{BB962C8B-B14F-4D97-AF65-F5344CB8AC3E}">
        <p14:creationId xmlns:p14="http://schemas.microsoft.com/office/powerpoint/2010/main" val="1220310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DD77349-6ADE-99FE-8E04-12919EE56F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9" name="Rectangle 8">
              <a:extLst>
                <a:ext uri="{FF2B5EF4-FFF2-40B4-BE49-F238E27FC236}">
                  <a16:creationId xmlns:a16="http://schemas.microsoft.com/office/drawing/2014/main" id="{D5B2B92C-44DF-B41D-C67A-EBF175DF52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EB2F1-D26A-D7C9-E9AC-B63BE629A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D16430-53D3-47E5-F4B8-B441E710D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16630CF-CFB6-9E2E-B10F-AB8DDD214675}"/>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rPr>
              <a:t>Myths About Hiring Persons With Disabilities</a:t>
            </a:r>
          </a:p>
        </p:txBody>
      </p:sp>
      <p:sp>
        <p:nvSpPr>
          <p:cNvPr id="3" name="Content Placeholder 2">
            <a:extLst>
              <a:ext uri="{FF2B5EF4-FFF2-40B4-BE49-F238E27FC236}">
                <a16:creationId xmlns:a16="http://schemas.microsoft.com/office/drawing/2014/main" id="{6091C140-3099-3210-9F8E-008B5449559C}"/>
              </a:ext>
            </a:extLst>
          </p:cNvPr>
          <p:cNvSpPr>
            <a:spLocks noGrp="1"/>
          </p:cNvSpPr>
          <p:nvPr>
            <p:ph idx="1"/>
          </p:nvPr>
        </p:nvSpPr>
        <p:spPr>
          <a:xfrm>
            <a:off x="2241754" y="2308124"/>
            <a:ext cx="7720781" cy="3673576"/>
          </a:xfrm>
        </p:spPr>
        <p:txBody>
          <a:bodyPr vert="horz" lIns="91440" tIns="45720" rIns="91440" bIns="45720" rtlCol="0">
            <a:normAutofit/>
          </a:bodyPr>
          <a:lstStyle/>
          <a:p>
            <a:pPr marL="514350" indent="-514350">
              <a:buAutoNum type="arabicPeriod"/>
            </a:pPr>
            <a:r>
              <a:rPr lang="en-US" sz="2000">
                <a:latin typeface="Aptos"/>
                <a:cs typeface="Arial"/>
              </a:rPr>
              <a:t>They call in sick all the time</a:t>
            </a:r>
          </a:p>
          <a:p>
            <a:pPr marL="514350" indent="-514350">
              <a:buAutoNum type="arabicPeriod"/>
            </a:pPr>
            <a:r>
              <a:rPr lang="en-US" sz="2000">
                <a:latin typeface="Aptos"/>
                <a:cs typeface="Arial"/>
              </a:rPr>
              <a:t>The reasonable accommodations will cost a ton</a:t>
            </a:r>
          </a:p>
          <a:p>
            <a:pPr marL="514350" indent="-514350">
              <a:buAutoNum type="arabicPeriod"/>
            </a:pPr>
            <a:r>
              <a:rPr lang="en-US" sz="2000">
                <a:latin typeface="Aptos"/>
                <a:cs typeface="Arial"/>
              </a:rPr>
              <a:t>They cannot do the job</a:t>
            </a:r>
          </a:p>
          <a:p>
            <a:pPr marL="514350" indent="-514350">
              <a:buAutoNum type="arabicPeriod"/>
            </a:pPr>
            <a:r>
              <a:rPr lang="en-US" sz="2000">
                <a:latin typeface="Aptos"/>
                <a:cs typeface="Arial"/>
              </a:rPr>
              <a:t>They will leave sooner and not worth the investment</a:t>
            </a:r>
          </a:p>
        </p:txBody>
      </p:sp>
    </p:spTree>
    <p:extLst>
      <p:ext uri="{BB962C8B-B14F-4D97-AF65-F5344CB8AC3E}">
        <p14:creationId xmlns:p14="http://schemas.microsoft.com/office/powerpoint/2010/main" val="192900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A433-036C-0B80-9B0F-B8DF52689AE4}"/>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a:t>Myth Busting (Calling in Sick)</a:t>
            </a:r>
          </a:p>
        </p:txBody>
      </p:sp>
      <p:sp>
        <p:nvSpPr>
          <p:cNvPr id="5" name="TextBox 4">
            <a:extLst>
              <a:ext uri="{FF2B5EF4-FFF2-40B4-BE49-F238E27FC236}">
                <a16:creationId xmlns:a16="http://schemas.microsoft.com/office/drawing/2014/main" id="{57B93769-8513-9DED-41A5-78EAEF7A687E}"/>
              </a:ext>
            </a:extLst>
          </p:cNvPr>
          <p:cNvSpPr txBox="1"/>
          <p:nvPr/>
        </p:nvSpPr>
        <p:spPr>
          <a:xfrm>
            <a:off x="876693" y="2533476"/>
            <a:ext cx="3455821" cy="344783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en-US" sz="1400" b="1" dirty="0"/>
              <a:t>Connelly Research</a:t>
            </a:r>
            <a:endParaRPr lang="en-US"/>
          </a:p>
          <a:p>
            <a:pPr marL="228600" indent="-228600">
              <a:lnSpc>
                <a:spcPct val="90000"/>
              </a:lnSpc>
              <a:spcAft>
                <a:spcPts val="600"/>
              </a:spcAft>
              <a:buFont typeface="Arial" panose="020B0604020202020204" pitchFamily="34" charset="0"/>
              <a:buChar char="•"/>
            </a:pPr>
            <a:r>
              <a:rPr lang="en-US" sz="1400" b="1" dirty="0"/>
              <a:t>Study</a:t>
            </a:r>
            <a:r>
              <a:rPr lang="en-US" sz="1400" dirty="0"/>
              <a:t>: A food services company that runs hospital cafeterias and university food courts.​</a:t>
            </a:r>
          </a:p>
          <a:p>
            <a:pPr marL="228600" indent="-228600">
              <a:lnSpc>
                <a:spcPct val="90000"/>
              </a:lnSpc>
              <a:spcAft>
                <a:spcPts val="600"/>
              </a:spcAft>
              <a:buFont typeface="Arial" panose="020B0604020202020204" pitchFamily="34" charset="0"/>
              <a:buChar char="•"/>
            </a:pPr>
            <a:r>
              <a:rPr lang="en-US" sz="1400" b="1" dirty="0"/>
              <a:t>Key Finding</a:t>
            </a:r>
            <a:r>
              <a:rPr lang="en-US" sz="1400" dirty="0"/>
              <a:t>:​</a:t>
            </a:r>
          </a:p>
          <a:p>
            <a:pPr marL="685800" lvl="2" indent="-228600">
              <a:lnSpc>
                <a:spcPct val="90000"/>
              </a:lnSpc>
              <a:spcAft>
                <a:spcPts val="600"/>
              </a:spcAft>
              <a:buFont typeface="Arial" panose="020B0604020202020204" pitchFamily="34" charset="0"/>
              <a:buChar char="•"/>
            </a:pPr>
            <a:r>
              <a:rPr lang="en-US" sz="1400" dirty="0"/>
              <a:t>Average annual absences: Employees with disabilities averaged 3 days, significantly less than the 6.5 days observed among their non-disabled counterparts.</a:t>
            </a:r>
          </a:p>
          <a:p>
            <a:pPr marL="685800" lvl="2" indent="-228600">
              <a:lnSpc>
                <a:spcPct val="90000"/>
              </a:lnSpc>
              <a:spcAft>
                <a:spcPts val="600"/>
              </a:spcAft>
              <a:buFont typeface="Arial" panose="020B0604020202020204" pitchFamily="34" charset="0"/>
              <a:buChar char="•"/>
            </a:pPr>
            <a:r>
              <a:rPr lang="en-US" sz="1400" dirty="0"/>
              <a:t>Employees with disabilities demonstrated significantly lower absence rates.</a:t>
            </a:r>
          </a:p>
        </p:txBody>
      </p:sp>
      <p:pic>
        <p:nvPicPr>
          <p:cNvPr id="8" name="Picture 7" descr="Graph on document with pen">
            <a:extLst>
              <a:ext uri="{FF2B5EF4-FFF2-40B4-BE49-F238E27FC236}">
                <a16:creationId xmlns:a16="http://schemas.microsoft.com/office/drawing/2014/main" id="{328E5E68-0484-0220-571E-956E9EFF642C}"/>
              </a:ext>
            </a:extLst>
          </p:cNvPr>
          <p:cNvPicPr>
            <a:picLocks noChangeAspect="1"/>
          </p:cNvPicPr>
          <p:nvPr/>
        </p:nvPicPr>
        <p:blipFill rotWithShape="1">
          <a:blip r:embed="rId2"/>
          <a:srcRect l="22498" r="8446" b="-3"/>
          <a:stretch/>
        </p:blipFill>
        <p:spPr>
          <a:xfrm>
            <a:off x="5086726" y="10"/>
            <a:ext cx="7105273" cy="6857990"/>
          </a:xfrm>
          <a:prstGeom prst="rect">
            <a:avLst/>
          </a:prstGeom>
        </p:spPr>
      </p:pic>
      <p:grpSp>
        <p:nvGrpSpPr>
          <p:cNvPr id="11" name="Group 10">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13222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A433-036C-0B80-9B0F-B8DF52689AE4}"/>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dirty="0"/>
              <a:t>Myth Busting (Reasonable Accommodations)</a:t>
            </a:r>
          </a:p>
        </p:txBody>
      </p:sp>
      <p:sp>
        <p:nvSpPr>
          <p:cNvPr id="5" name="TextBox 4">
            <a:extLst>
              <a:ext uri="{FF2B5EF4-FFF2-40B4-BE49-F238E27FC236}">
                <a16:creationId xmlns:a16="http://schemas.microsoft.com/office/drawing/2014/main" id="{57B93769-8513-9DED-41A5-78EAEF7A687E}"/>
              </a:ext>
            </a:extLst>
          </p:cNvPr>
          <p:cNvSpPr txBox="1"/>
          <p:nvPr/>
        </p:nvSpPr>
        <p:spPr>
          <a:xfrm>
            <a:off x="876693" y="2533476"/>
            <a:ext cx="3455821" cy="344783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spcAft>
                <a:spcPts val="600"/>
              </a:spcAft>
            </a:pPr>
            <a:r>
              <a:rPr lang="en-US" sz="1400" b="1" dirty="0">
                <a:latin typeface="Aptos"/>
                <a:cs typeface="Segoe UI"/>
              </a:rPr>
              <a:t>Job Accommodation Network (JAN)</a:t>
            </a:r>
            <a:endParaRPr lang="en-US" b="1"/>
          </a:p>
          <a:p>
            <a:pPr marL="198755" indent="-198755">
              <a:spcAft>
                <a:spcPts val="600"/>
              </a:spcAft>
              <a:buFont typeface="Arial" panose="020B0604020202020204" pitchFamily="34" charset="0"/>
              <a:buChar char="•"/>
            </a:pPr>
            <a:r>
              <a:rPr lang="en-US" sz="1400" b="1" dirty="0">
                <a:latin typeface="Aptos"/>
                <a:cs typeface="Arial"/>
              </a:rPr>
              <a:t>Study</a:t>
            </a:r>
            <a:r>
              <a:rPr lang="en-US" sz="1400" dirty="0">
                <a:solidFill>
                  <a:srgbClr val="0D0D0D"/>
                </a:solidFill>
                <a:latin typeface="Aptos"/>
                <a:cs typeface="Arial"/>
              </a:rPr>
              <a:t>: Information from 4,447 employer surveys completed between January 1, 2019 and December 31, 2023. </a:t>
            </a:r>
            <a:endParaRPr lang="en-US" sz="1400" dirty="0">
              <a:latin typeface="Aptos"/>
              <a:cs typeface="Arial"/>
            </a:endParaRPr>
          </a:p>
          <a:p>
            <a:pPr marL="198755" indent="-198755">
              <a:spcAft>
                <a:spcPts val="600"/>
              </a:spcAft>
              <a:buFont typeface="Arial" panose="020B0604020202020204" pitchFamily="34" charset="0"/>
              <a:buChar char="•"/>
            </a:pPr>
            <a:r>
              <a:rPr lang="en-US" sz="1400" b="1" dirty="0">
                <a:latin typeface="Aptos"/>
                <a:cs typeface="Arial"/>
              </a:rPr>
              <a:t>Key Finding</a:t>
            </a:r>
            <a:r>
              <a:rPr lang="en-US" sz="1400" dirty="0">
                <a:solidFill>
                  <a:srgbClr val="0D0D0D"/>
                </a:solidFill>
                <a:latin typeface="Aptos"/>
                <a:cs typeface="Arial"/>
              </a:rPr>
              <a:t>:</a:t>
            </a:r>
            <a:r>
              <a:rPr lang="en-US" sz="1400" dirty="0">
                <a:latin typeface="Aptos"/>
                <a:cs typeface="Arial"/>
              </a:rPr>
              <a:t> </a:t>
            </a:r>
          </a:p>
          <a:p>
            <a:pPr marL="596265" indent="-198755">
              <a:spcAft>
                <a:spcPts val="600"/>
              </a:spcAft>
              <a:buFont typeface="Wingdings,Sans-Serif" panose="020B0604020202020204" pitchFamily="34" charset="0"/>
              <a:buChar char="§"/>
            </a:pPr>
            <a:r>
              <a:rPr lang="en-US" sz="1400" dirty="0">
                <a:latin typeface="Aptos"/>
                <a:cs typeface="Arial"/>
              </a:rPr>
              <a:t>56% report no cost for accommodations.</a:t>
            </a:r>
          </a:p>
          <a:p>
            <a:pPr marL="596265" lvl="2" indent="-198755">
              <a:spcAft>
                <a:spcPts val="600"/>
              </a:spcAft>
              <a:buFont typeface="Wingdings,Sans-Serif" panose="020B0604020202020204" pitchFamily="34" charset="0"/>
              <a:buChar char="§"/>
            </a:pPr>
            <a:r>
              <a:rPr lang="en-US" sz="1400" dirty="0">
                <a:latin typeface="Aptos"/>
                <a:cs typeface="Arial"/>
              </a:rPr>
              <a:t>37% faced a one-time cost, median of $300.</a:t>
            </a:r>
          </a:p>
          <a:p>
            <a:pPr marL="596265" lvl="2" indent="-198755">
              <a:spcAft>
                <a:spcPts val="600"/>
              </a:spcAft>
              <a:buFont typeface="Wingdings,Sans-Serif" panose="020B0604020202020204" pitchFamily="34" charset="0"/>
              <a:buChar char="§"/>
            </a:pPr>
            <a:r>
              <a:rPr lang="en-US" sz="1400" dirty="0">
                <a:latin typeface="Aptos"/>
                <a:cs typeface="Arial"/>
              </a:rPr>
              <a:t>7% incurred ongoing costs, median annual cost of $1,925.</a:t>
            </a:r>
          </a:p>
          <a:p>
            <a:pPr marL="596265" lvl="2" indent="-198755">
              <a:spcAft>
                <a:spcPts val="600"/>
              </a:spcAft>
              <a:buFont typeface="Wingdings,Sans-Serif" panose="020B0604020202020204" pitchFamily="34" charset="0"/>
              <a:buChar char="§"/>
            </a:pPr>
            <a:r>
              <a:rPr lang="en-US" sz="1400" dirty="0">
                <a:latin typeface="Aptos"/>
                <a:cs typeface="Arial"/>
              </a:rPr>
              <a:t>Positive outcomes include retaining valuable employees and enhancing productivity.</a:t>
            </a:r>
          </a:p>
        </p:txBody>
      </p:sp>
      <p:pic>
        <p:nvPicPr>
          <p:cNvPr id="8" name="Picture 7" descr="Graph on document with pen">
            <a:extLst>
              <a:ext uri="{FF2B5EF4-FFF2-40B4-BE49-F238E27FC236}">
                <a16:creationId xmlns:a16="http://schemas.microsoft.com/office/drawing/2014/main" id="{328E5E68-0484-0220-571E-956E9EFF642C}"/>
              </a:ext>
            </a:extLst>
          </p:cNvPr>
          <p:cNvPicPr>
            <a:picLocks noChangeAspect="1"/>
          </p:cNvPicPr>
          <p:nvPr/>
        </p:nvPicPr>
        <p:blipFill rotWithShape="1">
          <a:blip r:embed="rId2"/>
          <a:srcRect l="22498" r="8446" b="-3"/>
          <a:stretch/>
        </p:blipFill>
        <p:spPr>
          <a:xfrm>
            <a:off x="5086726" y="10"/>
            <a:ext cx="7105273" cy="6857990"/>
          </a:xfrm>
          <a:prstGeom prst="rect">
            <a:avLst/>
          </a:prstGeom>
        </p:spPr>
      </p:pic>
      <p:grpSp>
        <p:nvGrpSpPr>
          <p:cNvPr id="11" name="Group 10">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45755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DD77349-6ADE-99FE-8E04-12919EE56F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9" name="Rectangle 8">
              <a:extLst>
                <a:ext uri="{FF2B5EF4-FFF2-40B4-BE49-F238E27FC236}">
                  <a16:creationId xmlns:a16="http://schemas.microsoft.com/office/drawing/2014/main" id="{D5B2B92C-44DF-B41D-C67A-EBF175DF52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EB2F1-D26A-D7C9-E9AC-B63BE629A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D16430-53D3-47E5-F4B8-B441E710D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16630CF-CFB6-9E2E-B10F-AB8DDD214675}"/>
              </a:ext>
            </a:extLst>
          </p:cNvPr>
          <p:cNvSpPr>
            <a:spLocks noGrp="1"/>
          </p:cNvSpPr>
          <p:nvPr>
            <p:ph type="title"/>
          </p:nvPr>
        </p:nvSpPr>
        <p:spPr>
          <a:xfrm>
            <a:off x="876691" y="301843"/>
            <a:ext cx="10477109" cy="1003532"/>
          </a:xfrm>
        </p:spPr>
        <p:txBody>
          <a:bodyPr anchor="ctr">
            <a:normAutofit/>
          </a:bodyPr>
          <a:lstStyle/>
          <a:p>
            <a:r>
              <a:rPr lang="en-US" sz="3200" dirty="0">
                <a:solidFill>
                  <a:srgbClr val="FFFFFF"/>
                </a:solidFill>
              </a:rPr>
              <a:t>Myth Busting (Reasonable Accommodations)</a:t>
            </a:r>
            <a:endParaRPr lang="en-US" dirty="0"/>
          </a:p>
        </p:txBody>
      </p:sp>
      <p:sp>
        <p:nvSpPr>
          <p:cNvPr id="3" name="Content Placeholder 2">
            <a:extLst>
              <a:ext uri="{FF2B5EF4-FFF2-40B4-BE49-F238E27FC236}">
                <a16:creationId xmlns:a16="http://schemas.microsoft.com/office/drawing/2014/main" id="{6091C140-3099-3210-9F8E-008B5449559C}"/>
              </a:ext>
            </a:extLst>
          </p:cNvPr>
          <p:cNvSpPr>
            <a:spLocks noGrp="1"/>
          </p:cNvSpPr>
          <p:nvPr>
            <p:ph idx="1"/>
          </p:nvPr>
        </p:nvSpPr>
        <p:spPr>
          <a:xfrm>
            <a:off x="2241754" y="2308124"/>
            <a:ext cx="7720781" cy="3673576"/>
          </a:xfrm>
        </p:spPr>
        <p:txBody>
          <a:bodyPr vert="horz" lIns="91440" tIns="45720" rIns="91440" bIns="45720" rtlCol="0" anchor="t">
            <a:normAutofit/>
          </a:bodyPr>
          <a:lstStyle/>
          <a:p>
            <a:pPr marL="514350" indent="-514350"/>
            <a:r>
              <a:rPr lang="en-US" sz="2000" dirty="0">
                <a:latin typeface="Aptos"/>
                <a:cs typeface="Arial"/>
              </a:rPr>
              <a:t>Modifying Work Sites</a:t>
            </a:r>
            <a:endParaRPr lang="en-US" dirty="0"/>
          </a:p>
          <a:p>
            <a:pPr marL="514350" indent="-514350"/>
            <a:r>
              <a:rPr lang="en-US" sz="2000" dirty="0">
                <a:latin typeface="Aptos"/>
                <a:cs typeface="Arial"/>
              </a:rPr>
              <a:t>Accessible Facilities</a:t>
            </a:r>
          </a:p>
          <a:p>
            <a:pPr marL="514350" indent="-514350"/>
            <a:r>
              <a:rPr lang="en-US" sz="2000" dirty="0">
                <a:latin typeface="Aptos"/>
                <a:cs typeface="Arial"/>
              </a:rPr>
              <a:t>Providing Readers</a:t>
            </a:r>
          </a:p>
          <a:p>
            <a:pPr marL="514350" indent="-514350"/>
            <a:r>
              <a:rPr lang="en-US" sz="2000" dirty="0">
                <a:latin typeface="Aptos"/>
                <a:cs typeface="Arial"/>
              </a:rPr>
              <a:t>Flexi-Time</a:t>
            </a:r>
          </a:p>
          <a:p>
            <a:pPr marL="514350" indent="-514350"/>
            <a:r>
              <a:rPr lang="en-US" sz="2000" dirty="0">
                <a:latin typeface="Aptos"/>
                <a:cs typeface="Arial"/>
              </a:rPr>
              <a:t>Flexi-Place</a:t>
            </a:r>
          </a:p>
          <a:p>
            <a:pPr marL="514350" indent="-514350"/>
            <a:r>
              <a:rPr lang="en-US" sz="2000" dirty="0">
                <a:latin typeface="Aptos"/>
                <a:cs typeface="Arial"/>
              </a:rPr>
              <a:t>Modifying Work Schedules</a:t>
            </a:r>
          </a:p>
          <a:p>
            <a:pPr marL="514350" indent="-514350"/>
            <a:r>
              <a:rPr lang="en-US" sz="2000" dirty="0">
                <a:latin typeface="Aptos"/>
                <a:cs typeface="Arial"/>
              </a:rPr>
              <a:t>Assistive Devices </a:t>
            </a:r>
            <a:endParaRPr lang="en-US" dirty="0"/>
          </a:p>
        </p:txBody>
      </p:sp>
    </p:spTree>
    <p:extLst>
      <p:ext uri="{BB962C8B-B14F-4D97-AF65-F5344CB8AC3E}">
        <p14:creationId xmlns:p14="http://schemas.microsoft.com/office/powerpoint/2010/main" val="2905489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truck parked in a parking lot&#10;&#10;Description automatically generated">
            <a:extLst>
              <a:ext uri="{FF2B5EF4-FFF2-40B4-BE49-F238E27FC236}">
                <a16:creationId xmlns:a16="http://schemas.microsoft.com/office/drawing/2014/main" id="{B808B79A-419A-C374-77A4-976115310222}"/>
              </a:ext>
            </a:extLst>
          </p:cNvPr>
          <p:cNvPicPr>
            <a:picLocks noChangeAspect="1"/>
          </p:cNvPicPr>
          <p:nvPr/>
        </p:nvPicPr>
        <p:blipFill rotWithShape="1">
          <a:blip r:embed="rId2"/>
          <a:srcRect b="27885"/>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57F1EF-BC58-BE62-869C-C2AF8AC93F6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My Parking Spot</a:t>
            </a:r>
          </a:p>
        </p:txBody>
      </p:sp>
      <p:cxnSp>
        <p:nvCxnSpPr>
          <p:cNvPr id="20" name="Straight Connector 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4162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BCD29-6845-5D3D-B6DC-EBE3C0B675BB}"/>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a:t>Myth busting (Job Performance)</a:t>
            </a:r>
          </a:p>
        </p:txBody>
      </p:sp>
      <p:sp>
        <p:nvSpPr>
          <p:cNvPr id="6" name="TextBox 5">
            <a:extLst>
              <a:ext uri="{FF2B5EF4-FFF2-40B4-BE49-F238E27FC236}">
                <a16:creationId xmlns:a16="http://schemas.microsoft.com/office/drawing/2014/main" id="{D0A08F36-87A5-E6D6-F798-33532B1A3723}"/>
              </a:ext>
            </a:extLst>
          </p:cNvPr>
          <p:cNvSpPr txBox="1"/>
          <p:nvPr/>
        </p:nvSpPr>
        <p:spPr>
          <a:xfrm>
            <a:off x="876693" y="2533476"/>
            <a:ext cx="3455821" cy="344783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en-US" sz="1700" b="1" dirty="0"/>
              <a:t>DuPont and VCURRTC National Research Study</a:t>
            </a:r>
            <a:endParaRPr lang="en-US" b="1" dirty="0"/>
          </a:p>
          <a:p>
            <a:pPr marL="228600" indent="-228600">
              <a:lnSpc>
                <a:spcPct val="90000"/>
              </a:lnSpc>
              <a:spcAft>
                <a:spcPts val="600"/>
              </a:spcAft>
              <a:buFont typeface="Arial" panose="020B0604020202020204" pitchFamily="34" charset="0"/>
              <a:buChar char="•"/>
            </a:pPr>
            <a:r>
              <a:rPr lang="en-US" sz="1700" b="1" dirty="0"/>
              <a:t>Study</a:t>
            </a:r>
            <a:r>
              <a:rPr lang="en-US" sz="1700" dirty="0"/>
              <a:t>: Survey of 811 employees with disabilities. </a:t>
            </a:r>
          </a:p>
          <a:p>
            <a:pPr marL="228600" indent="-228600">
              <a:lnSpc>
                <a:spcPct val="90000"/>
              </a:lnSpc>
              <a:spcAft>
                <a:spcPts val="600"/>
              </a:spcAft>
              <a:buFont typeface="Arial" panose="020B0604020202020204" pitchFamily="34" charset="0"/>
              <a:buChar char="•"/>
            </a:pPr>
            <a:r>
              <a:rPr lang="en-US" sz="1700" b="1" dirty="0"/>
              <a:t>Key Finding</a:t>
            </a:r>
            <a:r>
              <a:rPr lang="en-US" sz="1700" dirty="0"/>
              <a:t>:​</a:t>
            </a:r>
          </a:p>
          <a:p>
            <a:pPr marL="685800" indent="-228600">
              <a:lnSpc>
                <a:spcPct val="90000"/>
              </a:lnSpc>
              <a:spcAft>
                <a:spcPts val="600"/>
              </a:spcAft>
              <a:buFont typeface="Arial" panose="020B0604020202020204" pitchFamily="34" charset="0"/>
              <a:buChar char="•"/>
            </a:pPr>
            <a:r>
              <a:rPr lang="en-US" sz="1700" dirty="0"/>
              <a:t>90% rated average or better in job performance</a:t>
            </a:r>
          </a:p>
          <a:p>
            <a:pPr marL="685800" lvl="2" indent="-228600">
              <a:lnSpc>
                <a:spcPct val="90000"/>
              </a:lnSpc>
              <a:spcAft>
                <a:spcPts val="600"/>
              </a:spcAft>
              <a:buFont typeface="Arial" panose="020B0604020202020204" pitchFamily="34" charset="0"/>
              <a:buChar char="•"/>
            </a:pPr>
            <a:r>
              <a:rPr lang="en-US" sz="1700" dirty="0"/>
              <a:t>Employees with disabilities are as capable and productive (timeliness, punctuality, task consistency &amp; work speed)</a:t>
            </a:r>
          </a:p>
          <a:p>
            <a:pPr marL="457200" lvl="2" indent="-228600">
              <a:lnSpc>
                <a:spcPct val="90000"/>
              </a:lnSpc>
              <a:spcAft>
                <a:spcPts val="600"/>
              </a:spcAft>
              <a:buFont typeface="Arial" panose="020B0604020202020204" pitchFamily="34" charset="0"/>
              <a:buChar char="•"/>
            </a:pPr>
            <a:endParaRPr lang="en-US" sz="1700"/>
          </a:p>
          <a:p>
            <a:pPr marL="457200" lvl="2" indent="-228600">
              <a:lnSpc>
                <a:spcPct val="90000"/>
              </a:lnSpc>
              <a:spcAft>
                <a:spcPts val="600"/>
              </a:spcAft>
              <a:buFont typeface="Arial" panose="020B0604020202020204" pitchFamily="34" charset="0"/>
              <a:buChar char="•"/>
            </a:pPr>
            <a:endParaRPr lang="en-US" sz="1700"/>
          </a:p>
        </p:txBody>
      </p:sp>
      <p:pic>
        <p:nvPicPr>
          <p:cNvPr id="9" name="Picture 8" descr="Graph on document with pen">
            <a:extLst>
              <a:ext uri="{FF2B5EF4-FFF2-40B4-BE49-F238E27FC236}">
                <a16:creationId xmlns:a16="http://schemas.microsoft.com/office/drawing/2014/main" id="{EB16421D-ED0E-7A62-C8AA-A6CC6AD7C282}"/>
              </a:ext>
            </a:extLst>
          </p:cNvPr>
          <p:cNvPicPr>
            <a:picLocks noChangeAspect="1"/>
          </p:cNvPicPr>
          <p:nvPr/>
        </p:nvPicPr>
        <p:blipFill rotWithShape="1">
          <a:blip r:embed="rId2"/>
          <a:srcRect l="22498" r="8446" b="-3"/>
          <a:stretch/>
        </p:blipFill>
        <p:spPr>
          <a:xfrm>
            <a:off x="5086726" y="10"/>
            <a:ext cx="7105273" cy="6857990"/>
          </a:xfrm>
          <a:prstGeom prst="rect">
            <a:avLst/>
          </a:prstGeom>
        </p:spPr>
      </p:pic>
      <p:grpSp>
        <p:nvGrpSpPr>
          <p:cNvPr id="12" name="Group 11">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3" name="Rectangle 12">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05027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BCD29-6845-5D3D-B6DC-EBE3C0B675BB}"/>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dirty="0"/>
              <a:t>Myth busting (Employee Loyalty)</a:t>
            </a:r>
          </a:p>
        </p:txBody>
      </p:sp>
      <p:sp>
        <p:nvSpPr>
          <p:cNvPr id="6" name="TextBox 5">
            <a:extLst>
              <a:ext uri="{FF2B5EF4-FFF2-40B4-BE49-F238E27FC236}">
                <a16:creationId xmlns:a16="http://schemas.microsoft.com/office/drawing/2014/main" id="{D0A08F36-87A5-E6D6-F798-33532B1A3723}"/>
              </a:ext>
            </a:extLst>
          </p:cNvPr>
          <p:cNvSpPr txBox="1"/>
          <p:nvPr/>
        </p:nvSpPr>
        <p:spPr>
          <a:xfrm>
            <a:off x="876693" y="2533476"/>
            <a:ext cx="3455821" cy="344783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en-US" sz="1700" b="1" dirty="0"/>
              <a:t>Disabled World, 2009</a:t>
            </a:r>
          </a:p>
          <a:p>
            <a:pPr marL="285750" indent="-285750">
              <a:lnSpc>
                <a:spcPct val="90000"/>
              </a:lnSpc>
              <a:spcAft>
                <a:spcPts val="600"/>
              </a:spcAft>
              <a:buFont typeface="Arial"/>
              <a:buChar char="•"/>
            </a:pPr>
            <a:r>
              <a:rPr lang="en-US" sz="1700" b="1" dirty="0"/>
              <a:t>Study: </a:t>
            </a:r>
            <a:r>
              <a:rPr lang="en-US" sz="1700" dirty="0"/>
              <a:t>Pizza Hut “Jobs Plus Program” over 4,000 participants, and over two-thirds of them having a disability.</a:t>
            </a:r>
          </a:p>
          <a:p>
            <a:pPr marL="285750" indent="-285750">
              <a:lnSpc>
                <a:spcPct val="90000"/>
              </a:lnSpc>
              <a:spcAft>
                <a:spcPts val="600"/>
              </a:spcAft>
              <a:buFont typeface="Arial"/>
              <a:buChar char="•"/>
            </a:pPr>
            <a:r>
              <a:rPr lang="en-US" sz="1700" b="1" dirty="0"/>
              <a:t>Key Finding: </a:t>
            </a:r>
            <a:r>
              <a:rPr lang="en-US" sz="1700" dirty="0"/>
              <a:t>The turnover rate among people with disabilities is much lower, just 20%, compared to their non-disabled coworkers who have a turnover rate of 150%</a:t>
            </a:r>
            <a:endParaRPr lang="en-US"/>
          </a:p>
          <a:p>
            <a:pPr marL="457200" lvl="2" indent="-228600">
              <a:lnSpc>
                <a:spcPct val="90000"/>
              </a:lnSpc>
              <a:spcAft>
                <a:spcPts val="600"/>
              </a:spcAft>
              <a:buFont typeface="Arial" panose="020B0604020202020204" pitchFamily="34" charset="0"/>
              <a:buChar char="•"/>
            </a:pPr>
            <a:endParaRPr lang="en-US" sz="1700"/>
          </a:p>
          <a:p>
            <a:pPr marL="457200" lvl="2" indent="-228600">
              <a:lnSpc>
                <a:spcPct val="90000"/>
              </a:lnSpc>
              <a:spcAft>
                <a:spcPts val="600"/>
              </a:spcAft>
              <a:buFont typeface="Arial" panose="020B0604020202020204" pitchFamily="34" charset="0"/>
              <a:buChar char="•"/>
            </a:pPr>
            <a:endParaRPr lang="en-US" sz="1700"/>
          </a:p>
        </p:txBody>
      </p:sp>
      <p:pic>
        <p:nvPicPr>
          <p:cNvPr id="9" name="Picture 8" descr="Graph on document with pen">
            <a:extLst>
              <a:ext uri="{FF2B5EF4-FFF2-40B4-BE49-F238E27FC236}">
                <a16:creationId xmlns:a16="http://schemas.microsoft.com/office/drawing/2014/main" id="{EB16421D-ED0E-7A62-C8AA-A6CC6AD7C282}"/>
              </a:ext>
            </a:extLst>
          </p:cNvPr>
          <p:cNvPicPr>
            <a:picLocks noChangeAspect="1"/>
          </p:cNvPicPr>
          <p:nvPr/>
        </p:nvPicPr>
        <p:blipFill rotWithShape="1">
          <a:blip r:embed="rId2"/>
          <a:srcRect l="22498" r="8446" b="-3"/>
          <a:stretch/>
        </p:blipFill>
        <p:spPr>
          <a:xfrm>
            <a:off x="5086726" y="10"/>
            <a:ext cx="7105273" cy="6857990"/>
          </a:xfrm>
          <a:prstGeom prst="rect">
            <a:avLst/>
          </a:prstGeom>
        </p:spPr>
      </p:pic>
      <p:grpSp>
        <p:nvGrpSpPr>
          <p:cNvPr id="12" name="Group 11">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3" name="Rectangle 12">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70004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olo journey">
            <a:extLst>
              <a:ext uri="{FF2B5EF4-FFF2-40B4-BE49-F238E27FC236}">
                <a16:creationId xmlns:a16="http://schemas.microsoft.com/office/drawing/2014/main" id="{28703FE5-3372-8E12-CB99-D5223A2893E2}"/>
              </a:ext>
            </a:extLst>
          </p:cNvPr>
          <p:cNvPicPr>
            <a:picLocks noChangeAspect="1"/>
          </p:cNvPicPr>
          <p:nvPr/>
        </p:nvPicPr>
        <p:blipFill rotWithShape="1">
          <a:blip r:embed="rId2"/>
          <a:srcRect l="25385" r="15450" b="3"/>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4E4507-9EEE-8E35-1630-EAA11B8ECC08}"/>
              </a:ext>
            </a:extLst>
          </p:cNvPr>
          <p:cNvSpPr>
            <a:spLocks noGrp="1"/>
          </p:cNvSpPr>
          <p:nvPr>
            <p:ph type="title"/>
          </p:nvPr>
        </p:nvSpPr>
        <p:spPr>
          <a:xfrm>
            <a:off x="6115317" y="405685"/>
            <a:ext cx="5464968" cy="1559301"/>
          </a:xfrm>
        </p:spPr>
        <p:txBody>
          <a:bodyPr>
            <a:normAutofit/>
          </a:bodyPr>
          <a:lstStyle/>
          <a:p>
            <a:r>
              <a:rPr lang="en-US" sz="4000"/>
              <a:t>What Causes These Myths</a:t>
            </a:r>
          </a:p>
        </p:txBody>
      </p:sp>
      <p:sp>
        <p:nvSpPr>
          <p:cNvPr id="3" name="Content Placeholder 2">
            <a:extLst>
              <a:ext uri="{FF2B5EF4-FFF2-40B4-BE49-F238E27FC236}">
                <a16:creationId xmlns:a16="http://schemas.microsoft.com/office/drawing/2014/main" id="{F504DEED-D348-41E7-99B6-67C52CFD5B30}"/>
              </a:ext>
            </a:extLst>
          </p:cNvPr>
          <p:cNvSpPr>
            <a:spLocks noGrp="1"/>
          </p:cNvSpPr>
          <p:nvPr>
            <p:ph idx="1"/>
          </p:nvPr>
        </p:nvSpPr>
        <p:spPr>
          <a:xfrm>
            <a:off x="6115317" y="2743200"/>
            <a:ext cx="5247340" cy="3496878"/>
          </a:xfrm>
        </p:spPr>
        <p:txBody>
          <a:bodyPr vert="horz" lIns="91440" tIns="45720" rIns="91440" bIns="45720" rtlCol="0" anchor="ctr">
            <a:normAutofit/>
          </a:bodyPr>
          <a:lstStyle/>
          <a:p>
            <a:r>
              <a:rPr lang="en-US" sz="2000" dirty="0"/>
              <a:t>Misconceptions</a:t>
            </a:r>
          </a:p>
          <a:p>
            <a:r>
              <a:rPr lang="en-US" sz="2000" dirty="0"/>
              <a:t>Fear of the unknown</a:t>
            </a:r>
          </a:p>
          <a:p>
            <a:r>
              <a:rPr lang="en-US" sz="2000" dirty="0"/>
              <a:t>I tell my story to try and demystify circumstance</a:t>
            </a:r>
          </a:p>
          <a:p>
            <a:r>
              <a:rPr lang="en-US" sz="2000" dirty="0"/>
              <a:t>I am open with my life experiences</a:t>
            </a:r>
          </a:p>
          <a:p>
            <a:r>
              <a:rPr lang="en-US" sz="2000" dirty="0"/>
              <a:t>Sometimes maybe too open</a:t>
            </a:r>
          </a:p>
        </p:txBody>
      </p:sp>
    </p:spTree>
    <p:extLst>
      <p:ext uri="{BB962C8B-B14F-4D97-AF65-F5344CB8AC3E}">
        <p14:creationId xmlns:p14="http://schemas.microsoft.com/office/powerpoint/2010/main" val="795313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D77EB-16BC-1A01-D329-853B66918AAD}"/>
              </a:ext>
            </a:extLst>
          </p:cNvPr>
          <p:cNvSpPr>
            <a:spLocks noGrp="1"/>
          </p:cNvSpPr>
          <p:nvPr>
            <p:ph type="title"/>
          </p:nvPr>
        </p:nvSpPr>
        <p:spPr>
          <a:xfrm>
            <a:off x="838200" y="557190"/>
            <a:ext cx="10515600" cy="1840010"/>
          </a:xfrm>
        </p:spPr>
        <p:txBody>
          <a:bodyPr vert="horz" lIns="91440" tIns="45720" rIns="91440" bIns="45720" rtlCol="0" anchor="ctr">
            <a:normAutofit/>
          </a:bodyPr>
          <a:lstStyle/>
          <a:p>
            <a:r>
              <a:rPr lang="en-US" sz="5200" kern="1200">
                <a:solidFill>
                  <a:schemeClr val="tx1"/>
                </a:solidFill>
                <a:latin typeface="+mj-lt"/>
                <a:ea typeface="+mj-ea"/>
                <a:cs typeface="+mj-cs"/>
              </a:rPr>
              <a:t>Reasons I am in a wheelchair (According to my Kids)</a:t>
            </a:r>
          </a:p>
        </p:txBody>
      </p:sp>
      <p:pic>
        <p:nvPicPr>
          <p:cNvPr id="4" name="Picture 3" descr="A person in a wheelchair yelling at a bear&#10;&#10;Description automatically generated">
            <a:extLst>
              <a:ext uri="{FF2B5EF4-FFF2-40B4-BE49-F238E27FC236}">
                <a16:creationId xmlns:a16="http://schemas.microsoft.com/office/drawing/2014/main" id="{DFE5DF3E-F600-1C66-C8E8-7ADCAEFD7654}"/>
              </a:ext>
            </a:extLst>
          </p:cNvPr>
          <p:cNvPicPr>
            <a:picLocks noChangeAspect="1"/>
          </p:cNvPicPr>
          <p:nvPr/>
        </p:nvPicPr>
        <p:blipFill rotWithShape="1">
          <a:blip r:embed="rId2"/>
          <a:srcRect l="15316" r="40165" b="-2"/>
          <a:stretch/>
        </p:blipFill>
        <p:spPr>
          <a:xfrm>
            <a:off x="182787" y="2558694"/>
            <a:ext cx="2827865" cy="3731891"/>
          </a:xfrm>
          <a:prstGeom prst="rect">
            <a:avLst/>
          </a:prstGeom>
        </p:spPr>
      </p:pic>
      <p:pic>
        <p:nvPicPr>
          <p:cNvPr id="5" name="Picture 4" descr="A person in a wheelchair in space&#10;&#10;Description automatically generated">
            <a:extLst>
              <a:ext uri="{FF2B5EF4-FFF2-40B4-BE49-F238E27FC236}">
                <a16:creationId xmlns:a16="http://schemas.microsoft.com/office/drawing/2014/main" id="{26DF41E5-537F-BBE5-B71F-31FAAAB9C9C4}"/>
              </a:ext>
            </a:extLst>
          </p:cNvPr>
          <p:cNvPicPr>
            <a:picLocks noChangeAspect="1"/>
          </p:cNvPicPr>
          <p:nvPr/>
        </p:nvPicPr>
        <p:blipFill rotWithShape="1">
          <a:blip r:embed="rId3"/>
          <a:srcRect l="23734" r="24172" b="4"/>
          <a:stretch/>
        </p:blipFill>
        <p:spPr>
          <a:xfrm>
            <a:off x="3180760" y="2558694"/>
            <a:ext cx="2827865" cy="3731891"/>
          </a:xfrm>
          <a:prstGeom prst="rect">
            <a:avLst/>
          </a:prstGeom>
        </p:spPr>
      </p:pic>
      <p:pic>
        <p:nvPicPr>
          <p:cNvPr id="6" name="Picture 5" descr="A person in a wheelchair being pulled by a unicorn&#10;&#10;Description automatically generated">
            <a:extLst>
              <a:ext uri="{FF2B5EF4-FFF2-40B4-BE49-F238E27FC236}">
                <a16:creationId xmlns:a16="http://schemas.microsoft.com/office/drawing/2014/main" id="{427E2438-586D-6E1A-7FD6-DA6C7426BAE6}"/>
              </a:ext>
            </a:extLst>
          </p:cNvPr>
          <p:cNvPicPr>
            <a:picLocks noChangeAspect="1"/>
          </p:cNvPicPr>
          <p:nvPr/>
        </p:nvPicPr>
        <p:blipFill rotWithShape="1">
          <a:blip r:embed="rId4"/>
          <a:srcRect l="16633" r="31839" b="-1"/>
          <a:stretch/>
        </p:blipFill>
        <p:spPr>
          <a:xfrm>
            <a:off x="6178733" y="2558694"/>
            <a:ext cx="2827865" cy="3731891"/>
          </a:xfrm>
          <a:prstGeom prst="rect">
            <a:avLst/>
          </a:prstGeom>
        </p:spPr>
      </p:pic>
      <p:pic>
        <p:nvPicPr>
          <p:cNvPr id="7" name="Picture 6" descr="A person in a wheelchair&#10;&#10;Description automatically generated">
            <a:extLst>
              <a:ext uri="{FF2B5EF4-FFF2-40B4-BE49-F238E27FC236}">
                <a16:creationId xmlns:a16="http://schemas.microsoft.com/office/drawing/2014/main" id="{AF3E47DD-3609-6264-B35B-6C45885C222C}"/>
              </a:ext>
            </a:extLst>
          </p:cNvPr>
          <p:cNvPicPr>
            <a:picLocks noChangeAspect="1"/>
          </p:cNvPicPr>
          <p:nvPr/>
        </p:nvPicPr>
        <p:blipFill rotWithShape="1">
          <a:blip r:embed="rId5"/>
          <a:srcRect l="30047" r="24298"/>
          <a:stretch/>
        </p:blipFill>
        <p:spPr>
          <a:xfrm>
            <a:off x="9176706" y="2558694"/>
            <a:ext cx="2827865" cy="3731891"/>
          </a:xfrm>
          <a:prstGeom prst="rect">
            <a:avLst/>
          </a:prstGeom>
        </p:spPr>
      </p:pic>
    </p:spTree>
    <p:extLst>
      <p:ext uri="{BB962C8B-B14F-4D97-AF65-F5344CB8AC3E}">
        <p14:creationId xmlns:p14="http://schemas.microsoft.com/office/powerpoint/2010/main" val="346198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in a blue car&#10;&#10;Description automatically generated">
            <a:extLst>
              <a:ext uri="{FF2B5EF4-FFF2-40B4-BE49-F238E27FC236}">
                <a16:creationId xmlns:a16="http://schemas.microsoft.com/office/drawing/2014/main" id="{A100F51F-9F30-CFDA-43A3-5D3B1ACACAF4}"/>
              </a:ext>
            </a:extLst>
          </p:cNvPr>
          <p:cNvPicPr>
            <a:picLocks noChangeAspect="1"/>
          </p:cNvPicPr>
          <p:nvPr/>
        </p:nvPicPr>
        <p:blipFill rotWithShape="1">
          <a:blip r:embed="rId2"/>
          <a:srcRect t="167" b="17112"/>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D77EB-16BC-1A01-D329-853B66918AA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Reasons I am in a wheelchair (According to my Kids)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230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D9D84-5E7C-6F4A-3BE0-997A78C5E56A}"/>
              </a:ext>
            </a:extLst>
          </p:cNvPr>
          <p:cNvSpPr>
            <a:spLocks noGrp="1"/>
          </p:cNvSpPr>
          <p:nvPr>
            <p:ph type="title"/>
          </p:nvPr>
        </p:nvSpPr>
        <p:spPr>
          <a:xfrm>
            <a:off x="838200" y="557188"/>
            <a:ext cx="10515600" cy="1133499"/>
          </a:xfrm>
        </p:spPr>
        <p:txBody>
          <a:bodyPr>
            <a:normAutofit/>
          </a:bodyPr>
          <a:lstStyle/>
          <a:p>
            <a:pPr algn="ctr"/>
            <a:r>
              <a:rPr lang="en-US" sz="5200"/>
              <a:t>Myth Busting (My Experience)</a:t>
            </a:r>
          </a:p>
        </p:txBody>
      </p:sp>
      <p:pic>
        <p:nvPicPr>
          <p:cNvPr id="5" name="Picture 4" descr="A person in a wheelchair with a person in a graduation gown&#10;&#10;Description automatically generated">
            <a:extLst>
              <a:ext uri="{FF2B5EF4-FFF2-40B4-BE49-F238E27FC236}">
                <a16:creationId xmlns:a16="http://schemas.microsoft.com/office/drawing/2014/main" id="{E15DB48C-DEED-5995-4077-FFF3D06CEF89}"/>
              </a:ext>
            </a:extLst>
          </p:cNvPr>
          <p:cNvPicPr>
            <a:picLocks noChangeAspect="1"/>
          </p:cNvPicPr>
          <p:nvPr/>
        </p:nvPicPr>
        <p:blipFill>
          <a:blip r:embed="rId2"/>
          <a:stretch>
            <a:fillRect/>
          </a:stretch>
        </p:blipFill>
        <p:spPr>
          <a:xfrm>
            <a:off x="1058113" y="1828800"/>
            <a:ext cx="4239554" cy="3285937"/>
          </a:xfrm>
          <a:prstGeom prst="rect">
            <a:avLst/>
          </a:prstGeom>
        </p:spPr>
      </p:pic>
      <p:pic>
        <p:nvPicPr>
          <p:cNvPr id="4" name="Picture 3" descr="A person in a wheelchair holding a clipboard and a pen&#10;&#10;Description automatically generated">
            <a:extLst>
              <a:ext uri="{FF2B5EF4-FFF2-40B4-BE49-F238E27FC236}">
                <a16:creationId xmlns:a16="http://schemas.microsoft.com/office/drawing/2014/main" id="{879C81BB-0193-83D9-D46C-2AF9A9675E09}"/>
              </a:ext>
            </a:extLst>
          </p:cNvPr>
          <p:cNvPicPr>
            <a:picLocks noChangeAspect="1"/>
          </p:cNvPicPr>
          <p:nvPr/>
        </p:nvPicPr>
        <p:blipFill>
          <a:blip r:embed="rId3"/>
          <a:stretch>
            <a:fillRect/>
          </a:stretch>
        </p:blipFill>
        <p:spPr>
          <a:xfrm>
            <a:off x="6322729" y="1829089"/>
            <a:ext cx="4811157" cy="3291808"/>
          </a:xfrm>
          <a:prstGeom prst="rect">
            <a:avLst/>
          </a:prstGeom>
        </p:spPr>
      </p:pic>
      <p:sp>
        <p:nvSpPr>
          <p:cNvPr id="6" name="TextBox 5">
            <a:extLst>
              <a:ext uri="{FF2B5EF4-FFF2-40B4-BE49-F238E27FC236}">
                <a16:creationId xmlns:a16="http://schemas.microsoft.com/office/drawing/2014/main" id="{924AD7FA-1AA4-A737-F5D8-5311A0FFDF2D}"/>
              </a:ext>
            </a:extLst>
          </p:cNvPr>
          <p:cNvSpPr txBox="1"/>
          <p:nvPr/>
        </p:nvSpPr>
        <p:spPr>
          <a:xfrm>
            <a:off x="2352972" y="5317799"/>
            <a:ext cx="1649697" cy="4801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22960">
              <a:spcAft>
                <a:spcPts val="600"/>
              </a:spcAft>
            </a:pPr>
            <a:r>
              <a:rPr lang="en-US" sz="2520" kern="1200">
                <a:solidFill>
                  <a:schemeClr val="tx1"/>
                </a:solidFill>
                <a:latin typeface="+mn-lt"/>
                <a:ea typeface="+mn-ea"/>
                <a:cs typeface="+mn-cs"/>
              </a:rPr>
              <a:t>Resilience</a:t>
            </a:r>
            <a:endParaRPr lang="en-US"/>
          </a:p>
        </p:txBody>
      </p:sp>
      <p:sp>
        <p:nvSpPr>
          <p:cNvPr id="7" name="TextBox 6">
            <a:extLst>
              <a:ext uri="{FF2B5EF4-FFF2-40B4-BE49-F238E27FC236}">
                <a16:creationId xmlns:a16="http://schemas.microsoft.com/office/drawing/2014/main" id="{BF143D3E-A1E5-249C-A395-292E054049E1}"/>
              </a:ext>
            </a:extLst>
          </p:cNvPr>
          <p:cNvSpPr txBox="1"/>
          <p:nvPr/>
        </p:nvSpPr>
        <p:spPr>
          <a:xfrm>
            <a:off x="6915847" y="5317799"/>
            <a:ext cx="3884237" cy="863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22960">
              <a:spcAft>
                <a:spcPts val="600"/>
              </a:spcAft>
            </a:pPr>
            <a:r>
              <a:rPr lang="en-US" sz="2520" kern="1200">
                <a:solidFill>
                  <a:schemeClr val="tx1"/>
                </a:solidFill>
                <a:latin typeface="+mn-lt"/>
                <a:ea typeface="+mn-ea"/>
                <a:cs typeface="+mn-cs"/>
              </a:rPr>
              <a:t>Planning/Preparation and Time Management</a:t>
            </a:r>
            <a:endParaRPr lang="en-US"/>
          </a:p>
        </p:txBody>
      </p:sp>
    </p:spTree>
    <p:extLst>
      <p:ext uri="{BB962C8B-B14F-4D97-AF65-F5344CB8AC3E}">
        <p14:creationId xmlns:p14="http://schemas.microsoft.com/office/powerpoint/2010/main" val="68208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44626-F1F9-5495-1C09-7721B001ACA4}"/>
              </a:ext>
            </a:extLst>
          </p:cNvPr>
          <p:cNvSpPr>
            <a:spLocks noGrp="1"/>
          </p:cNvSpPr>
          <p:nvPr>
            <p:ph type="title"/>
          </p:nvPr>
        </p:nvSpPr>
        <p:spPr/>
        <p:txBody>
          <a:bodyPr/>
          <a:lstStyle/>
          <a:p>
            <a:r>
              <a:rPr lang="en-US" dirty="0"/>
              <a:t>Why would you NOT hire someone with a disability</a:t>
            </a:r>
          </a:p>
        </p:txBody>
      </p:sp>
      <p:graphicFrame>
        <p:nvGraphicFramePr>
          <p:cNvPr id="17" name="Content Placeholder 2">
            <a:extLst>
              <a:ext uri="{FF2B5EF4-FFF2-40B4-BE49-F238E27FC236}">
                <a16:creationId xmlns:a16="http://schemas.microsoft.com/office/drawing/2014/main" id="{77A2800A-5C6A-7083-07F5-F0A356CF283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2993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ve in a mountain&#10;&#10;Description automatically generated">
            <a:extLst>
              <a:ext uri="{FF2B5EF4-FFF2-40B4-BE49-F238E27FC236}">
                <a16:creationId xmlns:a16="http://schemas.microsoft.com/office/drawing/2014/main" id="{75F20984-DF3A-BACA-595D-89D474ECE3F6}"/>
              </a:ext>
            </a:extLst>
          </p:cNvPr>
          <p:cNvPicPr>
            <a:picLocks noChangeAspect="1"/>
          </p:cNvPicPr>
          <p:nvPr/>
        </p:nvPicPr>
        <p:blipFill rotWithShape="1">
          <a:blip r:embed="rId2"/>
          <a:srcRect b="2175"/>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B44626-F1F9-5495-1C09-7721B001ACA4}"/>
              </a:ext>
            </a:extLst>
          </p:cNvPr>
          <p:cNvSpPr>
            <a:spLocks noGrp="1"/>
          </p:cNvSpPr>
          <p:nvPr>
            <p:ph type="title"/>
          </p:nvPr>
        </p:nvSpPr>
        <p:spPr>
          <a:xfrm>
            <a:off x="838200" y="365125"/>
            <a:ext cx="3822189" cy="1899912"/>
          </a:xfrm>
        </p:spPr>
        <p:txBody>
          <a:bodyPr>
            <a:normAutofit/>
          </a:bodyPr>
          <a:lstStyle/>
          <a:p>
            <a:r>
              <a:rPr lang="en-US" sz="4000">
                <a:ea typeface="+mj-lt"/>
                <a:cs typeface="+mj-lt"/>
              </a:rPr>
              <a:t>Shanidar Cave</a:t>
            </a:r>
            <a:endParaRPr lang="en-US" sz="4000"/>
          </a:p>
        </p:txBody>
      </p:sp>
      <p:sp>
        <p:nvSpPr>
          <p:cNvPr id="3" name="Content Placeholder 2">
            <a:extLst>
              <a:ext uri="{FF2B5EF4-FFF2-40B4-BE49-F238E27FC236}">
                <a16:creationId xmlns:a16="http://schemas.microsoft.com/office/drawing/2014/main" id="{4BAC7E1D-7169-065D-0003-75E58D1E7280}"/>
              </a:ext>
            </a:extLst>
          </p:cNvPr>
          <p:cNvSpPr>
            <a:spLocks noGrp="1"/>
          </p:cNvSpPr>
          <p:nvPr>
            <p:ph idx="1"/>
          </p:nvPr>
        </p:nvSpPr>
        <p:spPr>
          <a:xfrm>
            <a:off x="838200" y="2434201"/>
            <a:ext cx="3822189" cy="3742762"/>
          </a:xfrm>
        </p:spPr>
        <p:txBody>
          <a:bodyPr vert="horz" lIns="91440" tIns="45720" rIns="91440" bIns="45720" rtlCol="0">
            <a:normAutofit/>
          </a:bodyPr>
          <a:lstStyle/>
          <a:p>
            <a:r>
              <a:rPr lang="en-US" sz="2000"/>
              <a:t>Discovered in the mid-1950</a:t>
            </a:r>
          </a:p>
          <a:p>
            <a:r>
              <a:rPr lang="en-US" sz="2000"/>
              <a:t>10 Neanderthal remains </a:t>
            </a:r>
          </a:p>
          <a:p>
            <a:r>
              <a:rPr lang="en-US" sz="2000"/>
              <a:t>50,000 years old</a:t>
            </a:r>
          </a:p>
          <a:p>
            <a:pPr marL="0" indent="0">
              <a:buNone/>
            </a:pPr>
            <a:endParaRPr lang="en-US" sz="2000"/>
          </a:p>
          <a:p>
            <a:endParaRPr lang="en-US" sz="2000"/>
          </a:p>
          <a:p>
            <a:endParaRPr lang="en-US" sz="2000"/>
          </a:p>
        </p:txBody>
      </p:sp>
    </p:spTree>
    <p:extLst>
      <p:ext uri="{BB962C8B-B14F-4D97-AF65-F5344CB8AC3E}">
        <p14:creationId xmlns:p14="http://schemas.microsoft.com/office/powerpoint/2010/main" val="154832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B44626-F1F9-5495-1C09-7721B001ACA4}"/>
              </a:ext>
            </a:extLst>
          </p:cNvPr>
          <p:cNvSpPr>
            <a:spLocks noGrp="1"/>
          </p:cNvSpPr>
          <p:nvPr>
            <p:ph type="title"/>
          </p:nvPr>
        </p:nvSpPr>
        <p:spPr>
          <a:xfrm>
            <a:off x="761803" y="350196"/>
            <a:ext cx="4646904" cy="1624520"/>
          </a:xfrm>
        </p:spPr>
        <p:txBody>
          <a:bodyPr anchor="ctr">
            <a:normAutofit/>
          </a:bodyPr>
          <a:lstStyle/>
          <a:p>
            <a:r>
              <a:rPr lang="en-US" sz="4000">
                <a:ea typeface="+mj-lt"/>
                <a:cs typeface="+mj-lt"/>
              </a:rPr>
              <a:t>Shanidar Cave</a:t>
            </a:r>
            <a:endParaRPr lang="en-US" sz="4000"/>
          </a:p>
        </p:txBody>
      </p:sp>
      <p:sp>
        <p:nvSpPr>
          <p:cNvPr id="3" name="Content Placeholder 2">
            <a:extLst>
              <a:ext uri="{FF2B5EF4-FFF2-40B4-BE49-F238E27FC236}">
                <a16:creationId xmlns:a16="http://schemas.microsoft.com/office/drawing/2014/main" id="{4BAC7E1D-7169-065D-0003-75E58D1E7280}"/>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en-US" sz="2000"/>
              <a:t>One of the most important discoveries</a:t>
            </a:r>
          </a:p>
          <a:p>
            <a:r>
              <a:rPr lang="en-US" sz="2000"/>
              <a:t>Points, side-scrapers, and flakes </a:t>
            </a:r>
          </a:p>
          <a:p>
            <a:r>
              <a:rPr lang="en-US" sz="2000"/>
              <a:t>Bones from animals including wild goats and spur-thighed tortoises.</a:t>
            </a:r>
          </a:p>
          <a:p>
            <a:endParaRPr lang="en-US" sz="2000"/>
          </a:p>
          <a:p>
            <a:pPr marL="0" indent="0">
              <a:buNone/>
            </a:pPr>
            <a:endParaRPr lang="en-US" sz="2000"/>
          </a:p>
          <a:p>
            <a:endParaRPr lang="en-US" sz="2000"/>
          </a:p>
          <a:p>
            <a:endParaRPr lang="en-US" sz="2000"/>
          </a:p>
        </p:txBody>
      </p:sp>
      <p:pic>
        <p:nvPicPr>
          <p:cNvPr id="5" name="Picture 4" descr="A collection of stone tools&#10;&#10;Description automatically generated">
            <a:extLst>
              <a:ext uri="{FF2B5EF4-FFF2-40B4-BE49-F238E27FC236}">
                <a16:creationId xmlns:a16="http://schemas.microsoft.com/office/drawing/2014/main" id="{73AAB3B1-F45B-5490-CC7B-CF3DE953442D}"/>
              </a:ext>
            </a:extLst>
          </p:cNvPr>
          <p:cNvPicPr>
            <a:picLocks noChangeAspect="1"/>
          </p:cNvPicPr>
          <p:nvPr/>
        </p:nvPicPr>
        <p:blipFill>
          <a:blip r:embed="rId2"/>
          <a:stretch>
            <a:fillRect/>
          </a:stretch>
        </p:blipFill>
        <p:spPr>
          <a:xfrm>
            <a:off x="5380980" y="0"/>
            <a:ext cx="6808002" cy="6858000"/>
          </a:xfrm>
          <a:prstGeom prst="rect">
            <a:avLst/>
          </a:prstGeom>
        </p:spPr>
      </p:pic>
    </p:spTree>
    <p:extLst>
      <p:ext uri="{BB962C8B-B14F-4D97-AF65-F5344CB8AC3E}">
        <p14:creationId xmlns:p14="http://schemas.microsoft.com/office/powerpoint/2010/main" val="3254035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B44626-F1F9-5495-1C09-7721B001ACA4}"/>
              </a:ext>
            </a:extLst>
          </p:cNvPr>
          <p:cNvSpPr>
            <a:spLocks noGrp="1"/>
          </p:cNvSpPr>
          <p:nvPr>
            <p:ph type="title"/>
          </p:nvPr>
        </p:nvSpPr>
        <p:spPr>
          <a:xfrm>
            <a:off x="761803" y="350196"/>
            <a:ext cx="4646904" cy="1624520"/>
          </a:xfrm>
        </p:spPr>
        <p:txBody>
          <a:bodyPr anchor="ctr">
            <a:normAutofit/>
          </a:bodyPr>
          <a:lstStyle/>
          <a:p>
            <a:r>
              <a:rPr lang="en-US" sz="4000" dirty="0" err="1">
                <a:ea typeface="+mj-lt"/>
                <a:cs typeface="+mj-lt"/>
              </a:rPr>
              <a:t>Shanidar</a:t>
            </a:r>
            <a:r>
              <a:rPr lang="en-US" sz="4000" dirty="0">
                <a:ea typeface="+mj-lt"/>
                <a:cs typeface="+mj-lt"/>
              </a:rPr>
              <a:t> 1 (Nandy)</a:t>
            </a:r>
            <a:endParaRPr lang="en-US" dirty="0"/>
          </a:p>
        </p:txBody>
      </p:sp>
      <p:sp>
        <p:nvSpPr>
          <p:cNvPr id="3" name="Content Placeholder 2">
            <a:extLst>
              <a:ext uri="{FF2B5EF4-FFF2-40B4-BE49-F238E27FC236}">
                <a16:creationId xmlns:a16="http://schemas.microsoft.com/office/drawing/2014/main" id="{4BAC7E1D-7169-065D-0003-75E58D1E7280}"/>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en-US" sz="2000" dirty="0">
                <a:latin typeface="Aptos"/>
                <a:cs typeface="Arial"/>
              </a:rPr>
              <a:t>Crushing blow to head</a:t>
            </a:r>
          </a:p>
          <a:p>
            <a:r>
              <a:rPr lang="en-US" sz="2000" dirty="0">
                <a:latin typeface="Aptos"/>
                <a:cs typeface="Arial"/>
              </a:rPr>
              <a:t>Blind in one eye</a:t>
            </a:r>
          </a:p>
          <a:p>
            <a:r>
              <a:rPr lang="en-US" sz="2000" dirty="0">
                <a:latin typeface="Aptos"/>
                <a:cs typeface="Arial"/>
              </a:rPr>
              <a:t>Right</a:t>
            </a:r>
            <a:r>
              <a:rPr lang="en-US" sz="2000" dirty="0"/>
              <a:t> Side Paralysis</a:t>
            </a:r>
          </a:p>
          <a:p>
            <a:r>
              <a:rPr lang="en-US" sz="2000" dirty="0"/>
              <a:t>Deaf in one ear</a:t>
            </a:r>
          </a:p>
          <a:p>
            <a:r>
              <a:rPr lang="en-US" sz="2000" dirty="0"/>
              <a:t>Arm Amputation</a:t>
            </a:r>
          </a:p>
          <a:p>
            <a:r>
              <a:rPr lang="en-US" sz="2000" dirty="0"/>
              <a:t>Many other injuries</a:t>
            </a:r>
          </a:p>
          <a:p>
            <a:endParaRPr lang="en-US" sz="2000" dirty="0">
              <a:cs typeface="Arial"/>
            </a:endParaRPr>
          </a:p>
          <a:p>
            <a:endParaRPr lang="en-US" sz="2000"/>
          </a:p>
          <a:p>
            <a:pPr marL="0" indent="0">
              <a:buNone/>
            </a:pPr>
            <a:endParaRPr lang="en-US" sz="2000"/>
          </a:p>
          <a:p>
            <a:endParaRPr lang="en-US" sz="2000"/>
          </a:p>
          <a:p>
            <a:endParaRPr lang="en-US" sz="2000"/>
          </a:p>
        </p:txBody>
      </p:sp>
      <p:pic>
        <p:nvPicPr>
          <p:cNvPr id="6" name="Picture 5" descr="r/HeroForgeMinis - And was suffering painful degenerative joint disease in his right leg. Many of these injuries meant he couldn't take care of himself, so he must have had help to survive. ">
            <a:extLst>
              <a:ext uri="{FF2B5EF4-FFF2-40B4-BE49-F238E27FC236}">
                <a16:creationId xmlns:a16="http://schemas.microsoft.com/office/drawing/2014/main" id="{12F2B884-9051-734F-5B1E-22197AA742B9}"/>
              </a:ext>
            </a:extLst>
          </p:cNvPr>
          <p:cNvPicPr>
            <a:picLocks noChangeAspect="1"/>
          </p:cNvPicPr>
          <p:nvPr/>
        </p:nvPicPr>
        <p:blipFill rotWithShape="1">
          <a:blip r:embed="rId2"/>
          <a:srcRect l="7849"/>
          <a:stretch/>
        </p:blipFill>
        <p:spPr>
          <a:xfrm>
            <a:off x="7199440" y="10"/>
            <a:ext cx="4992560" cy="6857990"/>
          </a:xfrm>
          <a:prstGeom prst="rect">
            <a:avLst/>
          </a:prstGeom>
          <a:effectLst/>
        </p:spPr>
      </p:pic>
    </p:spTree>
    <p:extLst>
      <p:ext uri="{BB962C8B-B14F-4D97-AF65-F5344CB8AC3E}">
        <p14:creationId xmlns:p14="http://schemas.microsoft.com/office/powerpoint/2010/main" val="3176048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B44626-F1F9-5495-1C09-7721B001ACA4}"/>
              </a:ext>
            </a:extLst>
          </p:cNvPr>
          <p:cNvSpPr>
            <a:spLocks noGrp="1"/>
          </p:cNvSpPr>
          <p:nvPr>
            <p:ph type="title"/>
          </p:nvPr>
        </p:nvSpPr>
        <p:spPr>
          <a:xfrm>
            <a:off x="761803" y="350196"/>
            <a:ext cx="4646904" cy="1624520"/>
          </a:xfrm>
        </p:spPr>
        <p:txBody>
          <a:bodyPr anchor="ctr">
            <a:normAutofit/>
          </a:bodyPr>
          <a:lstStyle/>
          <a:p>
            <a:r>
              <a:rPr lang="en-US" sz="4000" dirty="0" err="1">
                <a:ea typeface="+mj-lt"/>
                <a:cs typeface="+mj-lt"/>
              </a:rPr>
              <a:t>Shanidar</a:t>
            </a:r>
            <a:r>
              <a:rPr lang="en-US" sz="4000" dirty="0">
                <a:ea typeface="+mj-lt"/>
                <a:cs typeface="+mj-lt"/>
              </a:rPr>
              <a:t> 1 (Nandy)</a:t>
            </a:r>
            <a:endParaRPr lang="en-US" dirty="0"/>
          </a:p>
        </p:txBody>
      </p:sp>
      <p:sp>
        <p:nvSpPr>
          <p:cNvPr id="3" name="Content Placeholder 2">
            <a:extLst>
              <a:ext uri="{FF2B5EF4-FFF2-40B4-BE49-F238E27FC236}">
                <a16:creationId xmlns:a16="http://schemas.microsoft.com/office/drawing/2014/main" id="{4BAC7E1D-7169-065D-0003-75E58D1E7280}"/>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en-US" sz="2000" dirty="0">
                <a:latin typeface="Aptos"/>
                <a:cs typeface="Arial"/>
              </a:rPr>
              <a:t>All injuries </a:t>
            </a:r>
            <a:r>
              <a:rPr lang="en-US" sz="2000" dirty="0">
                <a:cs typeface="Arial"/>
              </a:rPr>
              <a:t>showed signs of healing</a:t>
            </a:r>
          </a:p>
          <a:p>
            <a:r>
              <a:rPr lang="en-US" sz="2000" dirty="0"/>
              <a:t>Amputated right arm</a:t>
            </a:r>
          </a:p>
          <a:p>
            <a:r>
              <a:rPr lang="en-US" sz="2000" dirty="0"/>
              <a:t>Lived to be 35-45</a:t>
            </a:r>
          </a:p>
          <a:p>
            <a:r>
              <a:rPr lang="en-US" sz="2000" dirty="0"/>
              <a:t>Provided Cultural Knowledge</a:t>
            </a:r>
            <a:endParaRPr lang="en-US" dirty="0"/>
          </a:p>
          <a:p>
            <a:pPr marL="0" indent="0">
              <a:buNone/>
            </a:pPr>
            <a:endParaRPr lang="en-US" sz="2000" dirty="0">
              <a:cs typeface="Arial"/>
            </a:endParaRPr>
          </a:p>
          <a:p>
            <a:endParaRPr lang="en-US" sz="2000" dirty="0">
              <a:cs typeface="Arial"/>
            </a:endParaRPr>
          </a:p>
          <a:p>
            <a:endParaRPr lang="en-US" sz="2000"/>
          </a:p>
          <a:p>
            <a:pPr marL="0" indent="0">
              <a:buNone/>
            </a:pPr>
            <a:endParaRPr lang="en-US" sz="2000"/>
          </a:p>
          <a:p>
            <a:endParaRPr lang="en-US" sz="2000"/>
          </a:p>
          <a:p>
            <a:endParaRPr lang="en-US" sz="2000"/>
          </a:p>
        </p:txBody>
      </p:sp>
      <p:pic>
        <p:nvPicPr>
          <p:cNvPr id="5" name="Picture 4" descr="A pair of bones on a black background&#10;&#10;Description automatically generated">
            <a:extLst>
              <a:ext uri="{FF2B5EF4-FFF2-40B4-BE49-F238E27FC236}">
                <a16:creationId xmlns:a16="http://schemas.microsoft.com/office/drawing/2014/main" id="{8419D855-F4C7-CCA1-AB9F-47371D5CD55B}"/>
              </a:ext>
            </a:extLst>
          </p:cNvPr>
          <p:cNvPicPr>
            <a:picLocks noChangeAspect="1"/>
          </p:cNvPicPr>
          <p:nvPr/>
        </p:nvPicPr>
        <p:blipFill>
          <a:blip r:embed="rId2"/>
          <a:stretch>
            <a:fillRect/>
          </a:stretch>
        </p:blipFill>
        <p:spPr>
          <a:xfrm>
            <a:off x="7611046" y="0"/>
            <a:ext cx="4029075" cy="6858000"/>
          </a:xfrm>
          <a:prstGeom prst="rect">
            <a:avLst/>
          </a:prstGeom>
        </p:spPr>
      </p:pic>
    </p:spTree>
    <p:extLst>
      <p:ext uri="{BB962C8B-B14F-4D97-AF65-F5344CB8AC3E}">
        <p14:creationId xmlns:p14="http://schemas.microsoft.com/office/powerpoint/2010/main" val="3684009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44626-F1F9-5495-1C09-7721B001ACA4}"/>
              </a:ext>
            </a:extLst>
          </p:cNvPr>
          <p:cNvSpPr>
            <a:spLocks noGrp="1"/>
          </p:cNvSpPr>
          <p:nvPr>
            <p:ph type="title"/>
          </p:nvPr>
        </p:nvSpPr>
        <p:spPr>
          <a:xfrm>
            <a:off x="481011" y="327025"/>
            <a:ext cx="5324477" cy="1630363"/>
          </a:xfrm>
        </p:spPr>
        <p:txBody>
          <a:bodyPr anchor="b">
            <a:normAutofit/>
          </a:bodyPr>
          <a:lstStyle/>
          <a:p>
            <a:r>
              <a:rPr lang="en-US" sz="3600"/>
              <a:t>What can you do to attract us</a:t>
            </a:r>
          </a:p>
        </p:txBody>
      </p:sp>
      <p:pic>
        <p:nvPicPr>
          <p:cNvPr id="12" name="Picture 11">
            <a:extLst>
              <a:ext uri="{FF2B5EF4-FFF2-40B4-BE49-F238E27FC236}">
                <a16:creationId xmlns:a16="http://schemas.microsoft.com/office/drawing/2014/main" id="{C8B0F41C-FCE2-1BD6-13BE-CC09924936B0}"/>
              </a:ext>
            </a:extLst>
          </p:cNvPr>
          <p:cNvPicPr>
            <a:picLocks noChangeAspect="1"/>
          </p:cNvPicPr>
          <p:nvPr/>
        </p:nvPicPr>
        <p:blipFill rotWithShape="1">
          <a:blip r:embed="rId2"/>
          <a:srcRect l="1240" r="38241"/>
          <a:stretch/>
        </p:blipFill>
        <p:spPr>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graphicFrame>
        <p:nvGraphicFramePr>
          <p:cNvPr id="13" name="Content Placeholder 2">
            <a:extLst>
              <a:ext uri="{FF2B5EF4-FFF2-40B4-BE49-F238E27FC236}">
                <a16:creationId xmlns:a16="http://schemas.microsoft.com/office/drawing/2014/main" id="{6BEC99BD-0B5B-9C0F-16E2-43B47629A9CA}"/>
              </a:ext>
            </a:extLst>
          </p:cNvPr>
          <p:cNvGraphicFramePr>
            <a:graphicFrameLocks noGrp="1"/>
          </p:cNvGraphicFramePr>
          <p:nvPr>
            <p:ph idx="1"/>
            <p:extLst>
              <p:ext uri="{D42A27DB-BD31-4B8C-83A1-F6EECF244321}">
                <p14:modId xmlns:p14="http://schemas.microsoft.com/office/powerpoint/2010/main" val="3752318250"/>
              </p:ext>
            </p:extLst>
          </p:nvPr>
        </p:nvGraphicFramePr>
        <p:xfrm>
          <a:off x="481013" y="2298193"/>
          <a:ext cx="5324475" cy="391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2030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lasses on top of a book">
            <a:extLst>
              <a:ext uri="{FF2B5EF4-FFF2-40B4-BE49-F238E27FC236}">
                <a16:creationId xmlns:a16="http://schemas.microsoft.com/office/drawing/2014/main" id="{5A4A616F-AA2E-B9CA-C821-95F0BF67D0D9}"/>
              </a:ext>
            </a:extLst>
          </p:cNvPr>
          <p:cNvPicPr>
            <a:picLocks noChangeAspect="1"/>
          </p:cNvPicPr>
          <p:nvPr/>
        </p:nvPicPr>
        <p:blipFill rotWithShape="1">
          <a:blip r:embed="rId2"/>
          <a:srcRect l="13452" r="34320" b="9"/>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F732E8-6E8B-6264-71E4-9D00BACC3688}"/>
              </a:ext>
            </a:extLst>
          </p:cNvPr>
          <p:cNvSpPr>
            <a:spLocks noGrp="1"/>
          </p:cNvSpPr>
          <p:nvPr>
            <p:ph type="title"/>
          </p:nvPr>
        </p:nvSpPr>
        <p:spPr>
          <a:xfrm>
            <a:off x="6115317" y="405685"/>
            <a:ext cx="5464968" cy="1559301"/>
          </a:xfrm>
        </p:spPr>
        <p:txBody>
          <a:bodyPr>
            <a:normAutofit/>
          </a:bodyPr>
          <a:lstStyle/>
          <a:p>
            <a:r>
              <a:rPr lang="en-US" sz="4000"/>
              <a:t>Section 55-a</a:t>
            </a:r>
          </a:p>
        </p:txBody>
      </p:sp>
      <p:sp>
        <p:nvSpPr>
          <p:cNvPr id="3" name="Content Placeholder 2">
            <a:extLst>
              <a:ext uri="{FF2B5EF4-FFF2-40B4-BE49-F238E27FC236}">
                <a16:creationId xmlns:a16="http://schemas.microsoft.com/office/drawing/2014/main" id="{5F2C5A9E-A699-FF8D-108A-07CF9031A8C5}"/>
              </a:ext>
            </a:extLst>
          </p:cNvPr>
          <p:cNvSpPr>
            <a:spLocks noGrp="1"/>
          </p:cNvSpPr>
          <p:nvPr>
            <p:ph idx="1"/>
          </p:nvPr>
        </p:nvSpPr>
        <p:spPr>
          <a:xfrm>
            <a:off x="6115317" y="2743200"/>
            <a:ext cx="5247340" cy="3496878"/>
          </a:xfrm>
        </p:spPr>
        <p:txBody>
          <a:bodyPr vert="horz" lIns="91440" tIns="45720" rIns="91440" bIns="45720" rtlCol="0" anchor="ctr">
            <a:normAutofit/>
          </a:bodyPr>
          <a:lstStyle/>
          <a:p>
            <a:r>
              <a:rPr lang="en-US" sz="1700">
                <a:ea typeface="+mn-lt"/>
                <a:cs typeface="+mn-lt"/>
              </a:rPr>
              <a:t>Overview: Section 55-a of the Civil Service Law allows municipalities to appoint persons with disabilities to certain non-competitive positions.</a:t>
            </a:r>
          </a:p>
          <a:p>
            <a:r>
              <a:rPr lang="en-US" sz="1700"/>
              <a:t>Municipal civil service commissions can designate up to 700 such positions.</a:t>
            </a:r>
          </a:p>
          <a:p>
            <a:r>
              <a:rPr lang="en-US" sz="1700"/>
              <a:t>These positions are for physically or mentally disabled persons who are qualified to perform the duties satisfactorily.</a:t>
            </a:r>
          </a:p>
          <a:p>
            <a:r>
              <a:rPr lang="en-US" sz="1700"/>
              <a:t>At least 300 positions are reserved for physically disabled persons.</a:t>
            </a:r>
          </a:p>
          <a:p>
            <a:r>
              <a:rPr lang="en-US" sz="1700"/>
              <a:t>As of the end of last year 381positions have been filled.</a:t>
            </a:r>
          </a:p>
          <a:p>
            <a:endParaRPr lang="en-US" sz="1700"/>
          </a:p>
        </p:txBody>
      </p:sp>
    </p:spTree>
    <p:extLst>
      <p:ext uri="{BB962C8B-B14F-4D97-AF65-F5344CB8AC3E}">
        <p14:creationId xmlns:p14="http://schemas.microsoft.com/office/powerpoint/2010/main" val="3695220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Wood human figure">
            <a:extLst>
              <a:ext uri="{FF2B5EF4-FFF2-40B4-BE49-F238E27FC236}">
                <a16:creationId xmlns:a16="http://schemas.microsoft.com/office/drawing/2014/main" id="{376B3BBE-B249-EBDC-6454-98772A015D0A}"/>
              </a:ext>
            </a:extLst>
          </p:cNvPr>
          <p:cNvPicPr>
            <a:picLocks noChangeAspect="1"/>
          </p:cNvPicPr>
          <p:nvPr/>
        </p:nvPicPr>
        <p:blipFill rotWithShape="1">
          <a:blip r:embed="rId2"/>
          <a:srcRect r="-2" b="15603"/>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AA6773-A758-93DF-BBA1-464FBB5A08F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Questions? Conversation?</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922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Persons with Disabilities: An Untapped Resource</vt:lpstr>
      <vt:lpstr>"Begin with the end in mind"-Dr. Stephen R. Covey </vt:lpstr>
      <vt:lpstr>My Story</vt:lpstr>
      <vt:lpstr>My Parking Spot</vt:lpstr>
      <vt:lpstr>My Story</vt:lpstr>
      <vt:lpstr>My Story (Injury)</vt:lpstr>
      <vt:lpstr>My Story</vt:lpstr>
      <vt:lpstr>Realities of Disabled Employment</vt:lpstr>
      <vt:lpstr>Realities of Disabled Employment</vt:lpstr>
      <vt:lpstr>Realities of Disabled Employment</vt:lpstr>
      <vt:lpstr>Realities of Disabled Employment</vt:lpstr>
      <vt:lpstr>Realities of Disabled Employment</vt:lpstr>
      <vt:lpstr>Realities of Disabled Employment</vt:lpstr>
      <vt:lpstr>Myths About Hiring Persons With Disabilities</vt:lpstr>
      <vt:lpstr>Myth Busting (Calling in Sick)</vt:lpstr>
      <vt:lpstr>Myth Busting (Reasonable Accommodations)</vt:lpstr>
      <vt:lpstr>Myth Busting (Reasonable Accommodations)</vt:lpstr>
      <vt:lpstr>My Parking Spot</vt:lpstr>
      <vt:lpstr>Myth busting (Job Performance)</vt:lpstr>
      <vt:lpstr>Myth busting (Employee Loyalty)</vt:lpstr>
      <vt:lpstr>What Causes These Myths</vt:lpstr>
      <vt:lpstr>Reasons I am in a wheelchair (According to my Kids)</vt:lpstr>
      <vt:lpstr>Reasons I am in a wheelchair (According to my Kids)</vt:lpstr>
      <vt:lpstr>Myth Busting (My Experience)</vt:lpstr>
      <vt:lpstr>Why would you NOT hire someone with a disability</vt:lpstr>
      <vt:lpstr>Shanidar Cave</vt:lpstr>
      <vt:lpstr>Shanidar Cave</vt:lpstr>
      <vt:lpstr>Shanidar 1 (Nandy)</vt:lpstr>
      <vt:lpstr>Shanidar 1 (Nandy)</vt:lpstr>
      <vt:lpstr>What can you do to attract us</vt:lpstr>
      <vt:lpstr>Section 55-a</vt:lpstr>
      <vt:lpstr>Questions? Conversation?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1220</cp:revision>
  <dcterms:created xsi:type="dcterms:W3CDTF">2024-06-03T16:12:35Z</dcterms:created>
  <dcterms:modified xsi:type="dcterms:W3CDTF">2024-06-09T23:07:24Z</dcterms:modified>
</cp:coreProperties>
</file>