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modernComment_1BE_6E9C9500.xml" ContentType="application/vnd.ms-powerpoint.comment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48" r:id="rId6"/>
    <p:sldMasterId id="2147483674" r:id="rId7"/>
    <p:sldMasterId id="2147483688" r:id="rId8"/>
  </p:sldMasterIdLst>
  <p:notesMasterIdLst>
    <p:notesMasterId r:id="rId65"/>
  </p:notesMasterIdLst>
  <p:sldIdLst>
    <p:sldId id="339" r:id="rId9"/>
    <p:sldId id="260" r:id="rId10"/>
    <p:sldId id="372" r:id="rId11"/>
    <p:sldId id="261" r:id="rId12"/>
    <p:sldId id="337" r:id="rId13"/>
    <p:sldId id="264" r:id="rId14"/>
    <p:sldId id="371" r:id="rId15"/>
    <p:sldId id="341" r:id="rId16"/>
    <p:sldId id="263" r:id="rId17"/>
    <p:sldId id="342" r:id="rId18"/>
    <p:sldId id="373" r:id="rId19"/>
    <p:sldId id="332" r:id="rId20"/>
    <p:sldId id="333" r:id="rId21"/>
    <p:sldId id="374" r:id="rId22"/>
    <p:sldId id="375" r:id="rId23"/>
    <p:sldId id="394" r:id="rId24"/>
    <p:sldId id="396" r:id="rId25"/>
    <p:sldId id="387" r:id="rId26"/>
    <p:sldId id="416" r:id="rId27"/>
    <p:sldId id="418" r:id="rId28"/>
    <p:sldId id="397" r:id="rId29"/>
    <p:sldId id="265" r:id="rId30"/>
    <p:sldId id="376" r:id="rId31"/>
    <p:sldId id="414" r:id="rId32"/>
    <p:sldId id="378" r:id="rId33"/>
    <p:sldId id="415" r:id="rId34"/>
    <p:sldId id="398" r:id="rId35"/>
    <p:sldId id="377" r:id="rId36"/>
    <p:sldId id="382" r:id="rId37"/>
    <p:sldId id="419" r:id="rId38"/>
    <p:sldId id="439" r:id="rId39"/>
    <p:sldId id="420" r:id="rId40"/>
    <p:sldId id="399" r:id="rId41"/>
    <p:sldId id="386" r:id="rId42"/>
    <p:sldId id="421" r:id="rId43"/>
    <p:sldId id="433" r:id="rId44"/>
    <p:sldId id="442" r:id="rId45"/>
    <p:sldId id="434" r:id="rId46"/>
    <p:sldId id="426" r:id="rId47"/>
    <p:sldId id="427" r:id="rId48"/>
    <p:sldId id="443" r:id="rId49"/>
    <p:sldId id="428" r:id="rId50"/>
    <p:sldId id="444" r:id="rId51"/>
    <p:sldId id="429" r:id="rId52"/>
    <p:sldId id="445" r:id="rId53"/>
    <p:sldId id="430" r:id="rId54"/>
    <p:sldId id="446" r:id="rId55"/>
    <p:sldId id="435" r:id="rId56"/>
    <p:sldId id="432" r:id="rId57"/>
    <p:sldId id="436" r:id="rId58"/>
    <p:sldId id="437" r:id="rId59"/>
    <p:sldId id="438" r:id="rId60"/>
    <p:sldId id="365" r:id="rId61"/>
    <p:sldId id="366" r:id="rId62"/>
    <p:sldId id="369" r:id="rId63"/>
    <p:sldId id="370" r:id="rId6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6FCDA9-7E7A-2642-834A-265F6053A148}" name="Kenneally, Maria (CS)" initials="KM(" userId="S::Maria.Kenneally@cs.ny.gov::4d24b795-7ddd-4ec8-be31-baaf669cb8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646569"/>
    <a:srgbClr val="007681"/>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61268" autoAdjust="0"/>
  </p:normalViewPr>
  <p:slideViewPr>
    <p:cSldViewPr>
      <p:cViewPr varScale="1">
        <p:scale>
          <a:sx n="92" d="100"/>
          <a:sy n="92" d="100"/>
        </p:scale>
        <p:origin x="1902" y="6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5" d="100"/>
          <a:sy n="85" d="100"/>
        </p:scale>
        <p:origin x="384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microsoft.com/office/2018/10/relationships/authors" Target="authors.xml"/></Relationships>
</file>

<file path=ppt/comments/modernComment_1BE_6E9C9500.xml><?xml version="1.0" encoding="utf-8"?>
<p188:cmLst xmlns:a="http://schemas.openxmlformats.org/drawingml/2006/main" xmlns:r="http://schemas.openxmlformats.org/officeDocument/2006/relationships" xmlns:p188="http://schemas.microsoft.com/office/powerpoint/2018/8/main">
  <p188:cm id="{E2F16B36-88B5-4F44-ACD0-FB9E6DF8189A}" authorId="{936FCDA9-7E7A-2642-834A-265F6053A148}" created="2024-06-04T16:13:22.691">
    <pc:sldMkLst xmlns:pc="http://schemas.microsoft.com/office/powerpoint/2013/main/command">
      <pc:docMk/>
      <pc:sldMk cId="1855755520" sldId="446"/>
    </pc:sldMkLst>
    <p188:txBody>
      <a:bodyPr/>
      <a:lstStyle/>
      <a:p>
        <a:r>
          <a:rPr lang="en-US"/>
          <a:t>Please run this one by Jeff</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F2C164A-7038-42D0-953C-2EB4816D4C81}" type="datetimeFigureOut">
              <a:rPr lang="en-US" smtClean="0"/>
              <a:t>6/21/2024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DA9C80-B631-4EC4-8253-F63CFD0157DF}" type="slidenum">
              <a:rPr lang="en-US" smtClean="0"/>
              <a:t>‹#›</a:t>
            </a:fld>
            <a:endParaRPr lang="en-US" dirty="0"/>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a:t>
            </a:fld>
            <a:endParaRPr lang="en-US" dirty="0"/>
          </a:p>
        </p:txBody>
      </p:sp>
    </p:spTree>
    <p:extLst>
      <p:ext uri="{BB962C8B-B14F-4D97-AF65-F5344CB8AC3E}">
        <p14:creationId xmlns:p14="http://schemas.microsoft.com/office/powerpoint/2010/main" val="3538913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indent="0">
              <a:buFont typeface="Wingdings" panose="05000000000000000000" pitchFamily="2" charset="2"/>
              <a:buNone/>
            </a:pPr>
            <a:endParaRPr lang="en-US" sz="3200" b="1" dirty="0"/>
          </a:p>
        </p:txBody>
      </p:sp>
      <p:sp>
        <p:nvSpPr>
          <p:cNvPr id="4" name="Slide Number Placeholder 3"/>
          <p:cNvSpPr>
            <a:spLocks noGrp="1"/>
          </p:cNvSpPr>
          <p:nvPr>
            <p:ph type="sldNum" sz="quarter" idx="5"/>
          </p:nvPr>
        </p:nvSpPr>
        <p:spPr/>
        <p:txBody>
          <a:bodyPr/>
          <a:lstStyle/>
          <a:p>
            <a:fld id="{F6DA9C80-B631-4EC4-8253-F63CFD0157DF}" type="slidenum">
              <a:rPr lang="en-US" smtClean="0"/>
              <a:t>2</a:t>
            </a:fld>
            <a:endParaRPr lang="en-US" dirty="0"/>
          </a:p>
        </p:txBody>
      </p:sp>
    </p:spTree>
    <p:extLst>
      <p:ext uri="{BB962C8B-B14F-4D97-AF65-F5344CB8AC3E}">
        <p14:creationId xmlns:p14="http://schemas.microsoft.com/office/powerpoint/2010/main" val="1512356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a:t>
            </a:fld>
            <a:endParaRPr lang="en-US" dirty="0"/>
          </a:p>
        </p:txBody>
      </p:sp>
    </p:spTree>
    <p:extLst>
      <p:ext uri="{BB962C8B-B14F-4D97-AF65-F5344CB8AC3E}">
        <p14:creationId xmlns:p14="http://schemas.microsoft.com/office/powerpoint/2010/main" val="478533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a:t>
            </a:fld>
            <a:endParaRPr lang="en-US" dirty="0"/>
          </a:p>
        </p:txBody>
      </p:sp>
    </p:spTree>
    <p:extLst>
      <p:ext uri="{BB962C8B-B14F-4D97-AF65-F5344CB8AC3E}">
        <p14:creationId xmlns:p14="http://schemas.microsoft.com/office/powerpoint/2010/main" val="3390730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eaLnBrk="1" hangingPunct="1">
              <a:lnSpc>
                <a:spcPct val="90000"/>
              </a:lnSpc>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a:t>
            </a:fld>
            <a:endParaRPr lang="en-US" dirty="0"/>
          </a:p>
        </p:txBody>
      </p:sp>
    </p:spTree>
    <p:extLst>
      <p:ext uri="{BB962C8B-B14F-4D97-AF65-F5344CB8AC3E}">
        <p14:creationId xmlns:p14="http://schemas.microsoft.com/office/powerpoint/2010/main" val="1190355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6</a:t>
            </a:fld>
            <a:endParaRPr lang="en-US" dirty="0"/>
          </a:p>
        </p:txBody>
      </p:sp>
    </p:spTree>
    <p:extLst>
      <p:ext uri="{BB962C8B-B14F-4D97-AF65-F5344CB8AC3E}">
        <p14:creationId xmlns:p14="http://schemas.microsoft.com/office/powerpoint/2010/main" val="53248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7</a:t>
            </a:fld>
            <a:endParaRPr lang="en-US" dirty="0"/>
          </a:p>
        </p:txBody>
      </p:sp>
    </p:spTree>
    <p:extLst>
      <p:ext uri="{BB962C8B-B14F-4D97-AF65-F5344CB8AC3E}">
        <p14:creationId xmlns:p14="http://schemas.microsoft.com/office/powerpoint/2010/main" val="95363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95800"/>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8</a:t>
            </a:fld>
            <a:endParaRPr lang="en-US" dirty="0"/>
          </a:p>
        </p:txBody>
      </p:sp>
    </p:spTree>
    <p:extLst>
      <p:ext uri="{BB962C8B-B14F-4D97-AF65-F5344CB8AC3E}">
        <p14:creationId xmlns:p14="http://schemas.microsoft.com/office/powerpoint/2010/main" val="374177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lvl="1" eaLnBrk="1" hangingPunct="1">
              <a:buFontTx/>
              <a:buNone/>
            </a:pPr>
            <a:endParaRPr lang="en-US" alt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9</a:t>
            </a:fld>
            <a:endParaRPr lang="en-US" dirty="0"/>
          </a:p>
        </p:txBody>
      </p:sp>
    </p:spTree>
    <p:extLst>
      <p:ext uri="{BB962C8B-B14F-4D97-AF65-F5344CB8AC3E}">
        <p14:creationId xmlns:p14="http://schemas.microsoft.com/office/powerpoint/2010/main" val="262075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10</a:t>
            </a:fld>
            <a:endParaRPr lang="en-US" dirty="0"/>
          </a:p>
        </p:txBody>
      </p:sp>
    </p:spTree>
    <p:extLst>
      <p:ext uri="{BB962C8B-B14F-4D97-AF65-F5344CB8AC3E}">
        <p14:creationId xmlns:p14="http://schemas.microsoft.com/office/powerpoint/2010/main" val="4087739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11</a:t>
            </a:fld>
            <a:endParaRPr lang="en-US" dirty="0"/>
          </a:p>
        </p:txBody>
      </p:sp>
    </p:spTree>
    <p:extLst>
      <p:ext uri="{BB962C8B-B14F-4D97-AF65-F5344CB8AC3E}">
        <p14:creationId xmlns:p14="http://schemas.microsoft.com/office/powerpoint/2010/main" val="1909488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89387"/>
            <a:ext cx="5732949" cy="4253103"/>
          </a:xfrm>
          <a:prstGeom prst="rect">
            <a:avLst/>
          </a:prstGeom>
        </p:spPr>
        <p:txBody>
          <a:bodyPr lIns="94947" tIns="47474" rIns="94947" bIns="47474"/>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12</a:t>
            </a:fld>
            <a:endParaRPr lang="en-US" dirty="0"/>
          </a:p>
        </p:txBody>
      </p:sp>
    </p:spTree>
    <p:extLst>
      <p:ext uri="{BB962C8B-B14F-4D97-AF65-F5344CB8AC3E}">
        <p14:creationId xmlns:p14="http://schemas.microsoft.com/office/powerpoint/2010/main" val="1630973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89387"/>
            <a:ext cx="5732949" cy="4253103"/>
          </a:xfrm>
          <a:prstGeom prst="rect">
            <a:avLst/>
          </a:prstGeom>
        </p:spPr>
        <p:txBody>
          <a:bodyPr lIns="94947" tIns="47474" rIns="94947" bIns="47474"/>
          <a:lstStyle/>
          <a:p>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13</a:t>
            </a:fld>
            <a:endParaRPr lang="en-US" dirty="0"/>
          </a:p>
        </p:txBody>
      </p:sp>
    </p:spTree>
    <p:extLst>
      <p:ext uri="{BB962C8B-B14F-4D97-AF65-F5344CB8AC3E}">
        <p14:creationId xmlns:p14="http://schemas.microsoft.com/office/powerpoint/2010/main" val="168011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14</a:t>
            </a:fld>
            <a:endParaRPr lang="en-US" dirty="0"/>
          </a:p>
        </p:txBody>
      </p:sp>
    </p:spTree>
    <p:extLst>
      <p:ext uri="{BB962C8B-B14F-4D97-AF65-F5344CB8AC3E}">
        <p14:creationId xmlns:p14="http://schemas.microsoft.com/office/powerpoint/2010/main" val="4128718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15</a:t>
            </a:fld>
            <a:endParaRPr lang="en-US" dirty="0"/>
          </a:p>
        </p:txBody>
      </p:sp>
    </p:spTree>
    <p:extLst>
      <p:ext uri="{BB962C8B-B14F-4D97-AF65-F5344CB8AC3E}">
        <p14:creationId xmlns:p14="http://schemas.microsoft.com/office/powerpoint/2010/main" val="4039229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16</a:t>
            </a:fld>
            <a:endParaRPr lang="en-US" dirty="0"/>
          </a:p>
        </p:txBody>
      </p:sp>
    </p:spTree>
    <p:extLst>
      <p:ext uri="{BB962C8B-B14F-4D97-AF65-F5344CB8AC3E}">
        <p14:creationId xmlns:p14="http://schemas.microsoft.com/office/powerpoint/2010/main" val="143758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343400"/>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17</a:t>
            </a:fld>
            <a:endParaRPr lang="en-US" dirty="0"/>
          </a:p>
        </p:txBody>
      </p:sp>
    </p:spTree>
    <p:extLst>
      <p:ext uri="{BB962C8B-B14F-4D97-AF65-F5344CB8AC3E}">
        <p14:creationId xmlns:p14="http://schemas.microsoft.com/office/powerpoint/2010/main" val="853508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18</a:t>
            </a:fld>
            <a:endParaRPr lang="en-US" dirty="0"/>
          </a:p>
        </p:txBody>
      </p:sp>
    </p:spTree>
    <p:extLst>
      <p:ext uri="{BB962C8B-B14F-4D97-AF65-F5344CB8AC3E}">
        <p14:creationId xmlns:p14="http://schemas.microsoft.com/office/powerpoint/2010/main" val="3024402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19</a:t>
            </a:fld>
            <a:endParaRPr lang="en-US" dirty="0"/>
          </a:p>
        </p:txBody>
      </p:sp>
    </p:spTree>
    <p:extLst>
      <p:ext uri="{BB962C8B-B14F-4D97-AF65-F5344CB8AC3E}">
        <p14:creationId xmlns:p14="http://schemas.microsoft.com/office/powerpoint/2010/main" val="285927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20</a:t>
            </a:fld>
            <a:endParaRPr lang="en-US" dirty="0"/>
          </a:p>
        </p:txBody>
      </p:sp>
    </p:spTree>
    <p:extLst>
      <p:ext uri="{BB962C8B-B14F-4D97-AF65-F5344CB8AC3E}">
        <p14:creationId xmlns:p14="http://schemas.microsoft.com/office/powerpoint/2010/main" val="3973276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21</a:t>
            </a:fld>
            <a:endParaRPr lang="en-US" dirty="0"/>
          </a:p>
        </p:txBody>
      </p:sp>
    </p:spTree>
    <p:extLst>
      <p:ext uri="{BB962C8B-B14F-4D97-AF65-F5344CB8AC3E}">
        <p14:creationId xmlns:p14="http://schemas.microsoft.com/office/powerpoint/2010/main" val="1397465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22</a:t>
            </a:fld>
            <a:endParaRPr lang="en-US" dirty="0"/>
          </a:p>
        </p:txBody>
      </p:sp>
    </p:spTree>
    <p:extLst>
      <p:ext uri="{BB962C8B-B14F-4D97-AF65-F5344CB8AC3E}">
        <p14:creationId xmlns:p14="http://schemas.microsoft.com/office/powerpoint/2010/main" val="3000948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23</a:t>
            </a:fld>
            <a:endParaRPr lang="en-US" dirty="0"/>
          </a:p>
        </p:txBody>
      </p:sp>
    </p:spTree>
    <p:extLst>
      <p:ext uri="{BB962C8B-B14F-4D97-AF65-F5344CB8AC3E}">
        <p14:creationId xmlns:p14="http://schemas.microsoft.com/office/powerpoint/2010/main" val="2543351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24</a:t>
            </a:fld>
            <a:endParaRPr lang="en-US" dirty="0"/>
          </a:p>
        </p:txBody>
      </p:sp>
    </p:spTree>
    <p:extLst>
      <p:ext uri="{BB962C8B-B14F-4D97-AF65-F5344CB8AC3E}">
        <p14:creationId xmlns:p14="http://schemas.microsoft.com/office/powerpoint/2010/main" val="2297621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25</a:t>
            </a:fld>
            <a:endParaRPr lang="en-US" dirty="0"/>
          </a:p>
        </p:txBody>
      </p:sp>
    </p:spTree>
    <p:extLst>
      <p:ext uri="{BB962C8B-B14F-4D97-AF65-F5344CB8AC3E}">
        <p14:creationId xmlns:p14="http://schemas.microsoft.com/office/powerpoint/2010/main" val="2192076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26</a:t>
            </a:fld>
            <a:endParaRPr lang="en-US" dirty="0"/>
          </a:p>
        </p:txBody>
      </p:sp>
    </p:spTree>
    <p:extLst>
      <p:ext uri="{BB962C8B-B14F-4D97-AF65-F5344CB8AC3E}">
        <p14:creationId xmlns:p14="http://schemas.microsoft.com/office/powerpoint/2010/main" val="3283593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38200" y="4419600"/>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27</a:t>
            </a:fld>
            <a:endParaRPr lang="en-US" dirty="0"/>
          </a:p>
        </p:txBody>
      </p:sp>
    </p:spTree>
    <p:extLst>
      <p:ext uri="{BB962C8B-B14F-4D97-AF65-F5344CB8AC3E}">
        <p14:creationId xmlns:p14="http://schemas.microsoft.com/office/powerpoint/2010/main" val="995344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28</a:t>
            </a:fld>
            <a:endParaRPr lang="en-US" dirty="0"/>
          </a:p>
        </p:txBody>
      </p:sp>
    </p:spTree>
    <p:extLst>
      <p:ext uri="{BB962C8B-B14F-4D97-AF65-F5344CB8AC3E}">
        <p14:creationId xmlns:p14="http://schemas.microsoft.com/office/powerpoint/2010/main" val="1026169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29</a:t>
            </a:fld>
            <a:endParaRPr lang="en-US" dirty="0"/>
          </a:p>
        </p:txBody>
      </p:sp>
    </p:spTree>
    <p:extLst>
      <p:ext uri="{BB962C8B-B14F-4D97-AF65-F5344CB8AC3E}">
        <p14:creationId xmlns:p14="http://schemas.microsoft.com/office/powerpoint/2010/main" val="1932404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30</a:t>
            </a:fld>
            <a:endParaRPr lang="en-US" dirty="0"/>
          </a:p>
        </p:txBody>
      </p:sp>
    </p:spTree>
    <p:extLst>
      <p:ext uri="{BB962C8B-B14F-4D97-AF65-F5344CB8AC3E}">
        <p14:creationId xmlns:p14="http://schemas.microsoft.com/office/powerpoint/2010/main" val="3497946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31</a:t>
            </a:fld>
            <a:endParaRPr lang="en-US" dirty="0"/>
          </a:p>
        </p:txBody>
      </p:sp>
    </p:spTree>
    <p:extLst>
      <p:ext uri="{BB962C8B-B14F-4D97-AF65-F5344CB8AC3E}">
        <p14:creationId xmlns:p14="http://schemas.microsoft.com/office/powerpoint/2010/main" val="1603343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32</a:t>
            </a:fld>
            <a:endParaRPr lang="en-US" dirty="0"/>
          </a:p>
        </p:txBody>
      </p:sp>
    </p:spTree>
    <p:extLst>
      <p:ext uri="{BB962C8B-B14F-4D97-AF65-F5344CB8AC3E}">
        <p14:creationId xmlns:p14="http://schemas.microsoft.com/office/powerpoint/2010/main" val="1457251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0" y="4713111"/>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33</a:t>
            </a:fld>
            <a:endParaRPr lang="en-US" dirty="0"/>
          </a:p>
        </p:txBody>
      </p:sp>
    </p:spTree>
    <p:extLst>
      <p:ext uri="{BB962C8B-B14F-4D97-AF65-F5344CB8AC3E}">
        <p14:creationId xmlns:p14="http://schemas.microsoft.com/office/powerpoint/2010/main" val="33330230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34</a:t>
            </a:fld>
            <a:endParaRPr lang="en-US" dirty="0"/>
          </a:p>
        </p:txBody>
      </p:sp>
    </p:spTree>
    <p:extLst>
      <p:ext uri="{BB962C8B-B14F-4D97-AF65-F5344CB8AC3E}">
        <p14:creationId xmlns:p14="http://schemas.microsoft.com/office/powerpoint/2010/main" val="1630579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35</a:t>
            </a:fld>
            <a:endParaRPr lang="en-US" dirty="0"/>
          </a:p>
        </p:txBody>
      </p:sp>
    </p:spTree>
    <p:extLst>
      <p:ext uri="{BB962C8B-B14F-4D97-AF65-F5344CB8AC3E}">
        <p14:creationId xmlns:p14="http://schemas.microsoft.com/office/powerpoint/2010/main" val="126044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36</a:t>
            </a:fld>
            <a:endParaRPr lang="en-US" dirty="0"/>
          </a:p>
        </p:txBody>
      </p:sp>
    </p:spTree>
    <p:extLst>
      <p:ext uri="{BB962C8B-B14F-4D97-AF65-F5344CB8AC3E}">
        <p14:creationId xmlns:p14="http://schemas.microsoft.com/office/powerpoint/2010/main" val="2489428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37</a:t>
            </a:fld>
            <a:endParaRPr lang="en-US" dirty="0"/>
          </a:p>
        </p:txBody>
      </p:sp>
    </p:spTree>
    <p:extLst>
      <p:ext uri="{BB962C8B-B14F-4D97-AF65-F5344CB8AC3E}">
        <p14:creationId xmlns:p14="http://schemas.microsoft.com/office/powerpoint/2010/main" val="2355795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38</a:t>
            </a:fld>
            <a:endParaRPr lang="en-US" dirty="0"/>
          </a:p>
        </p:txBody>
      </p:sp>
    </p:spTree>
    <p:extLst>
      <p:ext uri="{BB962C8B-B14F-4D97-AF65-F5344CB8AC3E}">
        <p14:creationId xmlns:p14="http://schemas.microsoft.com/office/powerpoint/2010/main" val="1885416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39</a:t>
            </a:fld>
            <a:endParaRPr lang="en-US" dirty="0"/>
          </a:p>
        </p:txBody>
      </p:sp>
    </p:spTree>
    <p:extLst>
      <p:ext uri="{BB962C8B-B14F-4D97-AF65-F5344CB8AC3E}">
        <p14:creationId xmlns:p14="http://schemas.microsoft.com/office/powerpoint/2010/main" val="3369436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40</a:t>
            </a:fld>
            <a:endParaRPr lang="en-US" dirty="0"/>
          </a:p>
        </p:txBody>
      </p:sp>
    </p:spTree>
    <p:extLst>
      <p:ext uri="{BB962C8B-B14F-4D97-AF65-F5344CB8AC3E}">
        <p14:creationId xmlns:p14="http://schemas.microsoft.com/office/powerpoint/2010/main" val="577132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41</a:t>
            </a:fld>
            <a:endParaRPr lang="en-US" dirty="0"/>
          </a:p>
        </p:txBody>
      </p:sp>
    </p:spTree>
    <p:extLst>
      <p:ext uri="{BB962C8B-B14F-4D97-AF65-F5344CB8AC3E}">
        <p14:creationId xmlns:p14="http://schemas.microsoft.com/office/powerpoint/2010/main" val="3584834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42</a:t>
            </a:fld>
            <a:endParaRPr lang="en-US" dirty="0"/>
          </a:p>
        </p:txBody>
      </p:sp>
    </p:spTree>
    <p:extLst>
      <p:ext uri="{BB962C8B-B14F-4D97-AF65-F5344CB8AC3E}">
        <p14:creationId xmlns:p14="http://schemas.microsoft.com/office/powerpoint/2010/main" val="13575108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43</a:t>
            </a:fld>
            <a:endParaRPr lang="en-US" dirty="0"/>
          </a:p>
        </p:txBody>
      </p:sp>
    </p:spTree>
    <p:extLst>
      <p:ext uri="{BB962C8B-B14F-4D97-AF65-F5344CB8AC3E}">
        <p14:creationId xmlns:p14="http://schemas.microsoft.com/office/powerpoint/2010/main" val="22375746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44</a:t>
            </a:fld>
            <a:endParaRPr lang="en-US" dirty="0"/>
          </a:p>
        </p:txBody>
      </p:sp>
    </p:spTree>
    <p:extLst>
      <p:ext uri="{BB962C8B-B14F-4D97-AF65-F5344CB8AC3E}">
        <p14:creationId xmlns:p14="http://schemas.microsoft.com/office/powerpoint/2010/main" val="36111888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45</a:t>
            </a:fld>
            <a:endParaRPr lang="en-US" dirty="0"/>
          </a:p>
        </p:txBody>
      </p:sp>
    </p:spTree>
    <p:extLst>
      <p:ext uri="{BB962C8B-B14F-4D97-AF65-F5344CB8AC3E}">
        <p14:creationId xmlns:p14="http://schemas.microsoft.com/office/powerpoint/2010/main" val="22735006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46</a:t>
            </a:fld>
            <a:endParaRPr lang="en-US" dirty="0"/>
          </a:p>
        </p:txBody>
      </p:sp>
    </p:spTree>
    <p:extLst>
      <p:ext uri="{BB962C8B-B14F-4D97-AF65-F5344CB8AC3E}">
        <p14:creationId xmlns:p14="http://schemas.microsoft.com/office/powerpoint/2010/main" val="629824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47</a:t>
            </a:fld>
            <a:endParaRPr lang="en-US" dirty="0"/>
          </a:p>
        </p:txBody>
      </p:sp>
    </p:spTree>
    <p:extLst>
      <p:ext uri="{BB962C8B-B14F-4D97-AF65-F5344CB8AC3E}">
        <p14:creationId xmlns:p14="http://schemas.microsoft.com/office/powerpoint/2010/main" val="220173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48</a:t>
            </a:fld>
            <a:endParaRPr lang="en-US" dirty="0"/>
          </a:p>
        </p:txBody>
      </p:sp>
    </p:spTree>
    <p:extLst>
      <p:ext uri="{BB962C8B-B14F-4D97-AF65-F5344CB8AC3E}">
        <p14:creationId xmlns:p14="http://schemas.microsoft.com/office/powerpoint/2010/main" val="546992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49</a:t>
            </a:fld>
            <a:endParaRPr lang="en-US" dirty="0"/>
          </a:p>
        </p:txBody>
      </p:sp>
    </p:spTree>
    <p:extLst>
      <p:ext uri="{BB962C8B-B14F-4D97-AF65-F5344CB8AC3E}">
        <p14:creationId xmlns:p14="http://schemas.microsoft.com/office/powerpoint/2010/main" val="461161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50</a:t>
            </a:fld>
            <a:endParaRPr lang="en-US" dirty="0"/>
          </a:p>
        </p:txBody>
      </p:sp>
    </p:spTree>
    <p:extLst>
      <p:ext uri="{BB962C8B-B14F-4D97-AF65-F5344CB8AC3E}">
        <p14:creationId xmlns:p14="http://schemas.microsoft.com/office/powerpoint/2010/main" val="33353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51</a:t>
            </a:fld>
            <a:endParaRPr lang="en-US" dirty="0"/>
          </a:p>
        </p:txBody>
      </p:sp>
    </p:spTree>
    <p:extLst>
      <p:ext uri="{BB962C8B-B14F-4D97-AF65-F5344CB8AC3E}">
        <p14:creationId xmlns:p14="http://schemas.microsoft.com/office/powerpoint/2010/main" val="4170387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52</a:t>
            </a:fld>
            <a:endParaRPr lang="en-US" dirty="0"/>
          </a:p>
        </p:txBody>
      </p:sp>
    </p:spTree>
    <p:extLst>
      <p:ext uri="{BB962C8B-B14F-4D97-AF65-F5344CB8AC3E}">
        <p14:creationId xmlns:p14="http://schemas.microsoft.com/office/powerpoint/2010/main" val="644654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53</a:t>
            </a:fld>
            <a:endParaRPr lang="en-US" dirty="0"/>
          </a:p>
        </p:txBody>
      </p:sp>
    </p:spTree>
    <p:extLst>
      <p:ext uri="{BB962C8B-B14F-4D97-AF65-F5344CB8AC3E}">
        <p14:creationId xmlns:p14="http://schemas.microsoft.com/office/powerpoint/2010/main" val="197127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9968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24200" y="4713111"/>
            <a:ext cx="5608320" cy="3660458"/>
          </a:xfrm>
          <a:prstGeom prst="rect">
            <a:avLst/>
          </a:prstGeom>
        </p:spPr>
        <p:txBody>
          <a:bodyPr lIns="93177" tIns="46589" rIns="93177" bIns="46589"/>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55</a:t>
            </a:fld>
            <a:endParaRPr lang="en-US" dirty="0"/>
          </a:p>
        </p:txBody>
      </p:sp>
    </p:spTree>
    <p:extLst>
      <p:ext uri="{BB962C8B-B14F-4D97-AF65-F5344CB8AC3E}">
        <p14:creationId xmlns:p14="http://schemas.microsoft.com/office/powerpoint/2010/main" val="41256056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56</a:t>
            </a:fld>
            <a:endParaRPr lang="en-US" dirty="0"/>
          </a:p>
        </p:txBody>
      </p:sp>
    </p:spTree>
    <p:extLst>
      <p:ext uri="{BB962C8B-B14F-4D97-AF65-F5344CB8AC3E}">
        <p14:creationId xmlns:p14="http://schemas.microsoft.com/office/powerpoint/2010/main" val="2247708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250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515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932523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49852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043001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07622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3835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445502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4048722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116018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0695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98157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88743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97773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333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4855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2.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t>6/21/2024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dirty="0"/>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schemeClr val="bg1"/>
              </a:solidFill>
            </a:endParaRP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8600" y="305331"/>
            <a:ext cx="4267200" cy="1038904"/>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1540453"/>
            <a:ext cx="533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Rectangle 21"/>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24"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25" name="Rectangle 24"/>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3484135281"/>
      </p:ext>
    </p:extLst>
  </p:cSld>
  <p:clrMap bg1="lt1" tx1="dk1" bg2="lt2" tx2="dk2" accent1="accent1" accent2="accent2" accent3="accent3" accent4="accent4" accent5="accent5" accent6="accent6" hlink="hlink" folHlink="folHlink"/>
  <p:sldLayoutIdLst>
    <p:sldLayoutId id="2147483655" r:id="rId1"/>
    <p:sldLayoutId id="2147483691" r:id="rId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dirty="0"/>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Rectangle 21"/>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24"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25" name="Rectangle 24"/>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471030357"/>
      </p:ext>
    </p:extLst>
  </p:cSld>
  <p:clrMap bg1="lt1" tx1="dk1" bg2="lt2" tx2="dk2" accent1="accent1" accent2="accent2" accent3="accent3" accent4="accent4" accent5="accent5" accent6="accent6" hlink="hlink" folHlink="folHlink"/>
  <p:sldLayoutIdLst>
    <p:sldLayoutId id="2147483689" r:id="rId1"/>
    <p:sldLayoutId id="2147483690" r:id="rId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microsoft.com/office/2018/10/relationships/comments" Target="../comments/modernComment_1BE_6E9C9500.xml"/><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hyperlink" Target="mailto:Commission.ops.mun@cs.ny.gov" TargetMode="External"/><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64457" y="1551551"/>
            <a:ext cx="7848600" cy="1015663"/>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Getting to Yes!</a:t>
            </a:r>
          </a:p>
          <a:p>
            <a:r>
              <a:rPr lang="en-US" sz="2800" b="1" dirty="0">
                <a:solidFill>
                  <a:srgbClr val="002D73"/>
                </a:solidFill>
                <a:latin typeface="Arial" panose="020B0604020202020204" pitchFamily="34" charset="0"/>
                <a:cs typeface="Arial" panose="020B0604020202020204" pitchFamily="34" charset="0"/>
              </a:rPr>
              <a:t>Rules Resolutions &amp; Appendices Changes</a:t>
            </a:r>
          </a:p>
        </p:txBody>
      </p:sp>
      <p:sp>
        <p:nvSpPr>
          <p:cNvPr id="7" name="TextBox 6"/>
          <p:cNvSpPr txBox="1"/>
          <p:nvPr/>
        </p:nvSpPr>
        <p:spPr>
          <a:xfrm>
            <a:off x="457200" y="2846010"/>
            <a:ext cx="8534400" cy="523220"/>
          </a:xfrm>
          <a:prstGeom prst="rect">
            <a:avLst/>
          </a:prstGeom>
          <a:noFill/>
          <a:ln>
            <a:noFill/>
          </a:ln>
        </p:spPr>
        <p:txBody>
          <a:bodyPr wrap="square" rtlCol="0">
            <a:spAutoFit/>
          </a:bodyPr>
          <a:lstStyle/>
          <a:p>
            <a:r>
              <a:rPr lang="en-US" sz="2800" b="1" dirty="0">
                <a:solidFill>
                  <a:srgbClr val="646569"/>
                </a:solidFill>
                <a:latin typeface="Arial" panose="020B0604020202020204" pitchFamily="34" charset="0"/>
                <a:cs typeface="Arial" panose="020B0604020202020204" pitchFamily="34" charset="0"/>
              </a:rPr>
              <a:t>Jason Laird &amp; Anthony Rotundo</a:t>
            </a:r>
          </a:p>
        </p:txBody>
      </p:sp>
      <p:sp>
        <p:nvSpPr>
          <p:cNvPr id="2" name="TextBox 1">
            <a:extLst>
              <a:ext uri="{FF2B5EF4-FFF2-40B4-BE49-F238E27FC236}">
                <a16:creationId xmlns:a16="http://schemas.microsoft.com/office/drawing/2014/main" id="{08E7F463-958D-407E-131A-C8B7275D2D3B}"/>
              </a:ext>
            </a:extLst>
          </p:cNvPr>
          <p:cNvSpPr txBox="1"/>
          <p:nvPr/>
        </p:nvSpPr>
        <p:spPr>
          <a:xfrm>
            <a:off x="468086" y="3943350"/>
            <a:ext cx="4648200" cy="369332"/>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Tuesday, June 11, 2024, 1:15 p.m.</a:t>
            </a:r>
          </a:p>
        </p:txBody>
      </p:sp>
    </p:spTree>
    <p:extLst>
      <p:ext uri="{BB962C8B-B14F-4D97-AF65-F5344CB8AC3E}">
        <p14:creationId xmlns:p14="http://schemas.microsoft.com/office/powerpoint/2010/main" val="1850356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029" y="438150"/>
            <a:ext cx="8686800" cy="461665"/>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Getting to Yes! Rules Resolutions &amp; Appendices Changes</a:t>
            </a:r>
          </a:p>
        </p:txBody>
      </p:sp>
      <p:sp>
        <p:nvSpPr>
          <p:cNvPr id="12" name="TextBox 11"/>
          <p:cNvSpPr txBox="1"/>
          <p:nvPr/>
        </p:nvSpPr>
        <p:spPr>
          <a:xfrm>
            <a:off x="304800" y="1047750"/>
            <a:ext cx="8538029" cy="3293209"/>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What We Will Cover</a:t>
            </a:r>
          </a:p>
          <a:p>
            <a:endParaRPr lang="en-US" sz="1600" b="1" dirty="0">
              <a:solidFill>
                <a:srgbClr val="002D73"/>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Review of the local resolution process</a:t>
            </a:r>
          </a:p>
          <a:p>
            <a:pPr marL="457200" indent="-45720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Materials to provide in support of proposed appendices amendments</a:t>
            </a:r>
          </a:p>
          <a:p>
            <a:pPr marL="457200" indent="-45720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How to justify your request</a:t>
            </a:r>
          </a:p>
          <a:p>
            <a:pPr marL="457200" indent="-45720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NY HELPS jurisdictional classification questions</a:t>
            </a:r>
          </a:p>
        </p:txBody>
      </p:sp>
    </p:spTree>
    <p:extLst>
      <p:ext uri="{BB962C8B-B14F-4D97-AF65-F5344CB8AC3E}">
        <p14:creationId xmlns:p14="http://schemas.microsoft.com/office/powerpoint/2010/main" val="579389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37028" y="2279362"/>
            <a:ext cx="8069943"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Review of the Local Resolution Process</a:t>
            </a:r>
            <a:endParaRPr lang="en-US" sz="2800" b="1" dirty="0">
              <a:solidFill>
                <a:srgbClr val="002D73"/>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8E7F463-958D-407E-131A-C8B7275D2D3B}"/>
              </a:ext>
            </a:extLst>
          </p:cNvPr>
          <p:cNvSpPr txBox="1"/>
          <p:nvPr/>
        </p:nvSpPr>
        <p:spPr>
          <a:xfrm>
            <a:off x="468086" y="3943350"/>
            <a:ext cx="4648200" cy="369332"/>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Tuesday, June 11, 2024, 1:15 p.m.</a:t>
            </a:r>
          </a:p>
        </p:txBody>
      </p:sp>
    </p:spTree>
    <p:extLst>
      <p:ext uri="{BB962C8B-B14F-4D97-AF65-F5344CB8AC3E}">
        <p14:creationId xmlns:p14="http://schemas.microsoft.com/office/powerpoint/2010/main" val="1347969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12" name="TextBox 11"/>
          <p:cNvSpPr txBox="1"/>
          <p:nvPr/>
        </p:nvSpPr>
        <p:spPr>
          <a:xfrm>
            <a:off x="152400" y="1200150"/>
            <a:ext cx="8763000" cy="830997"/>
          </a:xfrm>
          <a:prstGeom prst="rect">
            <a:avLst/>
          </a:prstGeom>
          <a:noFill/>
          <a:ln>
            <a:noFill/>
          </a:ln>
        </p:spPr>
        <p:txBody>
          <a:bodyPr wrap="square" rtlCol="0">
            <a:spAutoFit/>
          </a:bodyPr>
          <a:lstStyle/>
          <a:p>
            <a:pPr lvl="1"/>
            <a:endParaRPr lang="en-US" sz="2400" dirty="0">
              <a:solidFill>
                <a:srgbClr val="646569"/>
              </a:solidFill>
              <a:latin typeface="Arial" panose="020B0604020202020204" pitchFamily="34" charset="0"/>
              <a:cs typeface="Arial" panose="020B0604020202020204" pitchFamily="34" charset="0"/>
            </a:endParaRPr>
          </a:p>
          <a:p>
            <a:pPr lvl="1"/>
            <a:endParaRPr lang="en-US" sz="2400" dirty="0">
              <a:solidFill>
                <a:srgbClr val="64656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44707012-09A0-32DE-E5F3-AB8455D42125}"/>
              </a:ext>
            </a:extLst>
          </p:cNvPr>
          <p:cNvPicPr>
            <a:picLocks noChangeAspect="1"/>
          </p:cNvPicPr>
          <p:nvPr/>
        </p:nvPicPr>
        <p:blipFill>
          <a:blip r:embed="rId3"/>
          <a:stretch>
            <a:fillRect/>
          </a:stretch>
        </p:blipFill>
        <p:spPr>
          <a:xfrm>
            <a:off x="328816" y="1200150"/>
            <a:ext cx="8486368" cy="3886200"/>
          </a:xfrm>
          <a:prstGeom prst="rect">
            <a:avLst/>
          </a:prstGeom>
        </p:spPr>
      </p:pic>
    </p:spTree>
    <p:extLst>
      <p:ext uri="{BB962C8B-B14F-4D97-AF65-F5344CB8AC3E}">
        <p14:creationId xmlns:p14="http://schemas.microsoft.com/office/powerpoint/2010/main" val="2856233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2" name="TextBox 1">
            <a:extLst>
              <a:ext uri="{FF2B5EF4-FFF2-40B4-BE49-F238E27FC236}">
                <a16:creationId xmlns:a16="http://schemas.microsoft.com/office/drawing/2014/main" id="{60A5526B-55F8-C3CF-0C08-60FD26B10436}"/>
              </a:ext>
            </a:extLst>
          </p:cNvPr>
          <p:cNvSpPr txBox="1"/>
          <p:nvPr/>
        </p:nvSpPr>
        <p:spPr>
          <a:xfrm>
            <a:off x="152400" y="1276350"/>
            <a:ext cx="8001000" cy="3046988"/>
          </a:xfrm>
          <a:prstGeom prst="rect">
            <a:avLst/>
          </a:prstGeom>
          <a:noFill/>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Section 20 of Civil Service Law:</a:t>
            </a:r>
          </a:p>
          <a:p>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Local rules are subject to State Civil Service Commission approval</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Public hearing is generally required</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Do not take effect unless filed with the Secretary of State</a:t>
            </a:r>
            <a:r>
              <a:rPr lang="en-US" sz="2800" dirty="0"/>
              <a:t>	</a:t>
            </a:r>
          </a:p>
        </p:txBody>
      </p:sp>
    </p:spTree>
    <p:extLst>
      <p:ext uri="{BB962C8B-B14F-4D97-AF65-F5344CB8AC3E}">
        <p14:creationId xmlns:p14="http://schemas.microsoft.com/office/powerpoint/2010/main" val="3452577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12" name="TextBox 11"/>
          <p:cNvSpPr txBox="1"/>
          <p:nvPr/>
        </p:nvSpPr>
        <p:spPr>
          <a:xfrm>
            <a:off x="152400" y="1276350"/>
            <a:ext cx="8724900" cy="3662541"/>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Local Public Hearing:</a:t>
            </a:r>
          </a:p>
          <a:p>
            <a:endParaRPr lang="en-US" sz="12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Announcement</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Advertise to the public for at least three days</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Notify interested parties requesting written notification 30 days prior to the hearing</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Summarize the details of the proposal </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Document with Affidavit of Publication &amp; Copy of the Announcement(s)</a:t>
            </a:r>
            <a:endParaRPr lang="en-US" sz="28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888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9054D-416A-A998-E607-5FDA2F74ED64}"/>
              </a:ext>
            </a:extLst>
          </p:cNvPr>
          <p:cNvSpPr>
            <a:spLocks noGrp="1"/>
          </p:cNvSpPr>
          <p:nvPr>
            <p:ph type="title"/>
          </p:nvPr>
        </p:nvSpPr>
        <p:spPr>
          <a:xfrm>
            <a:off x="152400" y="361950"/>
            <a:ext cx="8730996" cy="857250"/>
          </a:xfrm>
        </p:spPr>
        <p:txBody>
          <a:bodyPr>
            <a:noAutofit/>
          </a:bodyPr>
          <a:lstStyle/>
          <a:p>
            <a:pPr algn="l"/>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1400" b="1" dirty="0">
                <a:solidFill>
                  <a:srgbClr val="002D73"/>
                </a:solidFill>
                <a:latin typeface="Arial" panose="020B0604020202020204" pitchFamily="34" charset="0"/>
                <a:cs typeface="Arial" panose="020B0604020202020204" pitchFamily="34" charset="0"/>
              </a:rPr>
            </a:br>
            <a:r>
              <a:rPr lang="en-US" sz="2400" b="1" dirty="0">
                <a:solidFill>
                  <a:srgbClr val="002D73"/>
                </a:solidFill>
                <a:latin typeface="Arial" panose="020B0604020202020204" pitchFamily="34" charset="0"/>
                <a:cs typeface="Arial" panose="020B0604020202020204" pitchFamily="34" charset="0"/>
              </a:rPr>
              <a:t>Review of the Local Resolution Process</a:t>
            </a:r>
            <a:endParaRPr lang="en-US" sz="2400" dirty="0"/>
          </a:p>
        </p:txBody>
      </p:sp>
      <p:sp>
        <p:nvSpPr>
          <p:cNvPr id="3" name="Content Placeholder 2">
            <a:extLst>
              <a:ext uri="{FF2B5EF4-FFF2-40B4-BE49-F238E27FC236}">
                <a16:creationId xmlns:a16="http://schemas.microsoft.com/office/drawing/2014/main" id="{C6F2B086-F529-6FCD-DC9E-B284067E7C33}"/>
              </a:ext>
            </a:extLst>
          </p:cNvPr>
          <p:cNvSpPr>
            <a:spLocks noGrp="1"/>
          </p:cNvSpPr>
          <p:nvPr>
            <p:ph idx="1"/>
          </p:nvPr>
        </p:nvSpPr>
        <p:spPr>
          <a:xfrm>
            <a:off x="209550" y="1352550"/>
            <a:ext cx="8616696" cy="2876550"/>
          </a:xfrm>
        </p:spPr>
        <p:txBody>
          <a:bodyPr>
            <a:normAutofit/>
          </a:bodyPr>
          <a:lstStyle/>
          <a:p>
            <a:pPr marL="0" indent="0">
              <a:buNone/>
            </a:pPr>
            <a:r>
              <a:rPr lang="en-US" sz="2800" b="1" dirty="0">
                <a:solidFill>
                  <a:srgbClr val="002D73"/>
                </a:solidFill>
                <a:latin typeface="Arial" panose="020B0604020202020204" pitchFamily="34" charset="0"/>
                <a:cs typeface="Arial" panose="020B0604020202020204" pitchFamily="34" charset="0"/>
              </a:rPr>
              <a:t>Local Public Hearing:</a:t>
            </a:r>
          </a:p>
          <a:p>
            <a:pPr marL="0" indent="0">
              <a:buNone/>
            </a:pPr>
            <a:endParaRPr lang="en-US" sz="800" b="1" dirty="0">
              <a:solidFill>
                <a:srgbClr val="002D73"/>
              </a:solidFill>
              <a:latin typeface="Arial" panose="020B0604020202020204" pitchFamily="34" charset="0"/>
              <a:cs typeface="Arial" panose="020B0604020202020204" pitchFamily="34" charset="0"/>
            </a:endParaRPr>
          </a:p>
          <a:p>
            <a:pPr marL="0" indent="0">
              <a:buNone/>
            </a:pPr>
            <a:r>
              <a:rPr lang="en-US" sz="2700" dirty="0"/>
              <a:t>Notification is hereby given that a Public Hearing will be held at (location) at (time) on the matter of amending the Appendices of the Rules for the Classified Civil Service of (County or Municipality Name).</a:t>
            </a:r>
          </a:p>
        </p:txBody>
      </p:sp>
    </p:spTree>
    <p:extLst>
      <p:ext uri="{BB962C8B-B14F-4D97-AF65-F5344CB8AC3E}">
        <p14:creationId xmlns:p14="http://schemas.microsoft.com/office/powerpoint/2010/main" val="216380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1356" y="514350"/>
            <a:ext cx="8686800" cy="677108"/>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3200" b="1" dirty="0">
                <a:solidFill>
                  <a:srgbClr val="002D73"/>
                </a:solidFill>
                <a:latin typeface="Arial" panose="020B0604020202020204" pitchFamily="34" charset="0"/>
                <a:cs typeface="Arial" panose="020B0604020202020204" pitchFamily="34" charset="0"/>
              </a:rPr>
            </a:br>
            <a:r>
              <a:rPr lang="en-US" sz="24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12" name="TextBox 11"/>
          <p:cNvSpPr txBox="1"/>
          <p:nvPr/>
        </p:nvSpPr>
        <p:spPr>
          <a:xfrm>
            <a:off x="190500" y="1428750"/>
            <a:ext cx="8686800" cy="3416320"/>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Local Public Hearing:</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Holding the Hearing</a:t>
            </a:r>
          </a:p>
          <a:p>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Time and Place Announced</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Allow Public Comments—Oral and Written</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Produce Minutes</a:t>
            </a: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794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60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12" name="TextBox 11"/>
          <p:cNvSpPr txBox="1"/>
          <p:nvPr/>
        </p:nvSpPr>
        <p:spPr>
          <a:xfrm>
            <a:off x="190500" y="1352550"/>
            <a:ext cx="8686800" cy="3600986"/>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Adoption of Resolution</a:t>
            </a:r>
          </a:p>
          <a:p>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Official Action of the Local Commission or Personnel Officer</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Standardized Format</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Certification Language Required</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Signed by Majority of Commission Members or Personnel Officer</a:t>
            </a: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0334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96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Review of the Local Resolution Process</a:t>
            </a:r>
          </a:p>
        </p:txBody>
      </p:sp>
      <p:sp>
        <p:nvSpPr>
          <p:cNvPr id="12" name="TextBox 11"/>
          <p:cNvSpPr txBox="1"/>
          <p:nvPr/>
        </p:nvSpPr>
        <p:spPr>
          <a:xfrm>
            <a:off x="152400" y="1276350"/>
            <a:ext cx="9105900" cy="2431435"/>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Adoption of Resolution</a:t>
            </a:r>
          </a:p>
          <a:p>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Additional Requirements for Cities</a:t>
            </a:r>
          </a:p>
          <a:p>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Subject to Approval by Mayor or Designee</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Failure to Act in 30 Days Considered Approval</a:t>
            </a:r>
          </a:p>
          <a:p>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854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37028" y="2033141"/>
            <a:ext cx="8069943" cy="1077218"/>
          </a:xfrm>
          <a:prstGeom prst="rect">
            <a:avLst/>
          </a:prstGeom>
          <a:noFill/>
          <a:ln>
            <a:noFill/>
          </a:ln>
        </p:spPr>
        <p:txBody>
          <a:bodyPr wrap="square" rtlCol="0">
            <a:spAutoFit/>
          </a:bodyPr>
          <a:lstStyle/>
          <a:p>
            <a:pPr algn="ctr"/>
            <a:r>
              <a:rPr lang="en-US" sz="3200" b="1" dirty="0">
                <a:solidFill>
                  <a:srgbClr val="002D73"/>
                </a:solidFill>
                <a:latin typeface="Arial" panose="020B0604020202020204" pitchFamily="34" charset="0"/>
                <a:cs typeface="Arial" panose="020B0604020202020204" pitchFamily="34" charset="0"/>
              </a:rPr>
              <a:t>Materials to Provide in Support of Proposed Appendices Amendments</a:t>
            </a:r>
            <a:endParaRPr lang="en-US" sz="2800" b="1" dirty="0">
              <a:solidFill>
                <a:srgbClr val="002D73"/>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8E7F463-958D-407E-131A-C8B7275D2D3B}"/>
              </a:ext>
            </a:extLst>
          </p:cNvPr>
          <p:cNvSpPr txBox="1"/>
          <p:nvPr/>
        </p:nvSpPr>
        <p:spPr>
          <a:xfrm>
            <a:off x="468086" y="3943350"/>
            <a:ext cx="4648200" cy="369332"/>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Tuesday, June 11, 2024, 1:15 p.m.</a:t>
            </a:r>
          </a:p>
        </p:txBody>
      </p:sp>
    </p:spTree>
    <p:extLst>
      <p:ext uri="{BB962C8B-B14F-4D97-AF65-F5344CB8AC3E}">
        <p14:creationId xmlns:p14="http://schemas.microsoft.com/office/powerpoint/2010/main" val="137019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61692"/>
          </a:xfrm>
          <a:prstGeom prst="rect">
            <a:avLst/>
          </a:prstGeom>
          <a:noFill/>
          <a:ln>
            <a:noFill/>
          </a:ln>
        </p:spPr>
        <p:txBody>
          <a:bodyPr wrap="square" rtlCol="0">
            <a:spAutoFit/>
          </a:bodyPr>
          <a:lstStyle/>
          <a:p>
            <a:r>
              <a:rPr lang="en-US" sz="105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35100" b="1" dirty="0">
                <a:solidFill>
                  <a:srgbClr val="002D73"/>
                </a:solidFill>
                <a:latin typeface="Arial" panose="020B0604020202020204" pitchFamily="34" charset="0"/>
                <a:cs typeface="Arial" panose="020B0604020202020204" pitchFamily="34" charset="0"/>
              </a:rPr>
            </a:br>
            <a:r>
              <a:rPr lang="en-US" sz="2000" b="1" dirty="0">
                <a:solidFill>
                  <a:srgbClr val="002D73"/>
                </a:solidFill>
                <a:latin typeface="Arial" panose="020B0604020202020204" pitchFamily="34" charset="0"/>
                <a:cs typeface="Arial" panose="020B0604020202020204" pitchFamily="34" charset="0"/>
              </a:rPr>
              <a:t>Materials to Provide in Support of Proposed Appendices Amendments</a:t>
            </a:r>
          </a:p>
        </p:txBody>
      </p:sp>
      <p:sp>
        <p:nvSpPr>
          <p:cNvPr id="12" name="TextBox 11"/>
          <p:cNvSpPr txBox="1"/>
          <p:nvPr/>
        </p:nvSpPr>
        <p:spPr>
          <a:xfrm>
            <a:off x="158496" y="1123950"/>
            <a:ext cx="8756904" cy="3970318"/>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Submission to SCSC</a:t>
            </a:r>
          </a:p>
          <a:p>
            <a:r>
              <a:rPr lang="en-US" sz="2800" dirty="0">
                <a:latin typeface="Arial" panose="020B0604020202020204" pitchFamily="34" charset="0"/>
                <a:cs typeface="Arial" panose="020B0604020202020204" pitchFamily="34" charset="0"/>
              </a:rPr>
              <a:t>Required Documentation/Submit Electronically</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Resolution</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Copy of the Notice of Public Hearing</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Affidavit of publication from the paper in which the Notice was published</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Minutes from the Public Hearing</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Data Sheet(s)</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Required Supporting Materials</a:t>
            </a:r>
          </a:p>
        </p:txBody>
      </p:sp>
    </p:spTree>
    <p:extLst>
      <p:ext uri="{BB962C8B-B14F-4D97-AF65-F5344CB8AC3E}">
        <p14:creationId xmlns:p14="http://schemas.microsoft.com/office/powerpoint/2010/main" val="3175742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38150"/>
            <a:ext cx="8686800" cy="615553"/>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50100" b="1" dirty="0">
                <a:solidFill>
                  <a:srgbClr val="002D73"/>
                </a:solidFill>
                <a:latin typeface="Arial" panose="020B0604020202020204" pitchFamily="34" charset="0"/>
                <a:cs typeface="Arial" panose="020B0604020202020204" pitchFamily="34" charset="0"/>
              </a:rPr>
            </a:br>
            <a:r>
              <a:rPr lang="en-US" sz="2000" b="1" dirty="0">
                <a:solidFill>
                  <a:srgbClr val="002D73"/>
                </a:solidFill>
                <a:latin typeface="Arial" panose="020B0604020202020204" pitchFamily="34" charset="0"/>
                <a:cs typeface="Arial" panose="020B0604020202020204" pitchFamily="34" charset="0"/>
              </a:rPr>
              <a:t>Materials to Provide in Support of Proposed Appendices Amendments</a:t>
            </a:r>
          </a:p>
        </p:txBody>
      </p:sp>
      <p:sp>
        <p:nvSpPr>
          <p:cNvPr id="12" name="TextBox 11"/>
          <p:cNvSpPr txBox="1"/>
          <p:nvPr/>
        </p:nvSpPr>
        <p:spPr>
          <a:xfrm>
            <a:off x="228600" y="1200150"/>
            <a:ext cx="8458200" cy="3539430"/>
          </a:xfrm>
          <a:prstGeom prst="rect">
            <a:avLst/>
          </a:prstGeom>
          <a:noFill/>
          <a:ln>
            <a:noFill/>
          </a:ln>
        </p:spPr>
        <p:txBody>
          <a:bodyPr wrap="square" rtlCol="0">
            <a:spAutoFit/>
          </a:bodyPr>
          <a:lstStyle/>
          <a:p>
            <a:r>
              <a:rPr lang="en-US" sz="2800" b="1" dirty="0">
                <a:solidFill>
                  <a:srgbClr val="002D73"/>
                </a:solidFill>
                <a:latin typeface="Arial" panose="020B0604020202020204" pitchFamily="34" charset="0"/>
                <a:cs typeface="Arial" panose="020B0604020202020204" pitchFamily="34" charset="0"/>
              </a:rPr>
              <a:t>What Supporting Documents are Required?</a:t>
            </a: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Additions – Use Form M-4A</a:t>
            </a:r>
          </a:p>
          <a:p>
            <a:pPr marL="1200150" lvl="2"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Baseline information regarding position(s) proposed</a:t>
            </a:r>
          </a:p>
          <a:p>
            <a:pPr marL="1200150" lvl="2"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Justification for the proposal</a:t>
            </a:r>
          </a:p>
          <a:p>
            <a:pPr marL="742950" lvl="1"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Additional supporting documentation for the proposed jurisdictional classification</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Deletions – Use Form M-4D</a:t>
            </a:r>
          </a:p>
        </p:txBody>
      </p:sp>
    </p:spTree>
    <p:extLst>
      <p:ext uri="{BB962C8B-B14F-4D97-AF65-F5344CB8AC3E}">
        <p14:creationId xmlns:p14="http://schemas.microsoft.com/office/powerpoint/2010/main" val="1659737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716314" y="2279362"/>
            <a:ext cx="5711372"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How to Justify Your Request</a:t>
            </a:r>
            <a:endParaRPr lang="en-US" sz="2800" b="1" dirty="0">
              <a:solidFill>
                <a:srgbClr val="002D73"/>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8E7F463-958D-407E-131A-C8B7275D2D3B}"/>
              </a:ext>
            </a:extLst>
          </p:cNvPr>
          <p:cNvSpPr txBox="1"/>
          <p:nvPr/>
        </p:nvSpPr>
        <p:spPr>
          <a:xfrm>
            <a:off x="468086" y="3943350"/>
            <a:ext cx="4648200" cy="369332"/>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Tuesday, June 11, 2024, 1:15 p.m.</a:t>
            </a:r>
          </a:p>
        </p:txBody>
      </p:sp>
    </p:spTree>
    <p:extLst>
      <p:ext uri="{BB962C8B-B14F-4D97-AF65-F5344CB8AC3E}">
        <p14:creationId xmlns:p14="http://schemas.microsoft.com/office/powerpoint/2010/main" val="805711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CD0E-2638-D773-A7FB-BD728AB80088}"/>
              </a:ext>
            </a:extLst>
          </p:cNvPr>
          <p:cNvSpPr>
            <a:spLocks noGrp="1"/>
          </p:cNvSpPr>
          <p:nvPr>
            <p:ph type="title"/>
          </p:nvPr>
        </p:nvSpPr>
        <p:spPr>
          <a:xfrm>
            <a:off x="457200" y="438151"/>
            <a:ext cx="8229600" cy="625474"/>
          </a:xfrm>
        </p:spPr>
        <p:txBody>
          <a:bodyPr>
            <a:normAutofit fontScale="90000"/>
          </a:bodyPr>
          <a:lstStyle/>
          <a:p>
            <a:pPr algn="l"/>
            <a:r>
              <a:rPr lang="en-US" sz="16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110200" b="1" dirty="0">
                <a:solidFill>
                  <a:srgbClr val="002D73"/>
                </a:solidFill>
                <a:latin typeface="Arial" panose="020B0604020202020204" pitchFamily="34" charset="0"/>
                <a:cs typeface="Arial" panose="020B0604020202020204" pitchFamily="34" charset="0"/>
              </a:rPr>
            </a:br>
            <a:r>
              <a:rPr lang="en-US" sz="3100" b="1" dirty="0">
                <a:solidFill>
                  <a:srgbClr val="002D73"/>
                </a:solidFill>
                <a:latin typeface="Arial" panose="020B0604020202020204" pitchFamily="34" charset="0"/>
                <a:cs typeface="Arial" panose="020B0604020202020204" pitchFamily="34" charset="0"/>
              </a:rPr>
              <a:t>How to Justify Your Request</a:t>
            </a:r>
            <a:endParaRPr lang="en-US" sz="3100" dirty="0"/>
          </a:p>
        </p:txBody>
      </p:sp>
      <p:sp>
        <p:nvSpPr>
          <p:cNvPr id="3" name="Content Placeholder 2">
            <a:extLst>
              <a:ext uri="{FF2B5EF4-FFF2-40B4-BE49-F238E27FC236}">
                <a16:creationId xmlns:a16="http://schemas.microsoft.com/office/drawing/2014/main" id="{A592636F-C6E3-61CB-847E-F8FCAA080ACC}"/>
              </a:ext>
            </a:extLst>
          </p:cNvPr>
          <p:cNvSpPr>
            <a:spLocks noGrp="1"/>
          </p:cNvSpPr>
          <p:nvPr>
            <p:ph idx="1"/>
          </p:nvPr>
        </p:nvSpPr>
        <p:spPr>
          <a:xfrm>
            <a:off x="381000" y="1278907"/>
            <a:ext cx="8229600" cy="3394075"/>
          </a:xfrm>
        </p:spPr>
        <p:txBody>
          <a:bodyPr>
            <a:normAutofit lnSpcReduction="10000"/>
          </a:bodyPr>
          <a:lstStyle/>
          <a:p>
            <a:pPr marL="0" indent="0">
              <a:buNone/>
            </a:pPr>
            <a:r>
              <a:rPr lang="en-US" sz="3000" b="1" dirty="0">
                <a:solidFill>
                  <a:srgbClr val="002D73"/>
                </a:solidFill>
                <a:latin typeface="Arial" panose="020B0604020202020204" pitchFamily="34" charset="0"/>
                <a:cs typeface="Arial" panose="020B0604020202020204" pitchFamily="34" charset="0"/>
              </a:rPr>
              <a:t>Justifications Must:</a:t>
            </a:r>
          </a:p>
          <a:p>
            <a:r>
              <a:rPr lang="en-US" sz="3000" dirty="0">
                <a:latin typeface="Arial" panose="020B0604020202020204" pitchFamily="34" charset="0"/>
                <a:cs typeface="Arial" panose="020B0604020202020204" pitchFamily="34" charset="0"/>
              </a:rPr>
              <a:t>Explain why it is not practicable to examine for the title.</a:t>
            </a:r>
          </a:p>
          <a:p>
            <a:r>
              <a:rPr lang="en-US" sz="3000" dirty="0">
                <a:latin typeface="Arial" panose="020B0604020202020204" pitchFamily="34" charset="0"/>
                <a:cs typeface="Arial" panose="020B0604020202020204" pitchFamily="34" charset="0"/>
              </a:rPr>
              <a:t>Identify the legal basis for the title to be placed outside of the competitive class.</a:t>
            </a:r>
          </a:p>
          <a:p>
            <a:r>
              <a:rPr lang="en-US" sz="3000" dirty="0">
                <a:latin typeface="Arial" panose="020B0604020202020204" pitchFamily="34" charset="0"/>
                <a:cs typeface="Arial" panose="020B0604020202020204" pitchFamily="34" charset="0"/>
              </a:rPr>
              <a:t>Reference the section of civil service law and explain why it is relevant to this specific case.</a:t>
            </a:r>
          </a:p>
          <a:p>
            <a:pPr marL="0" indent="0">
              <a:buNone/>
            </a:pPr>
            <a:endParaRPr lang="en-US" sz="3000" b="1" dirty="0">
              <a:solidFill>
                <a:srgbClr val="002D73"/>
              </a:solidFill>
              <a:latin typeface="Arial" panose="020B0604020202020204" pitchFamily="34" charset="0"/>
              <a:cs typeface="Arial" panose="020B0604020202020204" pitchFamily="34"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08728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CD0E-2638-D773-A7FB-BD728AB80088}"/>
              </a:ext>
            </a:extLst>
          </p:cNvPr>
          <p:cNvSpPr>
            <a:spLocks noGrp="1"/>
          </p:cNvSpPr>
          <p:nvPr>
            <p:ph type="title"/>
          </p:nvPr>
        </p:nvSpPr>
        <p:spPr>
          <a:xfrm>
            <a:off x="457200" y="438151"/>
            <a:ext cx="8229600" cy="625474"/>
          </a:xfrm>
        </p:spPr>
        <p:txBody>
          <a:bodyPr>
            <a:normAutofit fontScale="90000"/>
          </a:bodyPr>
          <a:lstStyle/>
          <a:p>
            <a:pPr algn="l"/>
            <a:r>
              <a:rPr lang="en-US" sz="16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110200" b="1" dirty="0">
                <a:solidFill>
                  <a:srgbClr val="002D73"/>
                </a:solidFill>
                <a:latin typeface="Arial" panose="020B0604020202020204" pitchFamily="34" charset="0"/>
                <a:cs typeface="Arial" panose="020B0604020202020204" pitchFamily="34" charset="0"/>
              </a:rPr>
            </a:br>
            <a:r>
              <a:rPr lang="en-US" sz="3100" b="1" dirty="0">
                <a:solidFill>
                  <a:srgbClr val="002D73"/>
                </a:solidFill>
                <a:latin typeface="Arial" panose="020B0604020202020204" pitchFamily="34" charset="0"/>
                <a:cs typeface="Arial" panose="020B0604020202020204" pitchFamily="34" charset="0"/>
              </a:rPr>
              <a:t>How to Justify Your Request</a:t>
            </a:r>
            <a:endParaRPr lang="en-US" sz="3100" dirty="0"/>
          </a:p>
        </p:txBody>
      </p:sp>
      <p:sp>
        <p:nvSpPr>
          <p:cNvPr id="3" name="Content Placeholder 2">
            <a:extLst>
              <a:ext uri="{FF2B5EF4-FFF2-40B4-BE49-F238E27FC236}">
                <a16:creationId xmlns:a16="http://schemas.microsoft.com/office/drawing/2014/main" id="{A592636F-C6E3-61CB-847E-F8FCAA080ACC}"/>
              </a:ext>
            </a:extLst>
          </p:cNvPr>
          <p:cNvSpPr>
            <a:spLocks noGrp="1"/>
          </p:cNvSpPr>
          <p:nvPr>
            <p:ph idx="1"/>
          </p:nvPr>
        </p:nvSpPr>
        <p:spPr>
          <a:xfrm>
            <a:off x="457200" y="1311274"/>
            <a:ext cx="8229600" cy="3394075"/>
          </a:xfrm>
        </p:spPr>
        <p:txBody>
          <a:bodyPr>
            <a:noAutofit/>
          </a:bodyPr>
          <a:lstStyle/>
          <a:p>
            <a:pPr marL="0" indent="0">
              <a:buNone/>
            </a:pPr>
            <a:r>
              <a:rPr lang="en-US" sz="2800" b="1" dirty="0">
                <a:solidFill>
                  <a:srgbClr val="002D73"/>
                </a:solidFill>
              </a:rPr>
              <a:t>W</a:t>
            </a:r>
            <a:r>
              <a:rPr lang="en-US" sz="2800" b="1" dirty="0">
                <a:solidFill>
                  <a:srgbClr val="002D73"/>
                </a:solidFill>
                <a:latin typeface="Arial" panose="020B0604020202020204" pitchFamily="34" charset="0"/>
                <a:cs typeface="Arial" panose="020B0604020202020204" pitchFamily="34" charset="0"/>
              </a:rPr>
              <a:t>hat </a:t>
            </a:r>
            <a:r>
              <a:rPr lang="en-US" sz="2800" b="1" dirty="0">
                <a:solidFill>
                  <a:srgbClr val="002D73"/>
                </a:solidFill>
              </a:rPr>
              <a:t>MSD looks for:</a:t>
            </a:r>
          </a:p>
          <a:p>
            <a:pPr indent="-285750"/>
            <a:r>
              <a:rPr lang="en-US" sz="2800" dirty="0">
                <a:latin typeface="Arial" panose="020B0604020202020204" pitchFamily="34" charset="0"/>
                <a:cs typeface="Arial" panose="020B0604020202020204" pitchFamily="34" charset="0"/>
              </a:rPr>
              <a:t>Duties of the position</a:t>
            </a:r>
          </a:p>
          <a:p>
            <a:pPr indent="-285750"/>
            <a:r>
              <a:rPr lang="en-US" sz="2800" dirty="0">
                <a:latin typeface="Arial" panose="020B0604020202020204" pitchFamily="34" charset="0"/>
                <a:cs typeface="Arial" panose="020B0604020202020204" pitchFamily="34" charset="0"/>
              </a:rPr>
              <a:t>How the proposal meets the applicable criteria</a:t>
            </a:r>
          </a:p>
          <a:p>
            <a:pPr indent="-285750"/>
            <a:r>
              <a:rPr lang="en-US" sz="2800" dirty="0">
                <a:latin typeface="Arial" panose="020B0604020202020204" pitchFamily="34" charset="0"/>
                <a:cs typeface="Arial" panose="020B0604020202020204" pitchFamily="34" charset="0"/>
              </a:rPr>
              <a:t>How the position fits in with the rest of the organization (Org Chart)</a:t>
            </a:r>
          </a:p>
          <a:p>
            <a:pPr indent="-285750"/>
            <a:r>
              <a:rPr lang="en-US" sz="2800" dirty="0"/>
              <a:t>Documentation is crucial</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3523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381000" y="2190750"/>
            <a:ext cx="4953000" cy="1600438"/>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How To Justify Your Request:</a:t>
            </a:r>
          </a:p>
          <a:p>
            <a:r>
              <a:rPr lang="en-US" sz="4000" b="1" dirty="0">
                <a:solidFill>
                  <a:schemeClr val="bg1"/>
                </a:solidFill>
                <a:latin typeface="Arial" panose="020B0604020202020204" pitchFamily="34" charset="0"/>
                <a:cs typeface="Arial" panose="020B0604020202020204" pitchFamily="34" charset="0"/>
              </a:rPr>
              <a:t>Unclassified Service</a:t>
            </a:r>
          </a:p>
        </p:txBody>
      </p:sp>
    </p:spTree>
    <p:extLst>
      <p:ext uri="{BB962C8B-B14F-4D97-AF65-F5344CB8AC3E}">
        <p14:creationId xmlns:p14="http://schemas.microsoft.com/office/powerpoint/2010/main" val="4019364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15400" cy="3528536"/>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000" b="1" dirty="0">
                <a:solidFill>
                  <a:srgbClr val="002D73"/>
                </a:solidFill>
              </a:rPr>
              <a:t>Unclassified Service, </a:t>
            </a:r>
            <a:r>
              <a:rPr lang="en-US" sz="4000" b="1" dirty="0">
                <a:solidFill>
                  <a:srgbClr val="002D73"/>
                </a:solidFill>
                <a:effectLst/>
                <a:ea typeface="Calibri" panose="020F0502020204030204" pitchFamily="34" charset="0"/>
              </a:rPr>
              <a:t>§</a:t>
            </a:r>
            <a:r>
              <a:rPr lang="en-US" sz="4000" b="1" dirty="0">
                <a:solidFill>
                  <a:srgbClr val="002D73"/>
                </a:solidFill>
              </a:rPr>
              <a:t>35 of CSL:</a:t>
            </a:r>
          </a:p>
          <a:p>
            <a:pPr marL="0" indent="0">
              <a:buFont typeface="Arial" panose="020B0604020202020204" pitchFamily="34" charset="0"/>
              <a:buNone/>
            </a:pPr>
            <a:endParaRPr lang="en-US" sz="2000" b="1" dirty="0">
              <a:solidFill>
                <a:srgbClr val="002D73"/>
              </a:solidFill>
            </a:endParaRPr>
          </a:p>
          <a:p>
            <a:pPr marL="400050"/>
            <a:r>
              <a:rPr lang="en-US" sz="3600" dirty="0">
                <a:effectLst/>
                <a:ea typeface="Calibri" panose="020F0502020204030204" pitchFamily="34" charset="0"/>
              </a:rPr>
              <a:t>§35(a) </a:t>
            </a:r>
            <a:r>
              <a:rPr lang="en-US" sz="3600" dirty="0"/>
              <a:t>Elective offices</a:t>
            </a:r>
          </a:p>
          <a:p>
            <a:pPr marL="400050"/>
            <a:r>
              <a:rPr lang="en-US" sz="3600" dirty="0">
                <a:effectLst/>
                <a:ea typeface="Calibri" panose="020F0502020204030204" pitchFamily="34" charset="0"/>
              </a:rPr>
              <a:t>§35(b) All offices filled by election or appointment by the legislature</a:t>
            </a:r>
            <a:endParaRPr lang="en-US" sz="3600" dirty="0"/>
          </a:p>
          <a:p>
            <a:pPr marL="400050"/>
            <a:r>
              <a:rPr lang="en-US" sz="3600" dirty="0">
                <a:effectLst/>
                <a:ea typeface="Calibri" panose="020F0502020204030204" pitchFamily="34" charset="0"/>
              </a:rPr>
              <a:t>§35(c) </a:t>
            </a:r>
            <a:r>
              <a:rPr lang="en-US" sz="3600" dirty="0"/>
              <a:t>Legislative employees principally involved in legislative function</a:t>
            </a:r>
          </a:p>
          <a:p>
            <a:pPr marL="400050"/>
            <a:r>
              <a:rPr lang="en-US" sz="3600" dirty="0">
                <a:effectLst/>
                <a:ea typeface="Calibri" panose="020F0502020204030204" pitchFamily="34" charset="0"/>
              </a:rPr>
              <a:t>§35(e) </a:t>
            </a:r>
            <a:r>
              <a:rPr lang="en-US" sz="3600" b="1" dirty="0"/>
              <a:t>Department heads authorized to:</a:t>
            </a:r>
          </a:p>
          <a:p>
            <a:pPr marL="857250" lvl="1" indent="-342900">
              <a:buFont typeface="Arial" panose="020B0604020202020204" pitchFamily="34" charset="0"/>
              <a:buChar char="•"/>
            </a:pPr>
            <a:r>
              <a:rPr lang="en-US" sz="3600" b="1" dirty="0"/>
              <a:t>Control the functions of a department of government</a:t>
            </a:r>
          </a:p>
          <a:p>
            <a:pPr marL="857250" lvl="1" indent="-342900">
              <a:buFont typeface="Arial" panose="020B0604020202020204" pitchFamily="34" charset="0"/>
              <a:buChar char="•"/>
            </a:pPr>
            <a:r>
              <a:rPr lang="en-US" sz="3600" b="1" dirty="0"/>
              <a:t>Appoint and remove subordinates</a:t>
            </a:r>
          </a:p>
          <a:p>
            <a:pPr marL="400050"/>
            <a:r>
              <a:rPr lang="en-US" sz="3600" dirty="0">
                <a:effectLst/>
                <a:ea typeface="Calibri" panose="020F0502020204030204" pitchFamily="34" charset="0"/>
              </a:rPr>
              <a:t>§35(f) </a:t>
            </a:r>
            <a:r>
              <a:rPr lang="en-US" sz="3600" dirty="0"/>
              <a:t>Members, officers and employees of Boards of Elections</a:t>
            </a:r>
          </a:p>
          <a:p>
            <a:pPr marL="400050"/>
            <a:r>
              <a:rPr lang="en-US" sz="3600" dirty="0">
                <a:effectLst/>
                <a:ea typeface="Calibri" panose="020F0502020204030204" pitchFamily="34" charset="0"/>
              </a:rPr>
              <a:t>§35(g) </a:t>
            </a:r>
            <a:r>
              <a:rPr lang="en-US" sz="3600" dirty="0"/>
              <a:t>Teaching and teaching supervisory staff</a:t>
            </a:r>
          </a:p>
          <a:p>
            <a:pPr marL="400050"/>
            <a:r>
              <a:rPr lang="en-US" sz="3600" dirty="0">
                <a:effectLst/>
                <a:ea typeface="Calibri" panose="020F0502020204030204" pitchFamily="34" charset="0"/>
              </a:rPr>
              <a:t>§35(i) </a:t>
            </a:r>
            <a:r>
              <a:rPr lang="en-US" sz="3600" dirty="0"/>
              <a:t>Community College professional positions approved by the Chancellor</a:t>
            </a:r>
            <a:endParaRPr lang="en-US" dirty="0"/>
          </a:p>
        </p:txBody>
      </p:sp>
    </p:spTree>
    <p:extLst>
      <p:ext uri="{BB962C8B-B14F-4D97-AF65-F5344CB8AC3E}">
        <p14:creationId xmlns:p14="http://schemas.microsoft.com/office/powerpoint/2010/main" val="3216597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15400" cy="352853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srgbClr val="002D73"/>
                </a:solidFill>
              </a:rPr>
              <a:t>Unclassified Service, </a:t>
            </a:r>
            <a:r>
              <a:rPr lang="en-US" sz="2800" b="1" dirty="0">
                <a:solidFill>
                  <a:srgbClr val="002D73"/>
                </a:solidFill>
                <a:effectLst/>
                <a:ea typeface="Calibri" panose="020F0502020204030204" pitchFamily="34" charset="0"/>
              </a:rPr>
              <a:t>§</a:t>
            </a:r>
            <a:r>
              <a:rPr lang="en-US" sz="2800" b="1" dirty="0">
                <a:solidFill>
                  <a:srgbClr val="002D73"/>
                </a:solidFill>
              </a:rPr>
              <a:t>35 of CSL:</a:t>
            </a:r>
          </a:p>
          <a:p>
            <a:pPr marL="57150" indent="0">
              <a:buNone/>
            </a:pPr>
            <a:r>
              <a:rPr lang="en-US" sz="2800" b="1" dirty="0">
                <a:effectLst/>
                <a:ea typeface="Calibri" panose="020F0502020204030204" pitchFamily="34" charset="0"/>
              </a:rPr>
              <a:t>For all </a:t>
            </a:r>
            <a:r>
              <a:rPr lang="en-US" sz="2800" b="1" dirty="0">
                <a:ea typeface="Calibri" panose="020F0502020204030204" pitchFamily="34" charset="0"/>
              </a:rPr>
              <a:t>requests </a:t>
            </a:r>
            <a:r>
              <a:rPr lang="en-US" sz="2800" b="1" i="1" u="sng" dirty="0">
                <a:ea typeface="Calibri" panose="020F0502020204030204" pitchFamily="34" charset="0"/>
              </a:rPr>
              <a:t>except</a:t>
            </a:r>
            <a:r>
              <a:rPr lang="en-US" sz="2800" b="1" dirty="0">
                <a:ea typeface="Calibri" panose="020F0502020204030204" pitchFamily="34" charset="0"/>
              </a:rPr>
              <a:t> those made pursuant to </a:t>
            </a:r>
            <a:r>
              <a:rPr lang="en-US" sz="2800" b="1" dirty="0">
                <a:effectLst/>
                <a:ea typeface="Calibri" panose="020F0502020204030204" pitchFamily="34" charset="0"/>
              </a:rPr>
              <a:t>§35(e), provide:</a:t>
            </a:r>
          </a:p>
          <a:p>
            <a:pPr marL="400050"/>
            <a:r>
              <a:rPr lang="en-US" sz="2800" dirty="0"/>
              <a:t>A written statement of how the requested position satisfies the criteria in </a:t>
            </a:r>
            <a:r>
              <a:rPr lang="en-US" sz="2800" dirty="0">
                <a:effectLst/>
                <a:ea typeface="Calibri" panose="020F0502020204030204" pitchFamily="34" charset="0"/>
              </a:rPr>
              <a:t>§35; and</a:t>
            </a:r>
            <a:endParaRPr lang="en-US" sz="2800" dirty="0"/>
          </a:p>
          <a:p>
            <a:pPr marL="400050"/>
            <a:r>
              <a:rPr lang="en-US" sz="2800" dirty="0"/>
              <a:t>Local Law/Charter or Board Resolution that supports allocation to the unclassified service</a:t>
            </a:r>
          </a:p>
        </p:txBody>
      </p:sp>
    </p:spTree>
    <p:extLst>
      <p:ext uri="{BB962C8B-B14F-4D97-AF65-F5344CB8AC3E}">
        <p14:creationId xmlns:p14="http://schemas.microsoft.com/office/powerpoint/2010/main" val="1417993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15400" cy="352853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srgbClr val="002D73"/>
                </a:solidFill>
              </a:rPr>
              <a:t>Unclassified Service, </a:t>
            </a:r>
            <a:r>
              <a:rPr lang="en-US" sz="2800" b="1" dirty="0">
                <a:solidFill>
                  <a:srgbClr val="002D73"/>
                </a:solidFill>
                <a:effectLst/>
                <a:ea typeface="Calibri" panose="020F0502020204030204" pitchFamily="34" charset="0"/>
              </a:rPr>
              <a:t>§</a:t>
            </a:r>
            <a:r>
              <a:rPr lang="en-US" sz="2800" b="1" dirty="0">
                <a:solidFill>
                  <a:srgbClr val="002D73"/>
                </a:solidFill>
              </a:rPr>
              <a:t>35 of CSL:</a:t>
            </a:r>
          </a:p>
          <a:p>
            <a:pPr marL="57150" indent="0">
              <a:buNone/>
            </a:pPr>
            <a:r>
              <a:rPr lang="en-US" sz="2400" b="1" dirty="0">
                <a:effectLst/>
                <a:ea typeface="Calibri" panose="020F0502020204030204" pitchFamily="34" charset="0"/>
              </a:rPr>
              <a:t>For all </a:t>
            </a:r>
            <a:r>
              <a:rPr lang="en-US" sz="2400" b="1" dirty="0">
                <a:ea typeface="Calibri" panose="020F0502020204030204" pitchFamily="34" charset="0"/>
              </a:rPr>
              <a:t>requests made pursuant to </a:t>
            </a:r>
            <a:r>
              <a:rPr lang="en-US" sz="2400" b="1" dirty="0">
                <a:effectLst/>
                <a:ea typeface="Calibri" panose="020F0502020204030204" pitchFamily="34" charset="0"/>
              </a:rPr>
              <a:t>§35(e), provide:</a:t>
            </a:r>
          </a:p>
          <a:p>
            <a:pPr indent="-285750"/>
            <a:r>
              <a:rPr lang="en-US" sz="2400" dirty="0">
                <a:solidFill>
                  <a:srgbClr val="000000"/>
                </a:solidFill>
                <a:effectLst/>
                <a:latin typeface="Arial" panose="020B0604020202020204" pitchFamily="34" charset="0"/>
                <a:ea typeface="Times New Roman" panose="02020603050405020304" pitchFamily="18" charset="0"/>
              </a:rPr>
              <a:t>A written explanation citing </a:t>
            </a:r>
            <a:r>
              <a:rPr lang="en-US" sz="2400" dirty="0">
                <a:effectLst/>
                <a:ea typeface="Calibri" panose="020F0502020204030204" pitchFamily="34" charset="0"/>
              </a:rPr>
              <a:t>§</a:t>
            </a:r>
            <a:r>
              <a:rPr lang="en-US" sz="2400" dirty="0">
                <a:solidFill>
                  <a:srgbClr val="000000"/>
                </a:solidFill>
                <a:effectLst/>
                <a:latin typeface="Arial" panose="020B0604020202020204" pitchFamily="34" charset="0"/>
                <a:ea typeface="Times New Roman" panose="02020603050405020304" pitchFamily="18" charset="0"/>
              </a:rPr>
              <a:t>35(e) of the Civil Service Law; </a:t>
            </a:r>
          </a:p>
          <a:p>
            <a:pPr indent="-285750"/>
            <a:r>
              <a:rPr lang="en-US" sz="2400" dirty="0">
                <a:solidFill>
                  <a:srgbClr val="000000"/>
                </a:solidFill>
                <a:ea typeface="Times New Roman" panose="02020603050405020304" pitchFamily="18" charset="0"/>
              </a:rPr>
              <a:t>T</a:t>
            </a:r>
            <a:r>
              <a:rPr lang="en-US" sz="2400" dirty="0">
                <a:solidFill>
                  <a:srgbClr val="000000"/>
                </a:solidFill>
                <a:effectLst/>
                <a:latin typeface="Arial" panose="020B0604020202020204" pitchFamily="34" charset="0"/>
                <a:ea typeface="Times New Roman" panose="02020603050405020304" pitchFamily="18" charset="0"/>
              </a:rPr>
              <a:t>he local law creating the department; and</a:t>
            </a:r>
            <a:endParaRPr lang="en-US" sz="2400" b="1" dirty="0">
              <a:effectLst/>
              <a:ea typeface="Calibri" panose="020F0502020204030204" pitchFamily="34" charset="0"/>
            </a:endParaRPr>
          </a:p>
          <a:p>
            <a:pPr indent="-285750"/>
            <a:r>
              <a:rPr lang="en-US" sz="2400" dirty="0">
                <a:solidFill>
                  <a:srgbClr val="000000"/>
                </a:solidFill>
                <a:effectLst/>
                <a:latin typeface="Arial" panose="020B0604020202020204" pitchFamily="34" charset="0"/>
                <a:ea typeface="Times New Roman" panose="02020603050405020304" pitchFamily="18" charset="0"/>
              </a:rPr>
              <a:t>The local law designating the position as the head of the department with the authority to direct and control the department, as well as the authority to appoint and remove employees.</a:t>
            </a:r>
          </a:p>
        </p:txBody>
      </p:sp>
    </p:spTree>
    <p:extLst>
      <p:ext uri="{BB962C8B-B14F-4D97-AF65-F5344CB8AC3E}">
        <p14:creationId xmlns:p14="http://schemas.microsoft.com/office/powerpoint/2010/main" val="2059553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533400" y="2419350"/>
            <a:ext cx="3581400" cy="984885"/>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How To Justify Your Request:</a:t>
            </a:r>
          </a:p>
          <a:p>
            <a:r>
              <a:rPr lang="en-US" sz="4000" b="1" dirty="0">
                <a:solidFill>
                  <a:schemeClr val="bg1"/>
                </a:solidFill>
                <a:latin typeface="Arial" panose="020B0604020202020204" pitchFamily="34" charset="0"/>
                <a:cs typeface="Arial" panose="020B0604020202020204" pitchFamily="34" charset="0"/>
              </a:rPr>
              <a:t>Exempt Class</a:t>
            </a:r>
          </a:p>
        </p:txBody>
      </p:sp>
    </p:spTree>
    <p:extLst>
      <p:ext uri="{BB962C8B-B14F-4D97-AF65-F5344CB8AC3E}">
        <p14:creationId xmlns:p14="http://schemas.microsoft.com/office/powerpoint/2010/main" val="1813730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839200" cy="3528536"/>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Exempt Class, </a:t>
            </a:r>
            <a:r>
              <a:rPr lang="en-US" sz="3200" b="1" dirty="0">
                <a:solidFill>
                  <a:srgbClr val="002D73"/>
                </a:solidFill>
                <a:effectLst/>
                <a:ea typeface="Calibri" panose="020F0502020204030204" pitchFamily="34" charset="0"/>
              </a:rPr>
              <a:t>§</a:t>
            </a:r>
            <a:r>
              <a:rPr lang="en-US" sz="3000" b="1" dirty="0">
                <a:solidFill>
                  <a:srgbClr val="002D73"/>
                </a:solidFill>
              </a:rPr>
              <a:t>41 of CSL:</a:t>
            </a:r>
          </a:p>
          <a:p>
            <a:r>
              <a:rPr lang="en-US" sz="2800" dirty="0">
                <a:effectLst/>
                <a:ea typeface="Calibri" panose="020F0502020204030204" pitchFamily="34" charset="0"/>
              </a:rPr>
              <a:t>§</a:t>
            </a:r>
            <a:r>
              <a:rPr lang="en-US" sz="2800" dirty="0">
                <a:latin typeface="Arial" panose="020B0604020202020204" pitchFamily="34" charset="0"/>
                <a:cs typeface="Arial" panose="020B0604020202020204" pitchFamily="34" charset="0"/>
              </a:rPr>
              <a:t>41(1)(b) Deputies of principal officers authorized to act generally for and in place of the principal</a:t>
            </a:r>
          </a:p>
          <a:p>
            <a:r>
              <a:rPr lang="en-US" sz="2800" dirty="0">
                <a:effectLst/>
                <a:ea typeface="Calibri" panose="020F0502020204030204" pitchFamily="34" charset="0"/>
              </a:rPr>
              <a:t>§</a:t>
            </a:r>
            <a:r>
              <a:rPr lang="en-US" sz="2800" dirty="0">
                <a:latin typeface="Arial" panose="020B0604020202020204" pitchFamily="34" charset="0"/>
                <a:cs typeface="Arial" panose="020B0604020202020204" pitchFamily="34" charset="0"/>
              </a:rPr>
              <a:t>41(1)(c) One secretary to each municipal board or commission</a:t>
            </a:r>
          </a:p>
          <a:p>
            <a:r>
              <a:rPr lang="en-US" sz="2800" dirty="0">
                <a:effectLst/>
                <a:ea typeface="Calibri" panose="020F0502020204030204" pitchFamily="34" charset="0"/>
              </a:rPr>
              <a:t>§</a:t>
            </a:r>
            <a:r>
              <a:rPr lang="en-US" sz="2800" dirty="0">
                <a:latin typeface="Arial" panose="020B0604020202020204" pitchFamily="34" charset="0"/>
                <a:cs typeface="Arial" panose="020B0604020202020204" pitchFamily="34" charset="0"/>
              </a:rPr>
              <a:t>41(1)(d) One clerk for each elected judge, One clerk and one deputy clerk, if authorized by law, for each court</a:t>
            </a:r>
          </a:p>
          <a:p>
            <a:r>
              <a:rPr lang="en-US" sz="2800" dirty="0">
                <a:effectLst/>
                <a:ea typeface="Calibri" panose="020F0502020204030204" pitchFamily="34" charset="0"/>
              </a:rPr>
              <a:t>§</a:t>
            </a:r>
            <a:r>
              <a:rPr lang="en-US" sz="2800" dirty="0">
                <a:latin typeface="Arial" panose="020B0604020202020204" pitchFamily="34" charset="0"/>
                <a:cs typeface="Arial" panose="020B0604020202020204" pitchFamily="34" charset="0"/>
              </a:rPr>
              <a:t>41(1)(e) Other subordinate offices or positions for which neither competitive nor non-competitive examination is practicable</a:t>
            </a: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537318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229600" cy="3528536"/>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000" b="1" dirty="0">
                <a:solidFill>
                  <a:srgbClr val="002D73"/>
                </a:solidFill>
              </a:rPr>
              <a:t>Exempt Class, </a:t>
            </a:r>
            <a:r>
              <a:rPr lang="en-US" sz="4000" b="1" dirty="0">
                <a:solidFill>
                  <a:srgbClr val="002D73"/>
                </a:solidFill>
                <a:effectLst/>
                <a:ea typeface="Calibri" panose="020F0502020204030204" pitchFamily="34" charset="0"/>
              </a:rPr>
              <a:t>§</a:t>
            </a:r>
            <a:r>
              <a:rPr lang="en-US" sz="4000" b="1" dirty="0">
                <a:solidFill>
                  <a:srgbClr val="002D73"/>
                </a:solidFill>
              </a:rPr>
              <a:t>41 of CSL:</a:t>
            </a:r>
          </a:p>
          <a:p>
            <a:pPr marL="0" indent="0">
              <a:buNone/>
            </a:pPr>
            <a:r>
              <a:rPr lang="en-US" sz="2800" b="1" dirty="0">
                <a:effectLst/>
                <a:ea typeface="Calibri" panose="020F0502020204030204" pitchFamily="34" charset="0"/>
              </a:rPr>
              <a:t>§</a:t>
            </a:r>
            <a:r>
              <a:rPr lang="en-US" sz="2800" b="1" dirty="0">
                <a:latin typeface="Arial" panose="020B0604020202020204" pitchFamily="34" charset="0"/>
                <a:cs typeface="Arial" panose="020B0604020202020204" pitchFamily="34" charset="0"/>
              </a:rPr>
              <a:t>41(1)(b) Deputies of principal officers authorized to act generally for and in place of the principal</a:t>
            </a:r>
          </a:p>
          <a:p>
            <a:pPr marL="0" indent="0">
              <a:buNone/>
            </a:pPr>
            <a:endParaRPr lang="en-US" sz="1300" b="1" dirty="0">
              <a:latin typeface="Arial" panose="020B0604020202020204" pitchFamily="34" charset="0"/>
              <a:cs typeface="Arial" panose="020B0604020202020204" pitchFamily="34" charset="0"/>
            </a:endParaRPr>
          </a:p>
          <a:p>
            <a:pPr marL="0" indent="0">
              <a:buNone/>
            </a:pPr>
            <a:r>
              <a:rPr lang="en-US" sz="2800" u="sng" dirty="0">
                <a:latin typeface="Arial" panose="020B0604020202020204" pitchFamily="34" charset="0"/>
                <a:cs typeface="Arial" panose="020B0604020202020204" pitchFamily="34" charset="0"/>
              </a:rPr>
              <a:t>Provide</a:t>
            </a:r>
            <a:r>
              <a:rPr lang="en-US" sz="2800" dirty="0">
                <a:latin typeface="Arial" panose="020B0604020202020204" pitchFamily="34" charset="0"/>
                <a:cs typeface="Arial" panose="020B0604020202020204" pitchFamily="34" charset="0"/>
              </a:rPr>
              <a:t>:</a:t>
            </a:r>
            <a:endParaRPr lang="en-US" sz="2800" u="sng" dirty="0">
              <a:latin typeface="Arial" panose="020B0604020202020204" pitchFamily="34" charset="0"/>
              <a:cs typeface="Arial" panose="020B0604020202020204" pitchFamily="34" charset="0"/>
            </a:endParaRPr>
          </a:p>
          <a:p>
            <a:r>
              <a:rPr lang="en-US" sz="2800" dirty="0"/>
              <a:t>Jurisdictional classification of the principal</a:t>
            </a:r>
          </a:p>
          <a:p>
            <a:r>
              <a:rPr lang="en-US" sz="2800" dirty="0"/>
              <a:t>Duties of the principal executive officer</a:t>
            </a:r>
          </a:p>
          <a:p>
            <a:r>
              <a:rPr lang="en-US" sz="2800" dirty="0"/>
              <a:t>Local law creating the department of which the requested position is the deputy</a:t>
            </a:r>
          </a:p>
          <a:p>
            <a:r>
              <a:rPr lang="en-US" sz="2800" dirty="0"/>
              <a:t>Local law granting the authority to act for and in place of the principal</a:t>
            </a:r>
          </a:p>
          <a:p>
            <a:r>
              <a:rPr lang="en-US" sz="2800" dirty="0">
                <a:latin typeface="Arial" panose="020B0604020202020204" pitchFamily="34" charset="0"/>
                <a:cs typeface="Arial" panose="020B0604020202020204" pitchFamily="34" charset="0"/>
              </a:rPr>
              <a:t>Written justification</a:t>
            </a:r>
          </a:p>
        </p:txBody>
      </p:sp>
    </p:spTree>
    <p:extLst>
      <p:ext uri="{BB962C8B-B14F-4D97-AF65-F5344CB8AC3E}">
        <p14:creationId xmlns:p14="http://schemas.microsoft.com/office/powerpoint/2010/main" val="2754198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Exempt Class, </a:t>
            </a:r>
            <a:r>
              <a:rPr lang="en-US" sz="3200" b="1" dirty="0">
                <a:solidFill>
                  <a:srgbClr val="002D73"/>
                </a:solidFill>
                <a:effectLst/>
                <a:ea typeface="Calibri" panose="020F0502020204030204" pitchFamily="34" charset="0"/>
              </a:rPr>
              <a:t>§</a:t>
            </a:r>
            <a:r>
              <a:rPr lang="en-US" sz="3000" b="1" dirty="0">
                <a:solidFill>
                  <a:srgbClr val="002D73"/>
                </a:solidFill>
              </a:rPr>
              <a:t>41 of CSL:</a:t>
            </a:r>
          </a:p>
          <a:p>
            <a:pPr marL="0" indent="0">
              <a:buNone/>
            </a:pPr>
            <a:r>
              <a:rPr lang="en-US" sz="2200" b="1" dirty="0">
                <a:effectLst/>
                <a:ea typeface="Calibri" panose="020F0502020204030204" pitchFamily="34" charset="0"/>
              </a:rPr>
              <a:t>§</a:t>
            </a:r>
            <a:r>
              <a:rPr lang="en-US" sz="2200" b="1" dirty="0">
                <a:latin typeface="Arial" panose="020B0604020202020204" pitchFamily="34" charset="0"/>
                <a:cs typeface="Arial" panose="020B0604020202020204" pitchFamily="34" charset="0"/>
              </a:rPr>
              <a:t>41(1)(c) One secretary to each municipal board or commission</a:t>
            </a:r>
          </a:p>
          <a:p>
            <a:pPr marL="0" indent="0">
              <a:buNone/>
            </a:pPr>
            <a:r>
              <a:rPr lang="en-US" sz="2000" u="sng" dirty="0">
                <a:latin typeface="Arial" panose="020B0604020202020204" pitchFamily="34" charset="0"/>
                <a:cs typeface="Arial" panose="020B0604020202020204" pitchFamily="34" charset="0"/>
              </a:rPr>
              <a:t>Provide</a:t>
            </a:r>
            <a:r>
              <a:rPr lang="en-US" sz="2000" b="1" dirty="0">
                <a:latin typeface="Arial" panose="020B0604020202020204" pitchFamily="34" charset="0"/>
                <a:cs typeface="Arial" panose="020B0604020202020204" pitchFamily="34" charset="0"/>
              </a:rPr>
              <a:t>:</a:t>
            </a:r>
          </a:p>
          <a:p>
            <a:r>
              <a:rPr lang="en-US" sz="2000" dirty="0">
                <a:solidFill>
                  <a:srgbClr val="000000"/>
                </a:solidFill>
                <a:effectLst/>
                <a:latin typeface="Arial" panose="020B0604020202020204" pitchFamily="34" charset="0"/>
                <a:ea typeface="Times New Roman" panose="02020603050405020304" pitchFamily="18" charset="0"/>
              </a:rPr>
              <a:t>A written explanation citing </a:t>
            </a:r>
            <a:r>
              <a:rPr lang="en-US" sz="2000" dirty="0">
                <a:effectLst/>
                <a:ea typeface="Calibri" panose="020F0502020204030204" pitchFamily="34" charset="0"/>
              </a:rPr>
              <a:t>§</a:t>
            </a:r>
            <a:r>
              <a:rPr lang="en-US" sz="2000" dirty="0">
                <a:solidFill>
                  <a:srgbClr val="000000"/>
                </a:solidFill>
                <a:effectLst/>
                <a:latin typeface="Arial" panose="020B0604020202020204" pitchFamily="34" charset="0"/>
                <a:ea typeface="Times New Roman" panose="02020603050405020304" pitchFamily="18" charset="0"/>
              </a:rPr>
              <a:t>41(1)(c); </a:t>
            </a:r>
          </a:p>
          <a:p>
            <a:endParaRPr lang="en-US" sz="1000" dirty="0">
              <a:solidFill>
                <a:srgbClr val="000000"/>
              </a:solidFill>
              <a:effectLst/>
              <a:latin typeface="Arial" panose="020B0604020202020204" pitchFamily="34" charset="0"/>
              <a:ea typeface="Times New Roman" panose="02020603050405020304" pitchFamily="18" charset="0"/>
            </a:endParaRPr>
          </a:p>
          <a:p>
            <a:r>
              <a:rPr lang="en-US" sz="2000" dirty="0">
                <a:solidFill>
                  <a:srgbClr val="000000"/>
                </a:solidFill>
                <a:ea typeface="Times New Roman" panose="02020603050405020304" pitchFamily="18" charset="0"/>
              </a:rPr>
              <a:t>D</a:t>
            </a:r>
            <a:r>
              <a:rPr lang="en-US" sz="2000" dirty="0">
                <a:solidFill>
                  <a:srgbClr val="000000"/>
                </a:solidFill>
                <a:effectLst/>
                <a:latin typeface="Arial" panose="020B0604020202020204" pitchFamily="34" charset="0"/>
                <a:ea typeface="Times New Roman" panose="02020603050405020304" pitchFamily="18" charset="0"/>
              </a:rPr>
              <a:t>ocumentation supporting the creation or existence of the municipal board or commission the secretary is serving; and </a:t>
            </a:r>
          </a:p>
          <a:p>
            <a:endParaRPr lang="en-US" sz="1000" dirty="0">
              <a:solidFill>
                <a:srgbClr val="000000"/>
              </a:solidFill>
              <a:effectLst/>
              <a:latin typeface="Arial" panose="020B0604020202020204" pitchFamily="34" charset="0"/>
              <a:ea typeface="Times New Roman" panose="02020603050405020304" pitchFamily="18" charset="0"/>
            </a:endParaRPr>
          </a:p>
          <a:p>
            <a:r>
              <a:rPr lang="en-US" sz="2000" dirty="0">
                <a:solidFill>
                  <a:srgbClr val="000000"/>
                </a:solidFill>
                <a:ea typeface="Times New Roman" panose="02020603050405020304" pitchFamily="18" charset="0"/>
              </a:rPr>
              <a:t>T</a:t>
            </a:r>
            <a:r>
              <a:rPr lang="en-US" sz="2000" dirty="0">
                <a:solidFill>
                  <a:srgbClr val="000000"/>
                </a:solidFill>
                <a:effectLst/>
                <a:latin typeface="Arial" panose="020B0604020202020204" pitchFamily="34" charset="0"/>
                <a:ea typeface="Times New Roman" panose="02020603050405020304" pitchFamily="18" charset="0"/>
              </a:rPr>
              <a:t>he local law permitting the appointment.</a:t>
            </a:r>
            <a:endParaRPr lang="en-US" sz="2000" dirty="0"/>
          </a:p>
        </p:txBody>
      </p:sp>
    </p:spTree>
    <p:extLst>
      <p:ext uri="{BB962C8B-B14F-4D97-AF65-F5344CB8AC3E}">
        <p14:creationId xmlns:p14="http://schemas.microsoft.com/office/powerpoint/2010/main" val="2938733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229600" cy="3528536"/>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Exempt Class, </a:t>
            </a:r>
            <a:r>
              <a:rPr lang="en-US" sz="3200" b="1" dirty="0">
                <a:solidFill>
                  <a:srgbClr val="002D73"/>
                </a:solidFill>
                <a:effectLst/>
                <a:ea typeface="Calibri" panose="020F0502020204030204" pitchFamily="34" charset="0"/>
              </a:rPr>
              <a:t>§</a:t>
            </a:r>
            <a:r>
              <a:rPr lang="en-US" sz="3000" b="1" dirty="0">
                <a:solidFill>
                  <a:srgbClr val="002D73"/>
                </a:solidFill>
              </a:rPr>
              <a:t>41 of CSL:</a:t>
            </a:r>
          </a:p>
          <a:p>
            <a:pPr marL="0" indent="0">
              <a:buNone/>
            </a:pPr>
            <a:r>
              <a:rPr lang="en-US" sz="2200" b="1" dirty="0">
                <a:latin typeface="Arial" panose="020B0604020202020204" pitchFamily="34" charset="0"/>
                <a:cs typeface="Arial" panose="020B0604020202020204" pitchFamily="34" charset="0"/>
              </a:rPr>
              <a:t>Section </a:t>
            </a:r>
            <a:r>
              <a:rPr lang="en-US" sz="2200" b="1" dirty="0">
                <a:effectLst/>
                <a:ea typeface="Calibri" panose="020F0502020204030204" pitchFamily="34" charset="0"/>
              </a:rPr>
              <a:t>§</a:t>
            </a:r>
            <a:r>
              <a:rPr lang="en-US" sz="2200" b="1" dirty="0">
                <a:latin typeface="Arial" panose="020B0604020202020204" pitchFamily="34" charset="0"/>
                <a:cs typeface="Arial" panose="020B0604020202020204" pitchFamily="34" charset="0"/>
              </a:rPr>
              <a:t>41(1)(d) One </a:t>
            </a:r>
            <a:r>
              <a:rPr lang="en-US" sz="2200" b="1" dirty="0"/>
              <a:t>C</a:t>
            </a:r>
            <a:r>
              <a:rPr lang="en-US" sz="2200" b="1" dirty="0">
                <a:latin typeface="Arial" panose="020B0604020202020204" pitchFamily="34" charset="0"/>
                <a:cs typeface="Arial" panose="020B0604020202020204" pitchFamily="34" charset="0"/>
              </a:rPr>
              <a:t>lerk for each elected judge, one clerk and one deputy clerk of each </a:t>
            </a:r>
            <a:r>
              <a:rPr lang="en-US" sz="2200" b="1" u="sng" dirty="0">
                <a:latin typeface="Arial" panose="020B0604020202020204" pitchFamily="34" charset="0"/>
                <a:cs typeface="Arial" panose="020B0604020202020204" pitchFamily="34" charset="0"/>
              </a:rPr>
              <a:t>Court</a:t>
            </a:r>
          </a:p>
          <a:p>
            <a:pPr marL="0" indent="0">
              <a:buNone/>
            </a:pPr>
            <a:endParaRPr lang="en-US" sz="900" b="1" dirty="0">
              <a:latin typeface="Arial" panose="020B0604020202020204" pitchFamily="34" charset="0"/>
              <a:cs typeface="Arial" panose="020B0604020202020204" pitchFamily="34" charset="0"/>
            </a:endParaRPr>
          </a:p>
          <a:p>
            <a:pPr marL="0" indent="0">
              <a:buNone/>
            </a:pPr>
            <a:r>
              <a:rPr lang="en-US" sz="3000" u="sng" dirty="0"/>
              <a:t>Provide</a:t>
            </a:r>
            <a:r>
              <a:rPr lang="en-US" sz="3000" dirty="0"/>
              <a:t>:</a:t>
            </a:r>
            <a:endParaRPr lang="en-US" sz="3000" dirty="0">
              <a:latin typeface="Arial" panose="020B0604020202020204" pitchFamily="34" charset="0"/>
              <a:cs typeface="Arial" panose="020B0604020202020204" pitchFamily="34" charset="0"/>
            </a:endParaRPr>
          </a:p>
          <a:p>
            <a:r>
              <a:rPr lang="en-US" sz="2800" dirty="0"/>
              <a:t>S</a:t>
            </a:r>
            <a:r>
              <a:rPr lang="en-US" sz="2800" dirty="0">
                <a:latin typeface="Arial" panose="020B0604020202020204" pitchFamily="34" charset="0"/>
                <a:cs typeface="Arial" panose="020B0604020202020204" pitchFamily="34" charset="0"/>
              </a:rPr>
              <a:t>tatement of duties</a:t>
            </a:r>
          </a:p>
          <a:p>
            <a:r>
              <a:rPr lang="en-US" sz="2800" dirty="0"/>
              <a:t>Written statement Citing </a:t>
            </a:r>
            <a:r>
              <a:rPr lang="en-US" sz="2800" dirty="0">
                <a:effectLst/>
                <a:ea typeface="Calibri" panose="020F0502020204030204" pitchFamily="34" charset="0"/>
              </a:rPr>
              <a:t>§</a:t>
            </a:r>
            <a:r>
              <a:rPr lang="en-US" sz="2800" dirty="0"/>
              <a:t>41(1)(d) of Civil Service Law.</a:t>
            </a:r>
          </a:p>
          <a:p>
            <a:pPr marL="0" indent="0">
              <a:buNone/>
            </a:pPr>
            <a:r>
              <a:rPr lang="en-US" sz="2800" i="1" dirty="0">
                <a:latin typeface="Arial" panose="020B0604020202020204" pitchFamily="34" charset="0"/>
                <a:cs typeface="Arial" panose="020B0604020202020204" pitchFamily="34" charset="0"/>
              </a:rPr>
              <a:t>Local Law is not required </a:t>
            </a:r>
          </a:p>
          <a:p>
            <a:pPr marL="0" indent="0">
              <a:buNone/>
            </a:pPr>
            <a:endParaRPr lang="en-US" sz="28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271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097852"/>
            <a:ext cx="8686800" cy="3836098"/>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Exempt Class, </a:t>
            </a:r>
            <a:r>
              <a:rPr lang="en-US" sz="3200" b="1" dirty="0">
                <a:solidFill>
                  <a:srgbClr val="002D73"/>
                </a:solidFill>
                <a:effectLst/>
                <a:ea typeface="Calibri" panose="020F0502020204030204" pitchFamily="34" charset="0"/>
              </a:rPr>
              <a:t>§</a:t>
            </a:r>
            <a:r>
              <a:rPr lang="en-US" sz="3000" b="1" dirty="0">
                <a:solidFill>
                  <a:srgbClr val="002D73"/>
                </a:solidFill>
              </a:rPr>
              <a:t>41 of CSL:</a:t>
            </a:r>
          </a:p>
          <a:p>
            <a:pPr marL="0" indent="0">
              <a:buNone/>
            </a:pPr>
            <a:r>
              <a:rPr lang="en-US" sz="2000" b="1" dirty="0">
                <a:effectLst/>
                <a:ea typeface="Calibri" panose="020F0502020204030204" pitchFamily="34" charset="0"/>
              </a:rPr>
              <a:t>§</a:t>
            </a:r>
            <a:r>
              <a:rPr lang="en-US" sz="2000" b="1" dirty="0">
                <a:latin typeface="Arial" panose="020B0604020202020204" pitchFamily="34" charset="0"/>
                <a:cs typeface="Arial" panose="020B0604020202020204" pitchFamily="34" charset="0"/>
              </a:rPr>
              <a:t>41(1)(e) Other subordinate offices or positions for which neither competitive nor non-competitive examination is practicable</a:t>
            </a:r>
          </a:p>
          <a:p>
            <a:pPr marL="0" indent="0">
              <a:buNone/>
            </a:pPr>
            <a:endParaRPr lang="en-US" sz="900" b="1" dirty="0"/>
          </a:p>
          <a:p>
            <a:r>
              <a:rPr lang="en-US" sz="2000" dirty="0">
                <a:solidFill>
                  <a:srgbClr val="000000"/>
                </a:solidFill>
                <a:ea typeface="Times New Roman" panose="02020603050405020304" pitchFamily="18" charset="0"/>
              </a:rPr>
              <a:t>W</a:t>
            </a:r>
            <a:r>
              <a:rPr lang="en-US" sz="2000" dirty="0">
                <a:solidFill>
                  <a:srgbClr val="000000"/>
                </a:solidFill>
                <a:effectLst/>
                <a:latin typeface="Arial" panose="020B0604020202020204" pitchFamily="34" charset="0"/>
                <a:ea typeface="Times New Roman" panose="02020603050405020304" pitchFamily="18" charset="0"/>
              </a:rPr>
              <a:t>ritten explanation citing </a:t>
            </a:r>
            <a:r>
              <a:rPr lang="en-US" sz="2000" dirty="0">
                <a:effectLst/>
                <a:ea typeface="Calibri" panose="020F0502020204030204" pitchFamily="34" charset="0"/>
              </a:rPr>
              <a:t>§</a:t>
            </a:r>
            <a:r>
              <a:rPr lang="en-US" sz="2000" dirty="0">
                <a:solidFill>
                  <a:srgbClr val="000000"/>
                </a:solidFill>
                <a:effectLst/>
                <a:latin typeface="Arial" panose="020B0604020202020204" pitchFamily="34" charset="0"/>
                <a:ea typeface="Times New Roman" panose="02020603050405020304" pitchFamily="18" charset="0"/>
              </a:rPr>
              <a:t>41(1)(e) and explaining why neither competitive nor non-competitive examination is practicable; </a:t>
            </a:r>
          </a:p>
          <a:p>
            <a:endParaRPr lang="en-US" sz="800" dirty="0">
              <a:solidFill>
                <a:srgbClr val="000000"/>
              </a:solidFill>
              <a:ea typeface="Times New Roman" panose="02020603050405020304" pitchFamily="18" charset="0"/>
            </a:endParaRPr>
          </a:p>
          <a:p>
            <a:r>
              <a:rPr lang="en-US" sz="2000" dirty="0">
                <a:solidFill>
                  <a:srgbClr val="000000"/>
                </a:solidFill>
                <a:ea typeface="Times New Roman" panose="02020603050405020304" pitchFamily="18" charset="0"/>
              </a:rPr>
              <a:t>L</a:t>
            </a:r>
            <a:r>
              <a:rPr lang="en-US" sz="2000" dirty="0">
                <a:solidFill>
                  <a:srgbClr val="000000"/>
                </a:solidFill>
                <a:effectLst/>
                <a:latin typeface="Arial" panose="020B0604020202020204" pitchFamily="34" charset="0"/>
                <a:ea typeface="Times New Roman" panose="02020603050405020304" pitchFamily="18" charset="0"/>
              </a:rPr>
              <a:t>ocal law creating the position.  </a:t>
            </a:r>
          </a:p>
          <a:p>
            <a:endParaRPr lang="en-US" sz="800" dirty="0">
              <a:solidFill>
                <a:srgbClr val="000000"/>
              </a:solidFill>
              <a:effectLst/>
              <a:latin typeface="Arial" panose="020B0604020202020204" pitchFamily="34" charset="0"/>
              <a:ea typeface="Times New Roman" panose="02020603050405020304" pitchFamily="18" charset="0"/>
            </a:endParaRPr>
          </a:p>
          <a:p>
            <a:r>
              <a:rPr lang="en-US" sz="2000" dirty="0">
                <a:solidFill>
                  <a:srgbClr val="000000"/>
                </a:solidFill>
                <a:effectLst/>
                <a:latin typeface="Arial" panose="020B0604020202020204" pitchFamily="34" charset="0"/>
                <a:ea typeface="Times New Roman" panose="02020603050405020304" pitchFamily="18" charset="0"/>
              </a:rPr>
              <a:t>Working with confidential material/holding confidence and trust of the supervisor are not necessarily appropriate justification.</a:t>
            </a:r>
          </a:p>
          <a:p>
            <a:pPr lvl="1"/>
            <a:r>
              <a:rPr lang="en-US" sz="1800" b="1" dirty="0">
                <a:solidFill>
                  <a:srgbClr val="000000"/>
                </a:solidFill>
                <a:effectLst/>
                <a:latin typeface="Arial" panose="020B0604020202020204" pitchFamily="34" charset="0"/>
                <a:ea typeface="Times New Roman" panose="02020603050405020304" pitchFamily="18" charset="0"/>
              </a:rPr>
              <a:t>Compelling evidence of a unique and confidential relationship or other extenuating circumstances must be provided.</a:t>
            </a:r>
            <a:endParaRPr lang="en-US" sz="1800" b="1" dirty="0"/>
          </a:p>
        </p:txBody>
      </p:sp>
    </p:spTree>
    <p:extLst>
      <p:ext uri="{BB962C8B-B14F-4D97-AF65-F5344CB8AC3E}">
        <p14:creationId xmlns:p14="http://schemas.microsoft.com/office/powerpoint/2010/main" val="3661388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152400" y="2571750"/>
            <a:ext cx="5029200" cy="1600438"/>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How To Justify Your Request:</a:t>
            </a:r>
          </a:p>
          <a:p>
            <a:r>
              <a:rPr lang="en-US" sz="4000" b="1" dirty="0">
                <a:solidFill>
                  <a:schemeClr val="bg1"/>
                </a:solidFill>
                <a:latin typeface="Arial" panose="020B0604020202020204" pitchFamily="34" charset="0"/>
                <a:cs typeface="Arial" panose="020B0604020202020204" pitchFamily="34" charset="0"/>
              </a:rPr>
              <a:t>Non-Competitive Class</a:t>
            </a:r>
          </a:p>
        </p:txBody>
      </p:sp>
    </p:spTree>
    <p:extLst>
      <p:ext uri="{BB962C8B-B14F-4D97-AF65-F5344CB8AC3E}">
        <p14:creationId xmlns:p14="http://schemas.microsoft.com/office/powerpoint/2010/main" val="4012647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352550"/>
            <a:ext cx="8229600" cy="3528536"/>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300" b="1" dirty="0">
                <a:solidFill>
                  <a:srgbClr val="002D73"/>
                </a:solidFill>
              </a:rPr>
              <a:t>Non-Competitive Class, </a:t>
            </a:r>
            <a:r>
              <a:rPr lang="en-US" sz="3300" b="1" dirty="0">
                <a:solidFill>
                  <a:srgbClr val="002D73"/>
                </a:solidFill>
                <a:effectLst/>
                <a:ea typeface="Calibri" panose="020F0502020204030204" pitchFamily="34" charset="0"/>
              </a:rPr>
              <a:t>§</a:t>
            </a:r>
            <a:r>
              <a:rPr lang="en-US" sz="3300" b="1" dirty="0">
                <a:solidFill>
                  <a:srgbClr val="002D73"/>
                </a:solidFill>
              </a:rPr>
              <a:t>42 of CSL:</a:t>
            </a:r>
          </a:p>
          <a:p>
            <a:pPr marL="0" indent="0">
              <a:buFont typeface="Arial" panose="020B0604020202020204" pitchFamily="34" charset="0"/>
              <a:buNone/>
            </a:pPr>
            <a:endParaRPr lang="en-US" sz="900" b="1" dirty="0">
              <a:solidFill>
                <a:srgbClr val="002D73"/>
              </a:solidFill>
            </a:endParaRPr>
          </a:p>
          <a:p>
            <a:pPr marL="457200" indent="-457200">
              <a:buFont typeface="Arial" panose="020B0604020202020204" pitchFamily="34" charset="0"/>
              <a:buChar char="•"/>
            </a:pPr>
            <a:r>
              <a:rPr lang="en-US" sz="3100" dirty="0">
                <a:effectLst/>
                <a:ea typeface="Calibri" panose="020F0502020204030204" pitchFamily="34" charset="0"/>
              </a:rPr>
              <a:t>§42(1) </a:t>
            </a:r>
            <a:r>
              <a:rPr lang="en-US" sz="3100" dirty="0">
                <a:latin typeface="Arial" panose="020B0604020202020204" pitchFamily="34" charset="0"/>
                <a:cs typeface="Arial" panose="020B0604020202020204" pitchFamily="34" charset="0"/>
              </a:rPr>
              <a:t>Positions not practicable to competitively examine</a:t>
            </a:r>
          </a:p>
          <a:p>
            <a:pPr marL="457200" indent="-45720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100" dirty="0">
                <a:effectLst/>
                <a:ea typeface="Calibri" panose="020F0502020204030204" pitchFamily="34" charset="0"/>
              </a:rPr>
              <a:t>§42(2-a)</a:t>
            </a:r>
            <a:r>
              <a:rPr lang="en-US" sz="3100" dirty="0">
                <a:solidFill>
                  <a:srgbClr val="000000"/>
                </a:solidFill>
                <a:effectLst/>
                <a:latin typeface="Arial" panose="020B0604020202020204" pitchFamily="34" charset="0"/>
                <a:ea typeface="Times New Roman" panose="02020603050405020304" pitchFamily="18" charset="0"/>
              </a:rPr>
              <a:t> </a:t>
            </a:r>
            <a:r>
              <a:rPr lang="en-US" sz="3100" dirty="0">
                <a:latin typeface="Arial" panose="020B0604020202020204" pitchFamily="34" charset="0"/>
                <a:cs typeface="Arial" panose="020B0604020202020204" pitchFamily="34" charset="0"/>
              </a:rPr>
              <a:t>Policy influencing/confidential positions may be designated as such to provide for exclusion from tenure protection</a:t>
            </a:r>
          </a:p>
          <a:p>
            <a:pPr marL="457200" indent="-45720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100" dirty="0">
                <a:effectLst/>
                <a:ea typeface="Calibri" panose="020F0502020204030204" pitchFamily="34" charset="0"/>
              </a:rPr>
              <a:t>§42(2)</a:t>
            </a:r>
            <a:r>
              <a:rPr lang="en-US" sz="3100" dirty="0">
                <a:solidFill>
                  <a:srgbClr val="000000"/>
                </a:solidFill>
                <a:effectLst/>
                <a:latin typeface="Arial" panose="020B0604020202020204" pitchFamily="34" charset="0"/>
                <a:ea typeface="Times New Roman" panose="02020603050405020304" pitchFamily="18" charset="0"/>
              </a:rPr>
              <a:t> </a:t>
            </a:r>
            <a:r>
              <a:rPr lang="en-US" sz="3100" dirty="0">
                <a:latin typeface="Arial" panose="020B0604020202020204" pitchFamily="34" charset="0"/>
                <a:cs typeface="Arial" panose="020B0604020202020204" pitchFamily="34" charset="0"/>
              </a:rPr>
              <a:t>Positions in municipalities with fewer than 5,000 population</a:t>
            </a:r>
          </a:p>
        </p:txBody>
      </p:sp>
    </p:spTree>
    <p:extLst>
      <p:ext uri="{BB962C8B-B14F-4D97-AF65-F5344CB8AC3E}">
        <p14:creationId xmlns:p14="http://schemas.microsoft.com/office/powerpoint/2010/main" val="4127034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176814"/>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D73"/>
                </a:solidFill>
              </a:rPr>
              <a:t>Non-Competitive Class, </a:t>
            </a:r>
            <a:r>
              <a:rPr lang="en-US" sz="2400" b="1" dirty="0">
                <a:solidFill>
                  <a:srgbClr val="002D73"/>
                </a:solidFill>
                <a:effectLst/>
                <a:ea typeface="Calibri" panose="020F0502020204030204" pitchFamily="34" charset="0"/>
              </a:rPr>
              <a:t>§</a:t>
            </a:r>
            <a:r>
              <a:rPr lang="en-US" sz="2400" b="1" dirty="0">
                <a:solidFill>
                  <a:srgbClr val="002D73"/>
                </a:solidFill>
              </a:rPr>
              <a:t>42 of CSL:</a:t>
            </a:r>
          </a:p>
          <a:p>
            <a:pPr marL="0" indent="0">
              <a:buFont typeface="Arial" panose="020B0604020202020204" pitchFamily="34" charset="0"/>
              <a:buNone/>
            </a:pPr>
            <a:endParaRPr lang="en-US" sz="3000" b="1" dirty="0">
              <a:solidFill>
                <a:srgbClr val="002D73"/>
              </a:solidFill>
            </a:endParaRPr>
          </a:p>
        </p:txBody>
      </p:sp>
      <p:sp>
        <p:nvSpPr>
          <p:cNvPr id="3" name="TextBox 2">
            <a:extLst>
              <a:ext uri="{FF2B5EF4-FFF2-40B4-BE49-F238E27FC236}">
                <a16:creationId xmlns:a16="http://schemas.microsoft.com/office/drawing/2014/main" id="{07D70E9A-4EB8-76C5-D674-5A2ADEA7120F}"/>
              </a:ext>
            </a:extLst>
          </p:cNvPr>
          <p:cNvSpPr txBox="1"/>
          <p:nvPr/>
        </p:nvSpPr>
        <p:spPr>
          <a:xfrm>
            <a:off x="148856" y="1733550"/>
            <a:ext cx="8686800" cy="3101490"/>
          </a:xfrm>
          <a:prstGeom prst="rect">
            <a:avLst/>
          </a:prstGeom>
          <a:noFill/>
          <a:ln>
            <a:noFill/>
          </a:ln>
        </p:spPr>
        <p:txBody>
          <a:bodyPr wrap="square" rtlCol="0">
            <a:spAutoFit/>
          </a:bodyPr>
          <a:lstStyle/>
          <a:p>
            <a:r>
              <a:rPr lang="en-US" sz="2000" b="1" dirty="0">
                <a:effectLst/>
                <a:ea typeface="Calibri" panose="020F0502020204030204" pitchFamily="34" charset="0"/>
              </a:rPr>
              <a:t>§42(1) </a:t>
            </a:r>
            <a:r>
              <a:rPr lang="en-US" sz="2000" b="1" dirty="0">
                <a:latin typeface="Arial" panose="020B0604020202020204" pitchFamily="34" charset="0"/>
                <a:cs typeface="Arial" panose="020B0604020202020204" pitchFamily="34" charset="0"/>
              </a:rPr>
              <a:t>Positions not practicable to competitively examine</a:t>
            </a:r>
          </a:p>
          <a:p>
            <a:endParaRPr lang="en-US" sz="1400" u="sng" dirty="0">
              <a:latin typeface="Arial" panose="020B0604020202020204" pitchFamily="34" charset="0"/>
              <a:cs typeface="Arial" panose="020B0604020202020204" pitchFamily="34" charset="0"/>
            </a:endParaRPr>
          </a:p>
          <a:p>
            <a:pPr marL="285750" marR="0" indent="-285750">
              <a:lnSpc>
                <a:spcPct val="115000"/>
              </a:lnSpc>
              <a:spcBef>
                <a:spcPts val="0"/>
              </a:spcBef>
              <a:spcAft>
                <a:spcPts val="0"/>
              </a:spcAft>
              <a:buFont typeface="Arial" panose="020B0604020202020204" pitchFamily="34" charset="0"/>
              <a:buChar char="•"/>
            </a:pPr>
            <a:r>
              <a:rPr lang="en-US"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All requests </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Written justification citing §42(1) and explaining how examination is not practicable.</a:t>
            </a:r>
          </a:p>
          <a:p>
            <a:pPr marL="285750" marR="0" indent="-285750">
              <a:lnSpc>
                <a:spcPct val="115000"/>
              </a:lnSpc>
              <a:spcBef>
                <a:spcPts val="0"/>
              </a:spcBef>
              <a:spcAft>
                <a:spcPts val="0"/>
              </a:spcAft>
              <a:buFont typeface="Arial" panose="020B0604020202020204" pitchFamily="34" charset="0"/>
              <a:buChar char="•"/>
            </a:pPr>
            <a:endParaRPr lang="en-US" sz="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US"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Recruitment difficulty </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 written justification must include a summary of the last three examinations and eligible lists resulting in non-mandatory situations.</a:t>
            </a:r>
          </a:p>
          <a:p>
            <a:pPr marL="285750" marR="0" indent="-285750">
              <a:lnSpc>
                <a:spcPct val="115000"/>
              </a:lnSpc>
              <a:spcBef>
                <a:spcPts val="0"/>
              </a:spcBef>
              <a:spcAft>
                <a:spcPts val="0"/>
              </a:spcAft>
              <a:buFont typeface="Arial" panose="020B0604020202020204" pitchFamily="34" charset="0"/>
              <a:buChar char="•"/>
            </a:pPr>
            <a:endParaRPr lang="en-US" sz="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US" sz="1800" u="sng" dirty="0">
                <a:solidFill>
                  <a:srgbClr val="000000"/>
                </a:solidFill>
                <a:effectLst/>
                <a:latin typeface="Arial" panose="020B0604020202020204" pitchFamily="34" charset="0"/>
                <a:ea typeface="Times New Roman" panose="02020603050405020304" pitchFamily="18" charset="0"/>
              </a:rPr>
              <a:t>Exam not provided by DCS </a:t>
            </a:r>
            <a:r>
              <a:rPr lang="en-US" sz="1800" dirty="0">
                <a:solidFill>
                  <a:srgbClr val="000000"/>
                </a:solidFill>
                <a:effectLst/>
                <a:latin typeface="Arial" panose="020B0604020202020204" pitchFamily="34" charset="0"/>
                <a:ea typeface="Times New Roman" panose="02020603050405020304" pitchFamily="18" charset="0"/>
              </a:rPr>
              <a:t>– The written justification must include the date of the exam request which must have been more than three years prior to the resolution.</a:t>
            </a:r>
            <a:endParaRPr lang="en-US" sz="26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3601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176814"/>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D73"/>
                </a:solidFill>
              </a:rPr>
              <a:t>Non-Competitive Class, </a:t>
            </a:r>
            <a:r>
              <a:rPr lang="en-US" sz="2400" b="1" dirty="0">
                <a:solidFill>
                  <a:srgbClr val="002D73"/>
                </a:solidFill>
                <a:effectLst/>
                <a:ea typeface="Calibri" panose="020F0502020204030204" pitchFamily="34" charset="0"/>
              </a:rPr>
              <a:t>§</a:t>
            </a:r>
            <a:r>
              <a:rPr lang="en-US" sz="2400" b="1" dirty="0">
                <a:solidFill>
                  <a:srgbClr val="002D73"/>
                </a:solidFill>
              </a:rPr>
              <a:t>42 of CSL:</a:t>
            </a:r>
          </a:p>
          <a:p>
            <a:pPr marL="0" indent="0">
              <a:buFont typeface="Arial" panose="020B0604020202020204" pitchFamily="34" charset="0"/>
              <a:buNone/>
            </a:pPr>
            <a:endParaRPr lang="en-US" sz="3000" b="1" dirty="0">
              <a:solidFill>
                <a:srgbClr val="002D73"/>
              </a:solidFill>
            </a:endParaRPr>
          </a:p>
        </p:txBody>
      </p:sp>
      <p:sp>
        <p:nvSpPr>
          <p:cNvPr id="3" name="TextBox 2">
            <a:extLst>
              <a:ext uri="{FF2B5EF4-FFF2-40B4-BE49-F238E27FC236}">
                <a16:creationId xmlns:a16="http://schemas.microsoft.com/office/drawing/2014/main" id="{07D70E9A-4EB8-76C5-D674-5A2ADEA7120F}"/>
              </a:ext>
            </a:extLst>
          </p:cNvPr>
          <p:cNvSpPr txBox="1"/>
          <p:nvPr/>
        </p:nvSpPr>
        <p:spPr>
          <a:xfrm>
            <a:off x="148856" y="1733550"/>
            <a:ext cx="8686800" cy="3101490"/>
          </a:xfrm>
          <a:prstGeom prst="rect">
            <a:avLst/>
          </a:prstGeom>
          <a:noFill/>
          <a:ln>
            <a:noFill/>
          </a:ln>
        </p:spPr>
        <p:txBody>
          <a:bodyPr wrap="square" rtlCol="0">
            <a:spAutoFit/>
          </a:bodyPr>
          <a:lstStyle/>
          <a:p>
            <a:r>
              <a:rPr lang="en-US" sz="2000" b="1" dirty="0">
                <a:effectLst/>
                <a:ea typeface="Calibri" panose="020F0502020204030204" pitchFamily="34" charset="0"/>
              </a:rPr>
              <a:t>§42(2) </a:t>
            </a:r>
            <a:r>
              <a:rPr lang="en-US" sz="2000" b="1" dirty="0">
                <a:latin typeface="Arial" panose="020B0604020202020204" pitchFamily="34" charset="0"/>
                <a:cs typeface="Arial" panose="020B0604020202020204" pitchFamily="34" charset="0"/>
              </a:rPr>
              <a:t>Positions in civil divisions where the population is under 5,000</a:t>
            </a:r>
          </a:p>
          <a:p>
            <a:endParaRPr lang="en-US" sz="1400" u="sng" dirty="0">
              <a:latin typeface="Arial" panose="020B0604020202020204" pitchFamily="34" charset="0"/>
              <a:cs typeface="Arial" panose="020B0604020202020204" pitchFamily="34" charset="0"/>
            </a:endParaRPr>
          </a:p>
          <a:p>
            <a:pPr marL="285750" indent="-285750">
              <a:lnSpc>
                <a:spcPct val="115000"/>
              </a:lnSpc>
              <a:buFont typeface="Arial" panose="020B0604020202020204" pitchFamily="34" charset="0"/>
              <a:buChar char="•"/>
            </a:pP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Written justification citing §42(2) and explaining how examination is not practicable.</a:t>
            </a:r>
          </a:p>
          <a:p>
            <a:pPr marL="285750" marR="0" indent="-285750">
              <a:lnSpc>
                <a:spcPct val="115000"/>
              </a:lnSpc>
              <a:spcBef>
                <a:spcPts val="0"/>
              </a:spcBef>
              <a:spcAft>
                <a:spcPts val="0"/>
              </a:spcAft>
              <a:buFont typeface="Arial" panose="020B0604020202020204" pitchFamily="34" charset="0"/>
              <a:buChar char="•"/>
            </a:pPr>
            <a:endParaRPr lang="en-US" sz="800" dirty="0">
              <a:solidFill>
                <a:srgbClr val="000000"/>
              </a:solidFill>
              <a:latin typeface="Arial" panose="020B0604020202020204" pitchFamily="34" charset="0"/>
              <a:ea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US" sz="1800" dirty="0">
                <a:solidFill>
                  <a:srgbClr val="000000"/>
                </a:solidFill>
                <a:effectLst/>
                <a:latin typeface="Arial" panose="020B0604020202020204" pitchFamily="34" charset="0"/>
                <a:ea typeface="Times New Roman" panose="02020603050405020304" pitchFamily="18" charset="0"/>
              </a:rPr>
              <a:t>Part Time Positions Only per State Commission policy </a:t>
            </a:r>
          </a:p>
          <a:p>
            <a:pPr marL="742950" lvl="1" indent="-285750">
              <a:lnSpc>
                <a:spcPct val="115000"/>
              </a:lnSpc>
              <a:buFont typeface="Arial" panose="020B0604020202020204" pitchFamily="34" charset="0"/>
              <a:buChar char="•"/>
            </a:pPr>
            <a:r>
              <a:rPr lang="en-US" dirty="0">
                <a:solidFill>
                  <a:srgbClr val="000000"/>
                </a:solidFill>
                <a:effectLst/>
                <a:latin typeface="Arial" panose="020B0604020202020204" pitchFamily="34" charset="0"/>
                <a:ea typeface="Times New Roman" panose="02020603050405020304" pitchFamily="18" charset="0"/>
              </a:rPr>
              <a:t>Standards for Non-Competitive Classification in Civil Divisions of Less than 5,000 Population  </a:t>
            </a:r>
          </a:p>
          <a:p>
            <a:pPr marL="285750" marR="0" indent="-285750">
              <a:lnSpc>
                <a:spcPct val="115000"/>
              </a:lnSpc>
              <a:spcBef>
                <a:spcPts val="0"/>
              </a:spcBef>
              <a:spcAft>
                <a:spcPts val="0"/>
              </a:spcAft>
              <a:buFont typeface="Arial" panose="020B0604020202020204" pitchFamily="34" charset="0"/>
              <a:buChar char="•"/>
            </a:pPr>
            <a:endParaRPr lang="en-US" sz="800" dirty="0">
              <a:solidFill>
                <a:srgbClr val="000000"/>
              </a:solidFill>
              <a:latin typeface="Arial" panose="020B0604020202020204" pitchFamily="34" charset="0"/>
              <a:ea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US" sz="1800" dirty="0">
                <a:solidFill>
                  <a:srgbClr val="000000"/>
                </a:solidFill>
                <a:effectLst/>
                <a:latin typeface="Arial" panose="020B0604020202020204" pitchFamily="34" charset="0"/>
                <a:ea typeface="Times New Roman" panose="02020603050405020304" pitchFamily="18" charset="0"/>
              </a:rPr>
              <a:t>The civil division must include a notation of “population under 5000” or other symbol designating it as such on the resolution.</a:t>
            </a:r>
            <a:endParaRPr lang="en-US" sz="26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2467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D9D663F-56D9-90A9-0C7B-BF4DF358FC8F}"/>
              </a:ext>
            </a:extLst>
          </p:cNvPr>
          <p:cNvSpPr>
            <a:spLocks noGrp="1"/>
          </p:cNvSpPr>
          <p:nvPr>
            <p:ph type="dt" sz="half" idx="10"/>
          </p:nvPr>
        </p:nvSpPr>
        <p:spPr/>
        <p:txBody>
          <a:bodyPr/>
          <a:lstStyle/>
          <a:p>
            <a:fld id="{DDD02B94-455B-4163-B008-241AE63535F1}" type="datetime1">
              <a:rPr lang="en-US" smtClean="0"/>
              <a:t>6/21/2024</a:t>
            </a:fld>
            <a:endParaRPr lang="en-US" dirty="0"/>
          </a:p>
        </p:txBody>
      </p:sp>
      <p:sp>
        <p:nvSpPr>
          <p:cNvPr id="5" name="Slide Number Placeholder 4">
            <a:extLst>
              <a:ext uri="{FF2B5EF4-FFF2-40B4-BE49-F238E27FC236}">
                <a16:creationId xmlns:a16="http://schemas.microsoft.com/office/drawing/2014/main" id="{41841921-CB02-9230-528C-CFC5B861289F}"/>
              </a:ext>
            </a:extLst>
          </p:cNvPr>
          <p:cNvSpPr>
            <a:spLocks noGrp="1"/>
          </p:cNvSpPr>
          <p:nvPr>
            <p:ph type="sldNum" sz="quarter" idx="12"/>
          </p:nvPr>
        </p:nvSpPr>
        <p:spPr/>
        <p:txBody>
          <a:bodyPr/>
          <a:lstStyle/>
          <a:p>
            <a:fld id="{A7754AA7-8025-408E-B296-E2B43FE08638}" type="slidenum">
              <a:rPr lang="en-US" smtClean="0"/>
              <a:t>31</a:t>
            </a:fld>
            <a:endParaRPr lang="en-US" dirty="0"/>
          </a:p>
        </p:txBody>
      </p:sp>
      <p:pic>
        <p:nvPicPr>
          <p:cNvPr id="7" name="Picture 6">
            <a:extLst>
              <a:ext uri="{FF2B5EF4-FFF2-40B4-BE49-F238E27FC236}">
                <a16:creationId xmlns:a16="http://schemas.microsoft.com/office/drawing/2014/main" id="{90F54B6B-6E87-DC6E-0011-3FC891781BCD}"/>
              </a:ext>
            </a:extLst>
          </p:cNvPr>
          <p:cNvPicPr>
            <a:picLocks noChangeAspect="1"/>
          </p:cNvPicPr>
          <p:nvPr/>
        </p:nvPicPr>
        <p:blipFill>
          <a:blip r:embed="rId3"/>
          <a:stretch>
            <a:fillRect/>
          </a:stretch>
        </p:blipFill>
        <p:spPr>
          <a:xfrm>
            <a:off x="228600" y="1047750"/>
            <a:ext cx="2803894" cy="3962400"/>
          </a:xfrm>
          <a:prstGeom prst="rect">
            <a:avLst/>
          </a:prstGeom>
        </p:spPr>
      </p:pic>
      <p:sp>
        <p:nvSpPr>
          <p:cNvPr id="8" name="TextBox 7">
            <a:extLst>
              <a:ext uri="{FF2B5EF4-FFF2-40B4-BE49-F238E27FC236}">
                <a16:creationId xmlns:a16="http://schemas.microsoft.com/office/drawing/2014/main" id="{8FF109FF-5086-8027-7E7B-5EAF6ADB562E}"/>
              </a:ext>
            </a:extLst>
          </p:cNvPr>
          <p:cNvSpPr txBox="1"/>
          <p:nvPr/>
        </p:nvSpPr>
        <p:spPr>
          <a:xfrm>
            <a:off x="3370080" y="1073585"/>
            <a:ext cx="5482856" cy="2806025"/>
          </a:xfrm>
          <a:prstGeom prst="rect">
            <a:avLst/>
          </a:prstGeom>
          <a:noFill/>
          <a:ln>
            <a:noFill/>
          </a:ln>
        </p:spPr>
        <p:txBody>
          <a:bodyPr wrap="square" rtlCol="0">
            <a:spAutoFit/>
          </a:bodyPr>
          <a:lstStyle/>
          <a:p>
            <a:r>
              <a:rPr lang="en-US" sz="2000" b="1" dirty="0">
                <a:effectLst/>
                <a:ea typeface="Calibri" panose="020F0502020204030204" pitchFamily="34" charset="0"/>
              </a:rPr>
              <a:t>§42(2) </a:t>
            </a:r>
            <a:r>
              <a:rPr lang="en-US" sz="2000" b="1" dirty="0">
                <a:latin typeface="Arial" panose="020B0604020202020204" pitchFamily="34" charset="0"/>
                <a:cs typeface="Arial" panose="020B0604020202020204" pitchFamily="34" charset="0"/>
              </a:rPr>
              <a:t>Positions in civil divisions where the population is under 5,000</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There are many villages with populations under 5,000</a:t>
            </a:r>
          </a:p>
          <a:p>
            <a:pPr>
              <a:lnSpc>
                <a:spcPct val="115000"/>
              </a:lnSpc>
            </a:pPr>
            <a:endParaRPr lang="en-US" dirty="0">
              <a:solidFill>
                <a:srgbClr val="000000"/>
              </a:solidFill>
              <a:latin typeface="Arial" panose="020B0604020202020204" pitchFamily="34" charset="0"/>
              <a:cs typeface="Arial" panose="020B0604020202020204" pitchFamily="34" charset="0"/>
            </a:endParaRPr>
          </a:p>
          <a:p>
            <a:pPr marL="285750" indent="-285750">
              <a:lnSpc>
                <a:spcPct val="115000"/>
              </a:lnSpc>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Population must be documented using census data.</a:t>
            </a:r>
            <a:endParaRPr lang="en-US" sz="26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325BDA4-026F-6EAD-54C6-B82E1705DC59}"/>
              </a:ext>
            </a:extLst>
          </p:cNvPr>
          <p:cNvSpPr txBox="1"/>
          <p:nvPr/>
        </p:nvSpPr>
        <p:spPr>
          <a:xfrm>
            <a:off x="147347" y="334921"/>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Tree>
    <p:extLst>
      <p:ext uri="{BB962C8B-B14F-4D97-AF65-F5344CB8AC3E}">
        <p14:creationId xmlns:p14="http://schemas.microsoft.com/office/powerpoint/2010/main" val="3139607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176814"/>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D73"/>
                </a:solidFill>
              </a:rPr>
              <a:t>Non-Competitive Class, </a:t>
            </a:r>
            <a:r>
              <a:rPr lang="en-US" sz="2400" b="1" dirty="0">
                <a:solidFill>
                  <a:srgbClr val="002D73"/>
                </a:solidFill>
                <a:effectLst/>
                <a:ea typeface="Calibri" panose="020F0502020204030204" pitchFamily="34" charset="0"/>
              </a:rPr>
              <a:t>§</a:t>
            </a:r>
            <a:r>
              <a:rPr lang="en-US" sz="2400" b="1" dirty="0">
                <a:solidFill>
                  <a:srgbClr val="002D73"/>
                </a:solidFill>
              </a:rPr>
              <a:t>42 of CSL:</a:t>
            </a:r>
          </a:p>
          <a:p>
            <a:pPr marL="0" indent="0">
              <a:buFont typeface="Arial" panose="020B0604020202020204" pitchFamily="34" charset="0"/>
              <a:buNone/>
            </a:pPr>
            <a:endParaRPr lang="en-US" sz="3000" b="1" dirty="0">
              <a:solidFill>
                <a:srgbClr val="002D73"/>
              </a:solidFill>
            </a:endParaRPr>
          </a:p>
        </p:txBody>
      </p:sp>
      <p:sp>
        <p:nvSpPr>
          <p:cNvPr id="3" name="TextBox 2">
            <a:extLst>
              <a:ext uri="{FF2B5EF4-FFF2-40B4-BE49-F238E27FC236}">
                <a16:creationId xmlns:a16="http://schemas.microsoft.com/office/drawing/2014/main" id="{07D70E9A-4EB8-76C5-D674-5A2ADEA7120F}"/>
              </a:ext>
            </a:extLst>
          </p:cNvPr>
          <p:cNvSpPr txBox="1"/>
          <p:nvPr/>
        </p:nvSpPr>
        <p:spPr>
          <a:xfrm>
            <a:off x="148856" y="1733550"/>
            <a:ext cx="8842744" cy="2800767"/>
          </a:xfrm>
          <a:prstGeom prst="rect">
            <a:avLst/>
          </a:prstGeom>
          <a:noFill/>
          <a:ln>
            <a:noFill/>
          </a:ln>
        </p:spPr>
        <p:txBody>
          <a:bodyPr wrap="square" rtlCol="0">
            <a:spAutoFit/>
          </a:bodyPr>
          <a:lstStyle/>
          <a:p>
            <a:r>
              <a:rPr lang="en-US" sz="2000" b="1" dirty="0">
                <a:effectLst/>
                <a:ea typeface="Calibri" panose="020F0502020204030204" pitchFamily="34" charset="0"/>
              </a:rPr>
              <a:t>§42(2-a) </a:t>
            </a:r>
            <a:r>
              <a:rPr lang="en-US" b="1" dirty="0">
                <a:solidFill>
                  <a:srgbClr val="000000"/>
                </a:solidFill>
                <a:latin typeface="Arial" panose="020B0604020202020204" pitchFamily="34" charset="0"/>
                <a:ea typeface="Calibri" panose="020F0502020204030204" pitchFamily="34" charset="0"/>
              </a:rPr>
              <a:t>P</a:t>
            </a:r>
            <a:r>
              <a:rPr lang="en-US" sz="1800" b="1" dirty="0">
                <a:solidFill>
                  <a:srgbClr val="000000"/>
                </a:solidFill>
                <a:effectLst/>
                <a:latin typeface="Arial" panose="020B0604020202020204" pitchFamily="34" charset="0"/>
                <a:ea typeface="Times New Roman" panose="02020603050405020304" pitchFamily="18" charset="0"/>
              </a:rPr>
              <a:t>ositions which are confidential or require the performance of functions influencing policy. </a:t>
            </a:r>
            <a:endParaRPr lang="en-US" sz="2000" b="1" dirty="0">
              <a:latin typeface="Arial" panose="020B0604020202020204" pitchFamily="34" charset="0"/>
              <a:cs typeface="Arial" panose="020B0604020202020204" pitchFamily="34" charset="0"/>
            </a:endParaRPr>
          </a:p>
          <a:p>
            <a:endParaRPr lang="en-US" sz="1400"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0000"/>
                </a:solidFill>
                <a:effectLst/>
                <a:latin typeface="Arial" panose="020B0604020202020204" pitchFamily="34" charset="0"/>
                <a:ea typeface="Times New Roman" panose="02020603050405020304" pitchFamily="18" charset="0"/>
              </a:rPr>
              <a:t>A written explanation citing </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800" dirty="0">
                <a:solidFill>
                  <a:srgbClr val="000000"/>
                </a:solidFill>
                <a:effectLst/>
                <a:latin typeface="Arial" panose="020B0604020202020204" pitchFamily="34" charset="0"/>
                <a:ea typeface="Times New Roman" panose="02020603050405020304" pitchFamily="18" charset="0"/>
              </a:rPr>
              <a:t>42(2-a) and why competitive examination is not practicable </a:t>
            </a:r>
            <a:r>
              <a:rPr lang="en-US" sz="1800" u="sng" dirty="0">
                <a:solidFill>
                  <a:srgbClr val="000000"/>
                </a:solidFill>
                <a:effectLst/>
                <a:latin typeface="Arial" panose="020B0604020202020204" pitchFamily="34" charset="0"/>
                <a:ea typeface="Times New Roman" panose="02020603050405020304" pitchFamily="18" charset="0"/>
              </a:rPr>
              <a:t>with specific aspects of the position that cannot be tested</a:t>
            </a:r>
            <a:endParaRPr lang="en-US" u="sng" dirty="0">
              <a:solidFill>
                <a:srgbClr val="000000"/>
              </a:solidFill>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en-US" sz="1800" dirty="0">
              <a:solidFill>
                <a:srgbClr val="000000"/>
              </a:solidFill>
              <a:effectLst/>
              <a:latin typeface="Arial" panose="020B0604020202020204" pitchFamily="34" charset="0"/>
              <a:ea typeface="Times New Roman" panose="02020603050405020304" pitchFamily="18" charset="0"/>
            </a:endParaRPr>
          </a:p>
          <a:p>
            <a:pPr marL="742950" lvl="1" indent="-285750">
              <a:buFont typeface="Arial" panose="020B0604020202020204" pitchFamily="34" charset="0"/>
              <a:buChar char="•"/>
            </a:pPr>
            <a:r>
              <a:rPr lang="en-US" sz="1700" dirty="0">
                <a:solidFill>
                  <a:srgbClr val="000000"/>
                </a:solidFill>
                <a:effectLst/>
                <a:latin typeface="Arial" panose="020B0604020202020204" pitchFamily="34" charset="0"/>
                <a:ea typeface="Times New Roman" panose="02020603050405020304" pitchFamily="18" charset="0"/>
              </a:rPr>
              <a:t>Without specifics, the request may be viewed as flawed by the state commission.  </a:t>
            </a:r>
          </a:p>
          <a:p>
            <a:pPr marL="742950" lvl="1" indent="-285750">
              <a:buFont typeface="Arial" panose="020B0604020202020204" pitchFamily="34" charset="0"/>
              <a:buChar char="•"/>
            </a:pPr>
            <a:endParaRPr lang="en-US" sz="1700" dirty="0">
              <a:solidFill>
                <a:srgbClr val="000000"/>
              </a:solidFill>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r>
              <a:rPr lang="en-US" dirty="0">
                <a:solidFill>
                  <a:srgbClr val="000000"/>
                </a:solidFill>
                <a:effectLst/>
                <a:latin typeface="Arial" panose="020B0604020202020204" pitchFamily="34" charset="0"/>
                <a:ea typeface="Times New Roman" panose="02020603050405020304" pitchFamily="18" charset="0"/>
              </a:rPr>
              <a:t>Title must include an identifying symbol on the resolution denoting its policy influencing/confidential nature.</a:t>
            </a:r>
            <a:endParaRPr lang="en-US"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7849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381000" y="2595372"/>
            <a:ext cx="3947160" cy="1046440"/>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How To Justify Your Request:</a:t>
            </a:r>
          </a:p>
          <a:p>
            <a:r>
              <a:rPr lang="en-US" sz="4400" b="1" dirty="0">
                <a:solidFill>
                  <a:schemeClr val="bg1"/>
                </a:solidFill>
                <a:latin typeface="Arial" panose="020B0604020202020204" pitchFamily="34" charset="0"/>
                <a:cs typeface="Arial" panose="020B0604020202020204" pitchFamily="34" charset="0"/>
              </a:rPr>
              <a:t>Labor Class</a:t>
            </a:r>
          </a:p>
        </p:txBody>
      </p:sp>
    </p:spTree>
    <p:extLst>
      <p:ext uri="{BB962C8B-B14F-4D97-AF65-F5344CB8AC3E}">
        <p14:creationId xmlns:p14="http://schemas.microsoft.com/office/powerpoint/2010/main" val="1055254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Labor Class, </a:t>
            </a:r>
            <a:r>
              <a:rPr lang="en-US" sz="3200" b="1" dirty="0">
                <a:solidFill>
                  <a:srgbClr val="002D73"/>
                </a:solidFill>
                <a:effectLst/>
                <a:ea typeface="Calibri" panose="020F0502020204030204" pitchFamily="34" charset="0"/>
              </a:rPr>
              <a:t>§</a:t>
            </a:r>
            <a:r>
              <a:rPr lang="en-US" sz="3000" b="1" dirty="0">
                <a:solidFill>
                  <a:srgbClr val="002D73"/>
                </a:solidFill>
              </a:rPr>
              <a:t>43 of CSL:</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indent="-285750"/>
            <a:r>
              <a:rPr lang="en-US" sz="2400" dirty="0">
                <a:latin typeface="Arial" panose="020B0604020202020204" pitchFamily="34" charset="0"/>
                <a:cs typeface="Arial" panose="020B0604020202020204" pitchFamily="34" charset="0"/>
              </a:rPr>
              <a:t>Unskilled positions</a:t>
            </a:r>
          </a:p>
          <a:p>
            <a:pPr indent="-285750"/>
            <a:endParaRPr lang="en-US" sz="800" dirty="0">
              <a:latin typeface="Arial" panose="020B0604020202020204" pitchFamily="34" charset="0"/>
              <a:cs typeface="Arial" panose="020B0604020202020204" pitchFamily="34" charset="0"/>
            </a:endParaRPr>
          </a:p>
          <a:p>
            <a:pPr indent="-285750"/>
            <a:r>
              <a:rPr lang="en-US" sz="2400" dirty="0">
                <a:latin typeface="Arial" panose="020B0604020202020204" pitchFamily="34" charset="0"/>
                <a:cs typeface="Arial" panose="020B0604020202020204" pitchFamily="34" charset="0"/>
              </a:rPr>
              <a:t>No qualifications established by civil service</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No licenses required</a:t>
            </a:r>
          </a:p>
          <a:p>
            <a:pPr marL="1200150" lvl="2"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indent="-285750"/>
            <a:r>
              <a:rPr lang="en-US" sz="2400" dirty="0">
                <a:latin typeface="Arial" panose="020B0604020202020204" pitchFamily="34" charset="0"/>
                <a:cs typeface="Arial" panose="020B0604020202020204" pitchFamily="34" charset="0"/>
              </a:rPr>
              <a:t>Duties impracticable to examine</a:t>
            </a:r>
          </a:p>
          <a:p>
            <a:pPr marL="0" indent="0">
              <a:buFont typeface="Arial" panose="020B0604020202020204" pitchFamily="34" charset="0"/>
              <a:buNone/>
            </a:pPr>
            <a:endParaRPr lang="en-US" sz="3000" b="1" dirty="0">
              <a:solidFill>
                <a:srgbClr val="002D73"/>
              </a:solidFill>
            </a:endParaRPr>
          </a:p>
        </p:txBody>
      </p:sp>
    </p:spTree>
    <p:extLst>
      <p:ext uri="{BB962C8B-B14F-4D97-AF65-F5344CB8AC3E}">
        <p14:creationId xmlns:p14="http://schemas.microsoft.com/office/powerpoint/2010/main" val="371481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How to Justify Your Request</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176814"/>
            <a:ext cx="8229600" cy="35285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000" b="1" dirty="0">
                <a:solidFill>
                  <a:srgbClr val="002D73"/>
                </a:solidFill>
              </a:rPr>
              <a:t>Labor Class, </a:t>
            </a:r>
            <a:r>
              <a:rPr lang="en-US" sz="3200" b="1" dirty="0">
                <a:solidFill>
                  <a:srgbClr val="002D73"/>
                </a:solidFill>
                <a:effectLst/>
                <a:ea typeface="Calibri" panose="020F0502020204030204" pitchFamily="34" charset="0"/>
              </a:rPr>
              <a:t>§</a:t>
            </a:r>
            <a:r>
              <a:rPr lang="en-US" sz="3000" b="1" dirty="0">
                <a:solidFill>
                  <a:srgbClr val="002D73"/>
                </a:solidFill>
              </a:rPr>
              <a:t>43 of CSL:</a:t>
            </a:r>
          </a:p>
          <a:p>
            <a:pPr marL="0" indent="0">
              <a:buFont typeface="Arial" panose="020B0604020202020204" pitchFamily="34" charset="0"/>
              <a:buNone/>
            </a:pPr>
            <a:endParaRPr lang="en-US" sz="900" b="1" dirty="0">
              <a:solidFill>
                <a:srgbClr val="002D73"/>
              </a:solidFill>
            </a:endParaRPr>
          </a:p>
          <a:p>
            <a:pPr marL="0" indent="0">
              <a:buFont typeface="Arial" panose="020B0604020202020204" pitchFamily="34" charset="0"/>
              <a:buNone/>
            </a:pPr>
            <a:r>
              <a:rPr lang="en-US" sz="2400" b="1" dirty="0">
                <a:effectLst/>
                <a:ea typeface="Calibri" panose="020F0502020204030204" pitchFamily="34" charset="0"/>
              </a:rPr>
              <a:t>§</a:t>
            </a:r>
            <a:r>
              <a:rPr lang="en-US" sz="2400" b="1" dirty="0">
                <a:solidFill>
                  <a:srgbClr val="000000"/>
                </a:solidFill>
                <a:effectLst/>
                <a:latin typeface="Arial" panose="020B0604020202020204" pitchFamily="34" charset="0"/>
                <a:ea typeface="Times New Roman" panose="02020603050405020304" pitchFamily="18" charset="0"/>
              </a:rPr>
              <a:t>43(1) All unskilled laborers</a:t>
            </a:r>
          </a:p>
          <a:p>
            <a:pPr marL="0" indent="0">
              <a:buFont typeface="Arial" panose="020B0604020202020204" pitchFamily="34" charset="0"/>
              <a:buNone/>
            </a:pPr>
            <a:endParaRPr lang="en-US" sz="800" b="1" dirty="0">
              <a:solidFill>
                <a:srgbClr val="000000"/>
              </a:solidFill>
              <a:effectLst/>
              <a:latin typeface="Arial" panose="020B0604020202020204" pitchFamily="34" charset="0"/>
              <a:ea typeface="Times New Roman" panose="02020603050405020304" pitchFamily="18" charset="0"/>
            </a:endParaRPr>
          </a:p>
          <a:p>
            <a:r>
              <a:rPr lang="en-US" sz="2200" dirty="0">
                <a:solidFill>
                  <a:srgbClr val="000000"/>
                </a:solidFill>
                <a:effectLst/>
                <a:latin typeface="Arial" panose="020B0604020202020204" pitchFamily="34" charset="0"/>
                <a:ea typeface="Times New Roman" panose="02020603050405020304" pitchFamily="18" charset="0"/>
              </a:rPr>
              <a:t>Written justification citing </a:t>
            </a:r>
            <a:r>
              <a:rPr lang="en-US" sz="2200" dirty="0">
                <a:effectLst/>
                <a:ea typeface="Calibri" panose="020F0502020204030204" pitchFamily="34" charset="0"/>
              </a:rPr>
              <a:t>§</a:t>
            </a:r>
            <a:r>
              <a:rPr lang="en-US" sz="2200" dirty="0">
                <a:solidFill>
                  <a:srgbClr val="000000"/>
                </a:solidFill>
                <a:effectLst/>
                <a:latin typeface="Arial" panose="020B0604020202020204" pitchFamily="34" charset="0"/>
                <a:ea typeface="Times New Roman" panose="02020603050405020304" pitchFamily="18" charset="0"/>
              </a:rPr>
              <a:t>43(1) of the Civil Service Law.  </a:t>
            </a:r>
          </a:p>
          <a:p>
            <a:endParaRPr lang="en-US" sz="800" dirty="0">
              <a:solidFill>
                <a:srgbClr val="000000"/>
              </a:solidFill>
              <a:ea typeface="Times New Roman" panose="02020603050405020304" pitchFamily="18" charset="0"/>
            </a:endParaRPr>
          </a:p>
          <a:p>
            <a:r>
              <a:rPr lang="en-US" sz="2200" dirty="0">
                <a:solidFill>
                  <a:srgbClr val="000000"/>
                </a:solidFill>
                <a:effectLst/>
                <a:latin typeface="Arial" panose="020B0604020202020204" pitchFamily="34" charset="0"/>
                <a:ea typeface="Times New Roman" panose="02020603050405020304" pitchFamily="18" charset="0"/>
              </a:rPr>
              <a:t>The position must not have minimum qualifications.</a:t>
            </a: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9579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86443" y="1962150"/>
            <a:ext cx="8371114" cy="1569660"/>
          </a:xfrm>
          <a:prstGeom prst="rect">
            <a:avLst/>
          </a:prstGeom>
          <a:noFill/>
          <a:ln>
            <a:noFill/>
          </a:ln>
        </p:spPr>
        <p:txBody>
          <a:bodyPr wrap="square" rtlCol="0">
            <a:spAutoFit/>
          </a:bodyPr>
          <a:lstStyle/>
          <a:p>
            <a:pPr algn="ctr"/>
            <a:r>
              <a:rPr lang="en-US" sz="3200" b="1" dirty="0">
                <a:solidFill>
                  <a:srgbClr val="002D73"/>
                </a:solidFill>
                <a:latin typeface="Arial" panose="020B0604020202020204" pitchFamily="34" charset="0"/>
                <a:cs typeface="Arial" panose="020B0604020202020204" pitchFamily="34" charset="0"/>
              </a:rPr>
              <a:t>NY HELPS </a:t>
            </a:r>
          </a:p>
          <a:p>
            <a:pPr algn="ctr"/>
            <a:r>
              <a:rPr lang="en-US" sz="3200" b="1" dirty="0">
                <a:solidFill>
                  <a:srgbClr val="002D73"/>
                </a:solidFill>
                <a:latin typeface="Arial" panose="020B0604020202020204" pitchFamily="34" charset="0"/>
                <a:cs typeface="Arial" panose="020B0604020202020204" pitchFamily="34" charset="0"/>
              </a:rPr>
              <a:t>Jurisdictional Classification</a:t>
            </a:r>
          </a:p>
          <a:p>
            <a:pPr algn="ctr"/>
            <a:r>
              <a:rPr lang="en-US" sz="3200" b="1" dirty="0">
                <a:solidFill>
                  <a:srgbClr val="002D73"/>
                </a:solidFill>
                <a:latin typeface="Arial" panose="020B0604020202020204" pitchFamily="34" charset="0"/>
                <a:cs typeface="Arial" panose="020B0604020202020204" pitchFamily="34" charset="0"/>
              </a:rPr>
              <a:t> Questions</a:t>
            </a:r>
            <a:endParaRPr lang="en-US" sz="2800" b="1" dirty="0">
              <a:solidFill>
                <a:srgbClr val="002D7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6665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23275"/>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7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TextBox 4">
            <a:extLst>
              <a:ext uri="{FF2B5EF4-FFF2-40B4-BE49-F238E27FC236}">
                <a16:creationId xmlns:a16="http://schemas.microsoft.com/office/drawing/2014/main" id="{35701B3D-A78A-E262-6385-32515DD6693A}"/>
              </a:ext>
            </a:extLst>
          </p:cNvPr>
          <p:cNvSpPr txBox="1"/>
          <p:nvPr/>
        </p:nvSpPr>
        <p:spPr>
          <a:xfrm>
            <a:off x="348992" y="2355413"/>
            <a:ext cx="1752599" cy="1264642"/>
          </a:xfrm>
          <a:prstGeom prst="rect">
            <a:avLst/>
          </a:prstGeom>
          <a:noFill/>
        </p:spPr>
        <p:txBody>
          <a:bodyPr wrap="square" rtlCol="0">
            <a:spAutoFit/>
          </a:bodyPr>
          <a:lstStyle/>
          <a:p>
            <a:pPr marL="0" marR="0">
              <a:lnSpc>
                <a:spcPct val="107000"/>
              </a:lnSpc>
              <a:spcBef>
                <a:spcPts val="0"/>
              </a:spcBef>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Adoption and Submission of Rules Resolution</a:t>
            </a:r>
          </a:p>
        </p:txBody>
      </p:sp>
      <p:sp>
        <p:nvSpPr>
          <p:cNvPr id="6" name="TextBox 5">
            <a:extLst>
              <a:ext uri="{FF2B5EF4-FFF2-40B4-BE49-F238E27FC236}">
                <a16:creationId xmlns:a16="http://schemas.microsoft.com/office/drawing/2014/main" id="{4878A438-BDA2-497D-2BA7-149F669833CA}"/>
              </a:ext>
            </a:extLst>
          </p:cNvPr>
          <p:cNvSpPr txBox="1"/>
          <p:nvPr/>
        </p:nvSpPr>
        <p:spPr>
          <a:xfrm>
            <a:off x="4507983" y="2526356"/>
            <a:ext cx="1828800" cy="968278"/>
          </a:xfrm>
          <a:prstGeom prst="rect">
            <a:avLst/>
          </a:prstGeom>
          <a:noFill/>
        </p:spPr>
        <p:txBody>
          <a:bodyPr wrap="square" rtlCol="0">
            <a:spAutoFit/>
          </a:bodyPr>
          <a:lstStyle/>
          <a:p>
            <a:pPr marL="0" marR="0">
              <a:lnSpc>
                <a:spcPct val="107000"/>
              </a:lnSpc>
              <a:spcBef>
                <a:spcPts val="0"/>
              </a:spcBef>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Make NC Appointments to Approved Titles</a:t>
            </a:r>
          </a:p>
        </p:txBody>
      </p:sp>
      <p:sp>
        <p:nvSpPr>
          <p:cNvPr id="7" name="TextBox 6">
            <a:extLst>
              <a:ext uri="{FF2B5EF4-FFF2-40B4-BE49-F238E27FC236}">
                <a16:creationId xmlns:a16="http://schemas.microsoft.com/office/drawing/2014/main" id="{FDA575B5-4714-B8C0-5616-F7F3AD0EC67D}"/>
              </a:ext>
            </a:extLst>
          </p:cNvPr>
          <p:cNvSpPr txBox="1"/>
          <p:nvPr/>
        </p:nvSpPr>
        <p:spPr>
          <a:xfrm>
            <a:off x="2507289" y="2419895"/>
            <a:ext cx="1676400" cy="1477328"/>
          </a:xfrm>
          <a:prstGeom prst="rect">
            <a:avLst/>
          </a:prstGeom>
          <a:noFill/>
        </p:spPr>
        <p:txBody>
          <a:bodyPr wrap="square" rtlCol="0">
            <a:spAutoFit/>
          </a:bodyPr>
          <a:lstStyle/>
          <a:p>
            <a:r>
              <a:rPr lang="en-US" b="1" dirty="0"/>
              <a:t>Approval by SCSC &amp; Filing with Secretary of State (90 days)</a:t>
            </a:r>
          </a:p>
        </p:txBody>
      </p:sp>
      <p:sp>
        <p:nvSpPr>
          <p:cNvPr id="8" name="TextBox 7">
            <a:extLst>
              <a:ext uri="{FF2B5EF4-FFF2-40B4-BE49-F238E27FC236}">
                <a16:creationId xmlns:a16="http://schemas.microsoft.com/office/drawing/2014/main" id="{D87C155C-4F2A-C0B6-3FCA-968ECD5AC786}"/>
              </a:ext>
            </a:extLst>
          </p:cNvPr>
          <p:cNvSpPr txBox="1"/>
          <p:nvPr/>
        </p:nvSpPr>
        <p:spPr>
          <a:xfrm>
            <a:off x="6781800" y="2540882"/>
            <a:ext cx="1828800" cy="923330"/>
          </a:xfrm>
          <a:prstGeom prst="rect">
            <a:avLst/>
          </a:prstGeom>
          <a:noFill/>
        </p:spPr>
        <p:txBody>
          <a:bodyPr wrap="square" rtlCol="0">
            <a:spAutoFit/>
          </a:bodyPr>
          <a:lstStyle/>
          <a:p>
            <a:r>
              <a:rPr lang="en-US" b="1" dirty="0"/>
              <a:t>Explore Options for Permanent Competitive</a:t>
            </a:r>
          </a:p>
        </p:txBody>
      </p:sp>
      <p:sp>
        <p:nvSpPr>
          <p:cNvPr id="9" name="TextBox 8">
            <a:extLst>
              <a:ext uri="{FF2B5EF4-FFF2-40B4-BE49-F238E27FC236}">
                <a16:creationId xmlns:a16="http://schemas.microsoft.com/office/drawing/2014/main" id="{B57C22F5-BA2A-4FF6-B0C7-53822FE9F499}"/>
              </a:ext>
            </a:extLst>
          </p:cNvPr>
          <p:cNvSpPr txBox="1"/>
          <p:nvPr/>
        </p:nvSpPr>
        <p:spPr>
          <a:xfrm>
            <a:off x="2028604" y="4088118"/>
            <a:ext cx="4448396" cy="707886"/>
          </a:xfrm>
          <a:prstGeom prst="rect">
            <a:avLst/>
          </a:prstGeom>
          <a:noFill/>
        </p:spPr>
        <p:txBody>
          <a:bodyPr wrap="square" rtlCol="0">
            <a:spAutoFit/>
          </a:bodyPr>
          <a:lstStyle/>
          <a:p>
            <a:r>
              <a:rPr lang="en-US" sz="2000" b="1" dirty="0"/>
              <a:t>Deletion of All NY HELPS Titles from Rules Upon Expiration of the Program</a:t>
            </a:r>
          </a:p>
        </p:txBody>
      </p:sp>
      <p:sp>
        <p:nvSpPr>
          <p:cNvPr id="10" name="Rectangle 9">
            <a:extLst>
              <a:ext uri="{FF2B5EF4-FFF2-40B4-BE49-F238E27FC236}">
                <a16:creationId xmlns:a16="http://schemas.microsoft.com/office/drawing/2014/main" id="{5B79EE5D-53E2-2F3E-6A45-3C7D7DC15A8A}"/>
              </a:ext>
            </a:extLst>
          </p:cNvPr>
          <p:cNvSpPr/>
          <p:nvPr/>
        </p:nvSpPr>
        <p:spPr>
          <a:xfrm>
            <a:off x="342901" y="2400479"/>
            <a:ext cx="1619249" cy="1219576"/>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1" name="Rectangle 10">
            <a:extLst>
              <a:ext uri="{FF2B5EF4-FFF2-40B4-BE49-F238E27FC236}">
                <a16:creationId xmlns:a16="http://schemas.microsoft.com/office/drawing/2014/main" id="{657D79F2-8A9A-0294-AECC-8E80A0C8E027}"/>
              </a:ext>
            </a:extLst>
          </p:cNvPr>
          <p:cNvSpPr/>
          <p:nvPr/>
        </p:nvSpPr>
        <p:spPr>
          <a:xfrm>
            <a:off x="2373054" y="2418400"/>
            <a:ext cx="1600200" cy="1454274"/>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6F3AE2A-9857-FA66-F1E6-720D3DD1340D}"/>
              </a:ext>
            </a:extLst>
          </p:cNvPr>
          <p:cNvSpPr/>
          <p:nvPr/>
        </p:nvSpPr>
        <p:spPr>
          <a:xfrm>
            <a:off x="4472209" y="2428023"/>
            <a:ext cx="1828800" cy="1200329"/>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8958A7C-24A0-21C2-EB92-996AD758CC16}"/>
              </a:ext>
            </a:extLst>
          </p:cNvPr>
          <p:cNvSpPr/>
          <p:nvPr/>
        </p:nvSpPr>
        <p:spPr>
          <a:xfrm>
            <a:off x="6781800" y="2418400"/>
            <a:ext cx="1676399" cy="1200328"/>
          </a:xfrm>
          <a:prstGeom prst="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58B2FA5-8EA1-FDE2-30A2-823752D461B9}"/>
              </a:ext>
            </a:extLst>
          </p:cNvPr>
          <p:cNvSpPr/>
          <p:nvPr/>
        </p:nvSpPr>
        <p:spPr>
          <a:xfrm>
            <a:off x="1981200" y="4020432"/>
            <a:ext cx="4343400" cy="923330"/>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109DEBBE-F31B-828E-2114-79A0B589A113}"/>
              </a:ext>
            </a:extLst>
          </p:cNvPr>
          <p:cNvSpPr txBox="1"/>
          <p:nvPr/>
        </p:nvSpPr>
        <p:spPr>
          <a:xfrm>
            <a:off x="1981200" y="1357652"/>
            <a:ext cx="4343400" cy="369332"/>
          </a:xfrm>
          <a:prstGeom prst="rect">
            <a:avLst/>
          </a:prstGeom>
          <a:noFill/>
        </p:spPr>
        <p:txBody>
          <a:bodyPr wrap="square" rtlCol="0">
            <a:spAutoFit/>
          </a:bodyPr>
          <a:lstStyle/>
          <a:p>
            <a:r>
              <a:rPr lang="en-US" b="1" dirty="0"/>
              <a:t>Identify titles that meet NY HELPS Criteria</a:t>
            </a:r>
          </a:p>
        </p:txBody>
      </p:sp>
      <p:sp>
        <p:nvSpPr>
          <p:cNvPr id="18" name="Rectangle 17">
            <a:extLst>
              <a:ext uri="{FF2B5EF4-FFF2-40B4-BE49-F238E27FC236}">
                <a16:creationId xmlns:a16="http://schemas.microsoft.com/office/drawing/2014/main" id="{3AFEE7D7-9A9A-5B0A-CAC8-CAA403770413}"/>
              </a:ext>
            </a:extLst>
          </p:cNvPr>
          <p:cNvSpPr/>
          <p:nvPr/>
        </p:nvSpPr>
        <p:spPr>
          <a:xfrm>
            <a:off x="1962150" y="1266689"/>
            <a:ext cx="4210050" cy="598331"/>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a:extLst>
              <a:ext uri="{FF2B5EF4-FFF2-40B4-BE49-F238E27FC236}">
                <a16:creationId xmlns:a16="http://schemas.microsoft.com/office/drawing/2014/main" id="{D0EBE43A-E3A0-066C-CAE2-242F446EBDF0}"/>
              </a:ext>
            </a:extLst>
          </p:cNvPr>
          <p:cNvCxnSpPr>
            <a:cxnSpLocks/>
            <a:stCxn id="18" idx="1"/>
          </p:cNvCxnSpPr>
          <p:nvPr/>
        </p:nvCxnSpPr>
        <p:spPr>
          <a:xfrm flipH="1" flipV="1">
            <a:off x="1066800" y="1565854"/>
            <a:ext cx="895350" cy="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id="{6518616A-37F8-731E-8689-DD1A5C588FB7}"/>
              </a:ext>
            </a:extLst>
          </p:cNvPr>
          <p:cNvCxnSpPr/>
          <p:nvPr/>
        </p:nvCxnSpPr>
        <p:spPr>
          <a:xfrm>
            <a:off x="1066800" y="1565854"/>
            <a:ext cx="0" cy="78955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id="{72211925-C00E-F2F9-45DC-4106A86B77CB}"/>
              </a:ext>
            </a:extLst>
          </p:cNvPr>
          <p:cNvCxnSpPr>
            <a:cxnSpLocks/>
          </p:cNvCxnSpPr>
          <p:nvPr/>
        </p:nvCxnSpPr>
        <p:spPr>
          <a:xfrm>
            <a:off x="1919841" y="2987734"/>
            <a:ext cx="453213" cy="1481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id="{9DBBD202-639E-21C6-8F7F-92ECCF11050B}"/>
              </a:ext>
            </a:extLst>
          </p:cNvPr>
          <p:cNvCxnSpPr>
            <a:cxnSpLocks/>
            <a:endCxn id="13" idx="1"/>
          </p:cNvCxnSpPr>
          <p:nvPr/>
        </p:nvCxnSpPr>
        <p:spPr>
          <a:xfrm>
            <a:off x="3973254" y="3028188"/>
            <a:ext cx="498955"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DA9B5566-B034-269D-CEFA-0FDD53136517}"/>
              </a:ext>
            </a:extLst>
          </p:cNvPr>
          <p:cNvCxnSpPr>
            <a:cxnSpLocks/>
            <a:stCxn id="13" idx="3"/>
            <a:endCxn id="14" idx="1"/>
          </p:cNvCxnSpPr>
          <p:nvPr/>
        </p:nvCxnSpPr>
        <p:spPr>
          <a:xfrm flipV="1">
            <a:off x="6301009" y="3018564"/>
            <a:ext cx="480791" cy="962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74A28B3-DEB8-B2C4-76A1-A0E484D12055}"/>
              </a:ext>
            </a:extLst>
          </p:cNvPr>
          <p:cNvCxnSpPr>
            <a:stCxn id="14" idx="2"/>
          </p:cNvCxnSpPr>
          <p:nvPr/>
        </p:nvCxnSpPr>
        <p:spPr>
          <a:xfrm flipH="1">
            <a:off x="7619999" y="3618728"/>
            <a:ext cx="1" cy="60829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0" name="Straight Arrow Connector 49">
            <a:extLst>
              <a:ext uri="{FF2B5EF4-FFF2-40B4-BE49-F238E27FC236}">
                <a16:creationId xmlns:a16="http://schemas.microsoft.com/office/drawing/2014/main" id="{EF7B7326-AB97-4AFA-1469-E398696821A5}"/>
              </a:ext>
            </a:extLst>
          </p:cNvPr>
          <p:cNvCxnSpPr/>
          <p:nvPr/>
        </p:nvCxnSpPr>
        <p:spPr>
          <a:xfrm flipH="1">
            <a:off x="6336783" y="4248150"/>
            <a:ext cx="1283216"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51" name="TextBox 50">
            <a:extLst>
              <a:ext uri="{FF2B5EF4-FFF2-40B4-BE49-F238E27FC236}">
                <a16:creationId xmlns:a16="http://schemas.microsoft.com/office/drawing/2014/main" id="{8A637C54-D11A-6C29-1740-C13E2351D7AC}"/>
              </a:ext>
            </a:extLst>
          </p:cNvPr>
          <p:cNvSpPr txBox="1"/>
          <p:nvPr/>
        </p:nvSpPr>
        <p:spPr>
          <a:xfrm>
            <a:off x="6505352" y="1225445"/>
            <a:ext cx="2495550" cy="830997"/>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The NY HELPS Process</a:t>
            </a:r>
          </a:p>
        </p:txBody>
      </p:sp>
    </p:spTree>
    <p:extLst>
      <p:ext uri="{BB962C8B-B14F-4D97-AF65-F5344CB8AC3E}">
        <p14:creationId xmlns:p14="http://schemas.microsoft.com/office/powerpoint/2010/main" val="3364406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152400" y="1809750"/>
            <a:ext cx="5105400" cy="2215991"/>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NY HELPS Jurisdictional Classification Questions:</a:t>
            </a:r>
          </a:p>
          <a:p>
            <a:r>
              <a:rPr lang="en-US" sz="3400" b="1" dirty="0">
                <a:solidFill>
                  <a:schemeClr val="bg1"/>
                </a:solidFill>
                <a:latin typeface="Arial" panose="020B0604020202020204" pitchFamily="34" charset="0"/>
                <a:cs typeface="Arial" panose="020B0604020202020204" pitchFamily="34" charset="0"/>
              </a:rPr>
              <a:t>Granting NY HELPS Employees Competitive Class Status</a:t>
            </a:r>
          </a:p>
        </p:txBody>
      </p:sp>
    </p:spTree>
    <p:extLst>
      <p:ext uri="{BB962C8B-B14F-4D97-AF65-F5344CB8AC3E}">
        <p14:creationId xmlns:p14="http://schemas.microsoft.com/office/powerpoint/2010/main" val="307447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763000" cy="3657600"/>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800" b="1" dirty="0">
                <a:solidFill>
                  <a:srgbClr val="002D73"/>
                </a:solidFill>
              </a:rPr>
              <a:t>Granting NY HELPS Employees Competitive Class Status through appointment to higher-level title</a:t>
            </a:r>
            <a:endParaRPr lang="en-US" sz="2600" dirty="0"/>
          </a:p>
          <a:p>
            <a:pPr marL="114300" indent="0">
              <a:buNone/>
            </a:pPr>
            <a:endParaRPr lang="en-US" sz="900" u="sng" dirty="0"/>
          </a:p>
          <a:p>
            <a:pPr marL="571500" indent="-457200">
              <a:buAutoNum type="alphaUcParenR"/>
            </a:pPr>
            <a:r>
              <a:rPr lang="en-US" sz="2400" dirty="0"/>
              <a:t>Higher-level position is also an NY HELPS non-competitive position</a:t>
            </a:r>
          </a:p>
          <a:p>
            <a:pPr marL="571500" indent="-457200">
              <a:buAutoNum type="alphaUcParenR"/>
            </a:pPr>
            <a:endParaRPr lang="en-US" sz="900" dirty="0"/>
          </a:p>
          <a:p>
            <a:pPr marL="571500" indent="-457200">
              <a:buAutoNum type="alphaUcParenR"/>
            </a:pPr>
            <a:r>
              <a:rPr lang="en-US" sz="2400" dirty="0"/>
              <a:t>Higher-level position not yet added to NY HELPS but meets the NY HELPS criteria</a:t>
            </a:r>
          </a:p>
          <a:p>
            <a:pPr marL="571500" indent="-457200">
              <a:buAutoNum type="alphaUcParenR"/>
            </a:pPr>
            <a:endParaRPr lang="en-US" sz="900" dirty="0"/>
          </a:p>
          <a:p>
            <a:pPr marL="571500" indent="-457200">
              <a:buAutoNum type="alphaUcParenR"/>
            </a:pPr>
            <a:r>
              <a:rPr lang="en-US" sz="2400" dirty="0"/>
              <a:t>Via examination</a:t>
            </a:r>
          </a:p>
          <a:p>
            <a:pPr marL="971550" lvl="1" indent="-457200">
              <a:buFont typeface="Arial" panose="020B0604020202020204" pitchFamily="34" charset="0"/>
              <a:buChar char="•"/>
            </a:pPr>
            <a:r>
              <a:rPr lang="en-US" sz="2000" dirty="0"/>
              <a:t>Promotion</a:t>
            </a:r>
          </a:p>
          <a:p>
            <a:pPr marL="971550" lvl="1" indent="-457200">
              <a:buFont typeface="Arial" panose="020B0604020202020204" pitchFamily="34" charset="0"/>
              <a:buChar char="•"/>
            </a:pPr>
            <a:r>
              <a:rPr lang="en-US" sz="2000" dirty="0"/>
              <a:t>Open-competitive</a:t>
            </a:r>
          </a:p>
          <a:p>
            <a:pPr marL="971550" lvl="1" indent="-457200">
              <a:buFont typeface="Arial" panose="020B0604020202020204" pitchFamily="34" charset="0"/>
              <a:buChar char="•"/>
            </a:pPr>
            <a:r>
              <a:rPr lang="en-US" sz="2000" dirty="0"/>
              <a:t>Non-competitive promotion</a:t>
            </a:r>
          </a:p>
        </p:txBody>
      </p:sp>
    </p:spTree>
    <p:extLst>
      <p:ext uri="{BB962C8B-B14F-4D97-AF65-F5344CB8AC3E}">
        <p14:creationId xmlns:p14="http://schemas.microsoft.com/office/powerpoint/2010/main" val="1477229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900" u="sng" dirty="0"/>
          </a:p>
          <a:p>
            <a:pPr marL="571500" indent="-457200">
              <a:buAutoNum type="alphaUcParenR"/>
            </a:pPr>
            <a:r>
              <a:rPr lang="en-US" sz="2000" dirty="0"/>
              <a:t>Higher-level position is also an NY HELPS non-competitive position</a:t>
            </a:r>
          </a:p>
          <a:p>
            <a:pPr marL="571500" indent="-457200">
              <a:buAutoNum type="alphaUcParenR"/>
            </a:pPr>
            <a:endParaRPr lang="en-US" sz="900" dirty="0"/>
          </a:p>
          <a:p>
            <a:pPr marL="571500" indent="-457200"/>
            <a:r>
              <a:rPr lang="en-US" sz="1800" dirty="0"/>
              <a:t>If you have higher-level positions in the non-competitive class, appointing authorities can “promote” (appoint) NY HELPS employees to the higher-level title if the minimum qualifications are met.</a:t>
            </a:r>
          </a:p>
          <a:p>
            <a:pPr marL="571500" indent="-457200"/>
            <a:endParaRPr lang="en-US" sz="900" dirty="0"/>
          </a:p>
          <a:p>
            <a:pPr marL="571500" indent="-457200"/>
            <a:r>
              <a:rPr lang="en-US" sz="1800" dirty="0"/>
              <a:t>Benefits – could aid in retention by granting employees higher salary.</a:t>
            </a:r>
          </a:p>
          <a:p>
            <a:pPr marL="571500" indent="-457200"/>
            <a:endParaRPr lang="en-US" sz="900" dirty="0"/>
          </a:p>
          <a:p>
            <a:pPr marL="571500" indent="-457200"/>
            <a:r>
              <a:rPr lang="en-US" sz="1800" dirty="0"/>
              <a:t>Cons – does not provide competitive status to employee</a:t>
            </a:r>
          </a:p>
        </p:txBody>
      </p:sp>
    </p:spTree>
    <p:extLst>
      <p:ext uri="{BB962C8B-B14F-4D97-AF65-F5344CB8AC3E}">
        <p14:creationId xmlns:p14="http://schemas.microsoft.com/office/powerpoint/2010/main" val="1210103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900" u="sng" dirty="0"/>
          </a:p>
          <a:p>
            <a:pPr marL="114300" indent="0">
              <a:buNone/>
            </a:pPr>
            <a:r>
              <a:rPr lang="en-US" sz="2000" dirty="0"/>
              <a:t>For Example:</a:t>
            </a:r>
          </a:p>
          <a:p>
            <a:pPr marL="114300" indent="0">
              <a:buNone/>
            </a:pPr>
            <a:endParaRPr lang="en-US" sz="2000" dirty="0"/>
          </a:p>
        </p:txBody>
      </p:sp>
      <p:sp>
        <p:nvSpPr>
          <p:cNvPr id="3" name="TextBox 2">
            <a:extLst>
              <a:ext uri="{FF2B5EF4-FFF2-40B4-BE49-F238E27FC236}">
                <a16:creationId xmlns:a16="http://schemas.microsoft.com/office/drawing/2014/main" id="{7687A86B-C876-C0D9-2EEF-1E6BA25881DF}"/>
              </a:ext>
            </a:extLst>
          </p:cNvPr>
          <p:cNvSpPr txBox="1"/>
          <p:nvPr/>
        </p:nvSpPr>
        <p:spPr>
          <a:xfrm>
            <a:off x="2057400" y="2423004"/>
            <a:ext cx="1981200" cy="1938992"/>
          </a:xfrm>
          <a:prstGeom prst="rect">
            <a:avLst/>
          </a:prstGeom>
          <a:noFill/>
        </p:spPr>
        <p:txBody>
          <a:bodyPr wrap="square" rtlCol="0">
            <a:spAutoFit/>
          </a:bodyPr>
          <a:lstStyle/>
          <a:p>
            <a:r>
              <a:rPr lang="en-US" sz="2400" b="1" dirty="0"/>
              <a:t>Social Welfare Examiner (HELP Program)</a:t>
            </a:r>
          </a:p>
        </p:txBody>
      </p:sp>
      <p:sp>
        <p:nvSpPr>
          <p:cNvPr id="6" name="TextBox 5">
            <a:extLst>
              <a:ext uri="{FF2B5EF4-FFF2-40B4-BE49-F238E27FC236}">
                <a16:creationId xmlns:a16="http://schemas.microsoft.com/office/drawing/2014/main" id="{AEC3A303-D955-0AC2-B1BE-4D493F58FA48}"/>
              </a:ext>
            </a:extLst>
          </p:cNvPr>
          <p:cNvSpPr txBox="1"/>
          <p:nvPr/>
        </p:nvSpPr>
        <p:spPr>
          <a:xfrm>
            <a:off x="5334000" y="2462669"/>
            <a:ext cx="2133600" cy="1569660"/>
          </a:xfrm>
          <a:prstGeom prst="rect">
            <a:avLst/>
          </a:prstGeom>
          <a:noFill/>
        </p:spPr>
        <p:txBody>
          <a:bodyPr wrap="square" rtlCol="0">
            <a:spAutoFit/>
          </a:bodyPr>
          <a:lstStyle/>
          <a:p>
            <a:r>
              <a:rPr lang="en-US" sz="2400" b="1" dirty="0"/>
              <a:t>Senior Social Welfare Examiner (Help Program)</a:t>
            </a:r>
          </a:p>
        </p:txBody>
      </p:sp>
      <p:sp>
        <p:nvSpPr>
          <p:cNvPr id="7" name="Rectangle: Rounded Corners 6">
            <a:extLst>
              <a:ext uri="{FF2B5EF4-FFF2-40B4-BE49-F238E27FC236}">
                <a16:creationId xmlns:a16="http://schemas.microsoft.com/office/drawing/2014/main" id="{DF44CDD4-E04A-41B1-165C-9E419ED7DF2B}"/>
              </a:ext>
            </a:extLst>
          </p:cNvPr>
          <p:cNvSpPr/>
          <p:nvPr/>
        </p:nvSpPr>
        <p:spPr>
          <a:xfrm>
            <a:off x="1910219" y="2439444"/>
            <a:ext cx="1676400" cy="1922552"/>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BBADBEA-BD9A-980D-807F-ADDFF74ED331}"/>
              </a:ext>
            </a:extLst>
          </p:cNvPr>
          <p:cNvSpPr/>
          <p:nvPr/>
        </p:nvSpPr>
        <p:spPr>
          <a:xfrm>
            <a:off x="5257800" y="2437617"/>
            <a:ext cx="2286000" cy="1569660"/>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ED24550-5978-40EC-FD85-0C7F3C8674DE}"/>
              </a:ext>
            </a:extLst>
          </p:cNvPr>
          <p:cNvCxnSpPr/>
          <p:nvPr/>
        </p:nvCxnSpPr>
        <p:spPr>
          <a:xfrm>
            <a:off x="3581400" y="3222447"/>
            <a:ext cx="1676400" cy="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5588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505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800" u="sng" dirty="0"/>
          </a:p>
          <a:p>
            <a:pPr marL="114300" indent="0">
              <a:buNone/>
            </a:pPr>
            <a:r>
              <a:rPr lang="en-US" sz="2000" dirty="0"/>
              <a:t>B) Higher-level position not yet added to NY HELPS but meets the NY HELPS criteria</a:t>
            </a:r>
          </a:p>
          <a:p>
            <a:pPr marL="114300" indent="0">
              <a:buNone/>
            </a:pPr>
            <a:endParaRPr lang="en-US" sz="800" dirty="0"/>
          </a:p>
          <a:p>
            <a:pPr marL="400050" indent="-285750"/>
            <a:r>
              <a:rPr lang="en-US" sz="1800" dirty="0"/>
              <a:t>Same as A) but the local civil service agency would need to go through the rules process and ensure the criteria are satisfied</a:t>
            </a:r>
          </a:p>
          <a:p>
            <a:pPr marL="400050" indent="-285750"/>
            <a:endParaRPr lang="en-US" sz="800" dirty="0"/>
          </a:p>
          <a:p>
            <a:pPr marL="400050" indent="-285750"/>
            <a:r>
              <a:rPr lang="en-US" sz="1800" dirty="0"/>
              <a:t>Cons – employees may need to be appointed on a temporary or provisional basis to the higher-level title while resolution is processed.</a:t>
            </a:r>
          </a:p>
        </p:txBody>
      </p:sp>
    </p:spTree>
    <p:extLst>
      <p:ext uri="{BB962C8B-B14F-4D97-AF65-F5344CB8AC3E}">
        <p14:creationId xmlns:p14="http://schemas.microsoft.com/office/powerpoint/2010/main" val="3312926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900" u="sng" dirty="0"/>
          </a:p>
          <a:p>
            <a:pPr marL="114300" indent="0">
              <a:buNone/>
            </a:pPr>
            <a:r>
              <a:rPr lang="en-US" sz="2000" dirty="0"/>
              <a:t>For Example:</a:t>
            </a:r>
          </a:p>
          <a:p>
            <a:pPr marL="114300" indent="0">
              <a:buNone/>
            </a:pPr>
            <a:endParaRPr lang="en-US" sz="2000" dirty="0"/>
          </a:p>
        </p:txBody>
      </p:sp>
      <p:sp>
        <p:nvSpPr>
          <p:cNvPr id="3" name="TextBox 2">
            <a:extLst>
              <a:ext uri="{FF2B5EF4-FFF2-40B4-BE49-F238E27FC236}">
                <a16:creationId xmlns:a16="http://schemas.microsoft.com/office/drawing/2014/main" id="{7687A86B-C876-C0D9-2EEF-1E6BA25881DF}"/>
              </a:ext>
            </a:extLst>
          </p:cNvPr>
          <p:cNvSpPr txBox="1"/>
          <p:nvPr/>
        </p:nvSpPr>
        <p:spPr>
          <a:xfrm>
            <a:off x="2057400" y="2423004"/>
            <a:ext cx="1981200" cy="1938992"/>
          </a:xfrm>
          <a:prstGeom prst="rect">
            <a:avLst/>
          </a:prstGeom>
          <a:noFill/>
        </p:spPr>
        <p:txBody>
          <a:bodyPr wrap="square" rtlCol="0">
            <a:spAutoFit/>
          </a:bodyPr>
          <a:lstStyle/>
          <a:p>
            <a:r>
              <a:rPr lang="en-US" sz="2400" b="1" dirty="0"/>
              <a:t>Social Welfare Examiner (HELP Program)</a:t>
            </a:r>
          </a:p>
        </p:txBody>
      </p:sp>
      <p:sp>
        <p:nvSpPr>
          <p:cNvPr id="6" name="TextBox 5">
            <a:extLst>
              <a:ext uri="{FF2B5EF4-FFF2-40B4-BE49-F238E27FC236}">
                <a16:creationId xmlns:a16="http://schemas.microsoft.com/office/drawing/2014/main" id="{AEC3A303-D955-0AC2-B1BE-4D493F58FA48}"/>
              </a:ext>
            </a:extLst>
          </p:cNvPr>
          <p:cNvSpPr txBox="1"/>
          <p:nvPr/>
        </p:nvSpPr>
        <p:spPr>
          <a:xfrm>
            <a:off x="5505711" y="2687571"/>
            <a:ext cx="2133600" cy="1200329"/>
          </a:xfrm>
          <a:prstGeom prst="rect">
            <a:avLst/>
          </a:prstGeom>
          <a:noFill/>
        </p:spPr>
        <p:txBody>
          <a:bodyPr wrap="square" rtlCol="0">
            <a:spAutoFit/>
          </a:bodyPr>
          <a:lstStyle/>
          <a:p>
            <a:r>
              <a:rPr lang="en-US" sz="2400" b="1" dirty="0"/>
              <a:t>Senior Social Welfare Examiner</a:t>
            </a:r>
          </a:p>
        </p:txBody>
      </p:sp>
      <p:sp>
        <p:nvSpPr>
          <p:cNvPr id="7" name="Rectangle: Rounded Corners 6">
            <a:extLst>
              <a:ext uri="{FF2B5EF4-FFF2-40B4-BE49-F238E27FC236}">
                <a16:creationId xmlns:a16="http://schemas.microsoft.com/office/drawing/2014/main" id="{DF44CDD4-E04A-41B1-165C-9E419ED7DF2B}"/>
              </a:ext>
            </a:extLst>
          </p:cNvPr>
          <p:cNvSpPr/>
          <p:nvPr/>
        </p:nvSpPr>
        <p:spPr>
          <a:xfrm>
            <a:off x="1910219" y="2439444"/>
            <a:ext cx="1676400" cy="1922552"/>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BBADBEA-BD9A-980D-807F-ADDFF74ED331}"/>
              </a:ext>
            </a:extLst>
          </p:cNvPr>
          <p:cNvSpPr/>
          <p:nvPr/>
        </p:nvSpPr>
        <p:spPr>
          <a:xfrm>
            <a:off x="5257800" y="2502905"/>
            <a:ext cx="2286000" cy="1569660"/>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a:extLst>
              <a:ext uri="{FF2B5EF4-FFF2-40B4-BE49-F238E27FC236}">
                <a16:creationId xmlns:a16="http://schemas.microsoft.com/office/drawing/2014/main" id="{3ED24550-5978-40EC-FD85-0C7F3C8674DE}"/>
              </a:ext>
            </a:extLst>
          </p:cNvPr>
          <p:cNvCxnSpPr/>
          <p:nvPr/>
        </p:nvCxnSpPr>
        <p:spPr>
          <a:xfrm>
            <a:off x="3581400" y="3222447"/>
            <a:ext cx="1676400" cy="0"/>
          </a:xfrm>
          <a:prstGeom prst="straightConnector1">
            <a:avLst/>
          </a:prstGeom>
          <a:ln w="76200">
            <a:prstDash val="sysDash"/>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74646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176814"/>
            <a:ext cx="88392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p>
          <a:p>
            <a:pPr marL="114300" indent="0">
              <a:buNone/>
            </a:pPr>
            <a:endParaRPr lang="en-US" sz="800" u="sng" dirty="0"/>
          </a:p>
          <a:p>
            <a:pPr marL="114300" indent="0">
              <a:buNone/>
            </a:pPr>
            <a:r>
              <a:rPr lang="en-US" sz="2000" dirty="0"/>
              <a:t>C) </a:t>
            </a:r>
            <a:r>
              <a:rPr lang="en-US" sz="2400" dirty="0"/>
              <a:t>Via promotion examination pursuant to </a:t>
            </a:r>
            <a:r>
              <a:rPr lang="en-US" sz="2400" dirty="0">
                <a:effectLst/>
                <a:ea typeface="Calibri" panose="020F0502020204030204" pitchFamily="34" charset="0"/>
              </a:rPr>
              <a:t>§</a:t>
            </a:r>
            <a:r>
              <a:rPr lang="en-US" sz="2400" dirty="0"/>
              <a:t>52.1</a:t>
            </a:r>
          </a:p>
          <a:p>
            <a:pPr marL="800100" lvl="1">
              <a:buFont typeface="Arial" panose="020B0604020202020204" pitchFamily="34" charset="0"/>
              <a:buChar char="•"/>
            </a:pPr>
            <a:r>
              <a:rPr lang="en-US" sz="2000" dirty="0"/>
              <a:t>Direct line quals or collateral quals</a:t>
            </a:r>
          </a:p>
          <a:p>
            <a:pPr marL="800100" lvl="1">
              <a:buFont typeface="Arial" panose="020B0604020202020204" pitchFamily="34" charset="0"/>
              <a:buChar char="•"/>
            </a:pPr>
            <a:r>
              <a:rPr lang="en-US" sz="2000" dirty="0"/>
              <a:t>Typically, “Amount of time in lower-level competitive class title”</a:t>
            </a:r>
          </a:p>
          <a:p>
            <a:pPr marL="800100" lvl="1">
              <a:buFont typeface="Arial" panose="020B0604020202020204" pitchFamily="34" charset="0"/>
              <a:buChar char="•"/>
            </a:pPr>
            <a:r>
              <a:rPr lang="en-US" sz="2000" dirty="0">
                <a:effectLst/>
                <a:ea typeface="Calibri" panose="020F0502020204030204" pitchFamily="34" charset="0"/>
              </a:rPr>
              <a:t>§</a:t>
            </a:r>
            <a:r>
              <a:rPr lang="en-US" sz="2000" dirty="0"/>
              <a:t>52.12 provides that you can offer promotion exams to non-competitive class employees if you provide an OC back-up.</a:t>
            </a:r>
          </a:p>
          <a:p>
            <a:pPr marL="800100" lvl="1">
              <a:buFont typeface="Arial" panose="020B0604020202020204" pitchFamily="34" charset="0"/>
              <a:buChar char="•"/>
            </a:pPr>
            <a:r>
              <a:rPr lang="en-US" sz="2000" dirty="0"/>
              <a:t>Benefits – NY HELPS employees can participate in promotion exams.</a:t>
            </a:r>
          </a:p>
          <a:p>
            <a:pPr marL="800100" lvl="1">
              <a:buFont typeface="Arial" panose="020B0604020202020204" pitchFamily="34" charset="0"/>
              <a:buChar char="•"/>
            </a:pPr>
            <a:r>
              <a:rPr lang="en-US" sz="2000" dirty="0"/>
              <a:t>Other – If employees fail, they can remain in n/c lower-level position.</a:t>
            </a:r>
          </a:p>
        </p:txBody>
      </p:sp>
    </p:spTree>
    <p:extLst>
      <p:ext uri="{BB962C8B-B14F-4D97-AF65-F5344CB8AC3E}">
        <p14:creationId xmlns:p14="http://schemas.microsoft.com/office/powerpoint/2010/main" val="2533163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900" u="sng" dirty="0"/>
          </a:p>
          <a:p>
            <a:pPr marL="114300" indent="0">
              <a:buNone/>
            </a:pPr>
            <a:r>
              <a:rPr lang="en-US" sz="2000" dirty="0"/>
              <a:t>For Example:</a:t>
            </a:r>
          </a:p>
          <a:p>
            <a:pPr marL="114300" indent="0">
              <a:buNone/>
            </a:pPr>
            <a:endParaRPr lang="en-US" sz="2000" dirty="0"/>
          </a:p>
        </p:txBody>
      </p:sp>
      <p:sp>
        <p:nvSpPr>
          <p:cNvPr id="2" name="TextBox 1">
            <a:extLst>
              <a:ext uri="{FF2B5EF4-FFF2-40B4-BE49-F238E27FC236}">
                <a16:creationId xmlns:a16="http://schemas.microsoft.com/office/drawing/2014/main" id="{897EBB33-A5B1-048C-F616-46AC7B591FD7}"/>
              </a:ext>
            </a:extLst>
          </p:cNvPr>
          <p:cNvSpPr txBox="1"/>
          <p:nvPr/>
        </p:nvSpPr>
        <p:spPr>
          <a:xfrm>
            <a:off x="1700408" y="2549184"/>
            <a:ext cx="3505200" cy="400110"/>
          </a:xfrm>
          <a:prstGeom prst="rect">
            <a:avLst/>
          </a:prstGeom>
          <a:noFill/>
        </p:spPr>
        <p:txBody>
          <a:bodyPr wrap="square" rtlCol="0">
            <a:spAutoFit/>
          </a:bodyPr>
          <a:lstStyle/>
          <a:p>
            <a:r>
              <a:rPr lang="en-US" sz="2000" b="1" dirty="0"/>
              <a:t>Senior Social Welfare Examiner</a:t>
            </a:r>
          </a:p>
        </p:txBody>
      </p:sp>
      <p:sp>
        <p:nvSpPr>
          <p:cNvPr id="11" name="TextBox 10">
            <a:extLst>
              <a:ext uri="{FF2B5EF4-FFF2-40B4-BE49-F238E27FC236}">
                <a16:creationId xmlns:a16="http://schemas.microsoft.com/office/drawing/2014/main" id="{1B47532E-17FB-77DA-AA4C-C7DCA6860A65}"/>
              </a:ext>
            </a:extLst>
          </p:cNvPr>
          <p:cNvSpPr txBox="1"/>
          <p:nvPr/>
        </p:nvSpPr>
        <p:spPr>
          <a:xfrm>
            <a:off x="4051649" y="3797924"/>
            <a:ext cx="2743200" cy="1015663"/>
          </a:xfrm>
          <a:prstGeom prst="rect">
            <a:avLst/>
          </a:prstGeom>
          <a:noFill/>
        </p:spPr>
        <p:txBody>
          <a:bodyPr wrap="square" rtlCol="0">
            <a:spAutoFit/>
          </a:bodyPr>
          <a:lstStyle/>
          <a:p>
            <a:pPr algn="ctr"/>
            <a:r>
              <a:rPr lang="en-US" sz="2000" b="1" dirty="0"/>
              <a:t>Social Welfare Examiner (Help Program)         Non-Competitive</a:t>
            </a:r>
          </a:p>
        </p:txBody>
      </p:sp>
      <p:sp>
        <p:nvSpPr>
          <p:cNvPr id="12" name="Rectangle: Rounded Corners 11">
            <a:extLst>
              <a:ext uri="{FF2B5EF4-FFF2-40B4-BE49-F238E27FC236}">
                <a16:creationId xmlns:a16="http://schemas.microsoft.com/office/drawing/2014/main" id="{C2B14752-DF60-7752-2444-5FDFA2F82597}"/>
              </a:ext>
            </a:extLst>
          </p:cNvPr>
          <p:cNvSpPr/>
          <p:nvPr/>
        </p:nvSpPr>
        <p:spPr>
          <a:xfrm>
            <a:off x="1676400" y="2541712"/>
            <a:ext cx="3505200" cy="407582"/>
          </a:xfrm>
          <a:prstGeom prst="roundRect">
            <a:avLst/>
          </a:prstGeom>
          <a:solidFill>
            <a:schemeClr val="accent1">
              <a:alpha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F8B0A25-CC79-E90C-843A-DAB2CA4928A7}"/>
              </a:ext>
            </a:extLst>
          </p:cNvPr>
          <p:cNvSpPr/>
          <p:nvPr/>
        </p:nvSpPr>
        <p:spPr>
          <a:xfrm>
            <a:off x="4051649" y="3715193"/>
            <a:ext cx="2743200" cy="1196736"/>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98C02D32-1019-E97E-7C8C-AEDA01FC859B}"/>
              </a:ext>
            </a:extLst>
          </p:cNvPr>
          <p:cNvCxnSpPr>
            <a:cxnSpLocks/>
          </p:cNvCxnSpPr>
          <p:nvPr/>
        </p:nvCxnSpPr>
        <p:spPr>
          <a:xfrm flipH="1" flipV="1">
            <a:off x="3810000" y="3069969"/>
            <a:ext cx="685800" cy="52383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D3A178D-F25D-1486-0476-0EB1F03BE1FD}"/>
              </a:ext>
            </a:extLst>
          </p:cNvPr>
          <p:cNvSpPr txBox="1"/>
          <p:nvPr/>
        </p:nvSpPr>
        <p:spPr>
          <a:xfrm>
            <a:off x="1312102" y="3495807"/>
            <a:ext cx="2140906" cy="400110"/>
          </a:xfrm>
          <a:prstGeom prst="rect">
            <a:avLst/>
          </a:prstGeom>
          <a:noFill/>
        </p:spPr>
        <p:txBody>
          <a:bodyPr wrap="square" rtlCol="0">
            <a:spAutoFit/>
          </a:bodyPr>
          <a:lstStyle/>
          <a:p>
            <a:r>
              <a:rPr lang="en-US" sz="2000" b="1" dirty="0"/>
              <a:t>52.12 + OC Backup</a:t>
            </a:r>
          </a:p>
        </p:txBody>
      </p:sp>
      <p:sp>
        <p:nvSpPr>
          <p:cNvPr id="27" name="Rectangle: Rounded Corners 26">
            <a:extLst>
              <a:ext uri="{FF2B5EF4-FFF2-40B4-BE49-F238E27FC236}">
                <a16:creationId xmlns:a16="http://schemas.microsoft.com/office/drawing/2014/main" id="{31CA8844-639A-F9EA-C7B7-1AEC36316033}"/>
              </a:ext>
            </a:extLst>
          </p:cNvPr>
          <p:cNvSpPr/>
          <p:nvPr/>
        </p:nvSpPr>
        <p:spPr>
          <a:xfrm>
            <a:off x="1288093" y="3495807"/>
            <a:ext cx="2140907" cy="438772"/>
          </a:xfrm>
          <a:prstGeom prst="round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772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505200"/>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800" dirty="0"/>
          </a:p>
          <a:p>
            <a:pPr marL="114300" indent="0">
              <a:buNone/>
            </a:pPr>
            <a:endParaRPr lang="en-US" sz="800" u="sng" dirty="0"/>
          </a:p>
          <a:p>
            <a:pPr marL="114300" indent="0">
              <a:buNone/>
            </a:pPr>
            <a:r>
              <a:rPr lang="en-US" sz="2200" dirty="0"/>
              <a:t>C) Via examination</a:t>
            </a:r>
          </a:p>
          <a:p>
            <a:pPr marL="114300" indent="0">
              <a:buNone/>
            </a:pPr>
            <a:endParaRPr lang="en-US" sz="900" dirty="0"/>
          </a:p>
          <a:p>
            <a:pPr marL="800100" lvl="1">
              <a:buFont typeface="Arial" panose="020B0604020202020204" pitchFamily="34" charset="0"/>
              <a:buChar char="•"/>
            </a:pPr>
            <a:r>
              <a:rPr lang="en-US" sz="1800" dirty="0"/>
              <a:t>Open-competitive – An appointing authority can request, and exam be offered on an OC basis only pursuant to </a:t>
            </a:r>
            <a:r>
              <a:rPr lang="en-US" sz="1800" dirty="0">
                <a:effectLst/>
                <a:ea typeface="Calibri" panose="020F0502020204030204" pitchFamily="34" charset="0"/>
              </a:rPr>
              <a:t>§</a:t>
            </a:r>
            <a:r>
              <a:rPr lang="en-US" sz="1800" dirty="0"/>
              <a:t>51.1</a:t>
            </a:r>
          </a:p>
          <a:p>
            <a:pPr marL="400050" indent="-285750"/>
            <a:endParaRPr lang="en-US" sz="900" dirty="0"/>
          </a:p>
          <a:p>
            <a:pPr marL="800100" lvl="1">
              <a:buFont typeface="Arial" panose="020B0604020202020204" pitchFamily="34" charset="0"/>
              <a:buChar char="•"/>
            </a:pPr>
            <a:r>
              <a:rPr lang="en-US" sz="1800" dirty="0"/>
              <a:t>Pros – lower-level NY HELPS employees can take higher-level OC exam. If they pass, can be promoted via </a:t>
            </a:r>
            <a:r>
              <a:rPr lang="en-US" sz="1800" dirty="0">
                <a:effectLst/>
                <a:ea typeface="Calibri" panose="020F0502020204030204" pitchFamily="34" charset="0"/>
              </a:rPr>
              <a:t>§</a:t>
            </a:r>
            <a:r>
              <a:rPr lang="en-US" sz="1800" dirty="0"/>
              <a:t>52.7</a:t>
            </a:r>
          </a:p>
          <a:p>
            <a:pPr marL="400050" indent="-285750"/>
            <a:endParaRPr lang="en-US" sz="900" dirty="0"/>
          </a:p>
          <a:p>
            <a:pPr marL="800100" lvl="1">
              <a:buFont typeface="Arial" panose="020B0604020202020204" pitchFamily="34" charset="0"/>
              <a:buChar char="•"/>
            </a:pPr>
            <a:r>
              <a:rPr lang="en-US" sz="1800" dirty="0"/>
              <a:t>Cons – lower-level employees may need to be provisionally or temporarily promoted while exam results are processed.  If not successful, can be returned to lower-level NY HELPS title.</a:t>
            </a:r>
          </a:p>
          <a:p>
            <a:pPr marL="1371600" lvl="2" indent="-457200"/>
            <a:endParaRPr lang="en-US" sz="1600" dirty="0"/>
          </a:p>
        </p:txBody>
      </p:sp>
    </p:spTree>
    <p:extLst>
      <p:ext uri="{BB962C8B-B14F-4D97-AF65-F5344CB8AC3E}">
        <p14:creationId xmlns:p14="http://schemas.microsoft.com/office/powerpoint/2010/main" val="4047918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9916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a:t>
            </a:r>
            <a:endParaRPr lang="en-US" sz="2400" dirty="0"/>
          </a:p>
          <a:p>
            <a:pPr marL="114300" indent="0">
              <a:buNone/>
            </a:pPr>
            <a:endParaRPr lang="en-US" sz="900" u="sng" dirty="0"/>
          </a:p>
          <a:p>
            <a:pPr marL="114300" indent="0">
              <a:buNone/>
            </a:pPr>
            <a:r>
              <a:rPr lang="en-US" sz="2000" dirty="0"/>
              <a:t>For Example:</a:t>
            </a:r>
          </a:p>
          <a:p>
            <a:pPr marL="114300" indent="0">
              <a:buNone/>
            </a:pPr>
            <a:endParaRPr lang="en-US" sz="2000" dirty="0"/>
          </a:p>
        </p:txBody>
      </p:sp>
      <p:sp>
        <p:nvSpPr>
          <p:cNvPr id="2" name="TextBox 1">
            <a:extLst>
              <a:ext uri="{FF2B5EF4-FFF2-40B4-BE49-F238E27FC236}">
                <a16:creationId xmlns:a16="http://schemas.microsoft.com/office/drawing/2014/main" id="{897EBB33-A5B1-048C-F616-46AC7B591FD7}"/>
              </a:ext>
            </a:extLst>
          </p:cNvPr>
          <p:cNvSpPr txBox="1"/>
          <p:nvPr/>
        </p:nvSpPr>
        <p:spPr>
          <a:xfrm>
            <a:off x="2315668" y="1953406"/>
            <a:ext cx="3505200" cy="707886"/>
          </a:xfrm>
          <a:prstGeom prst="rect">
            <a:avLst/>
          </a:prstGeom>
          <a:noFill/>
        </p:spPr>
        <p:txBody>
          <a:bodyPr wrap="square" rtlCol="0">
            <a:spAutoFit/>
          </a:bodyPr>
          <a:lstStyle/>
          <a:p>
            <a:r>
              <a:rPr lang="en-US" sz="2000" b="1" dirty="0"/>
              <a:t>Senior Social Welfare Examiner (1 vacancy)</a:t>
            </a:r>
          </a:p>
        </p:txBody>
      </p:sp>
      <p:sp>
        <p:nvSpPr>
          <p:cNvPr id="9" name="TextBox 8">
            <a:extLst>
              <a:ext uri="{FF2B5EF4-FFF2-40B4-BE49-F238E27FC236}">
                <a16:creationId xmlns:a16="http://schemas.microsoft.com/office/drawing/2014/main" id="{B4D83621-6572-6176-AA9F-CA845B29F485}"/>
              </a:ext>
            </a:extLst>
          </p:cNvPr>
          <p:cNvSpPr txBox="1"/>
          <p:nvPr/>
        </p:nvSpPr>
        <p:spPr>
          <a:xfrm>
            <a:off x="1012977" y="3921264"/>
            <a:ext cx="2743200" cy="1015663"/>
          </a:xfrm>
          <a:prstGeom prst="rect">
            <a:avLst/>
          </a:prstGeom>
          <a:noFill/>
        </p:spPr>
        <p:txBody>
          <a:bodyPr wrap="square" rtlCol="0">
            <a:spAutoFit/>
          </a:bodyPr>
          <a:lstStyle/>
          <a:p>
            <a:pPr algn="ctr"/>
            <a:r>
              <a:rPr lang="en-US" sz="2000" b="1" dirty="0"/>
              <a:t>Social Welfare Examiner Competitive (1 employee)</a:t>
            </a:r>
          </a:p>
        </p:txBody>
      </p:sp>
      <p:sp>
        <p:nvSpPr>
          <p:cNvPr id="11" name="TextBox 10">
            <a:extLst>
              <a:ext uri="{FF2B5EF4-FFF2-40B4-BE49-F238E27FC236}">
                <a16:creationId xmlns:a16="http://schemas.microsoft.com/office/drawing/2014/main" id="{1B47532E-17FB-77DA-AA4C-C7DCA6860A65}"/>
              </a:ext>
            </a:extLst>
          </p:cNvPr>
          <p:cNvSpPr txBox="1"/>
          <p:nvPr/>
        </p:nvSpPr>
        <p:spPr>
          <a:xfrm>
            <a:off x="4297435" y="3794482"/>
            <a:ext cx="2484365" cy="1200329"/>
          </a:xfrm>
          <a:prstGeom prst="rect">
            <a:avLst/>
          </a:prstGeom>
          <a:noFill/>
        </p:spPr>
        <p:txBody>
          <a:bodyPr wrap="square" rtlCol="0">
            <a:spAutoFit/>
          </a:bodyPr>
          <a:lstStyle/>
          <a:p>
            <a:pPr algn="ctr"/>
            <a:r>
              <a:rPr lang="en-US" b="1" dirty="0"/>
              <a:t>Social Welfare Examiner (Help Program)             Non-Competitive (2 employees)</a:t>
            </a:r>
          </a:p>
        </p:txBody>
      </p:sp>
      <p:sp>
        <p:nvSpPr>
          <p:cNvPr id="12" name="Rectangle: Rounded Corners 11">
            <a:extLst>
              <a:ext uri="{FF2B5EF4-FFF2-40B4-BE49-F238E27FC236}">
                <a16:creationId xmlns:a16="http://schemas.microsoft.com/office/drawing/2014/main" id="{C2B14752-DF60-7752-2444-5FDFA2F82597}"/>
              </a:ext>
            </a:extLst>
          </p:cNvPr>
          <p:cNvSpPr/>
          <p:nvPr/>
        </p:nvSpPr>
        <p:spPr>
          <a:xfrm>
            <a:off x="2217558" y="1974155"/>
            <a:ext cx="3657158" cy="653114"/>
          </a:xfrm>
          <a:prstGeom prst="roundRect">
            <a:avLst/>
          </a:prstGeom>
          <a:solidFill>
            <a:schemeClr val="accent1">
              <a:alpha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2BDF053-6F50-1234-D537-FF5C4354BC7C}"/>
              </a:ext>
            </a:extLst>
          </p:cNvPr>
          <p:cNvSpPr/>
          <p:nvPr/>
        </p:nvSpPr>
        <p:spPr>
          <a:xfrm>
            <a:off x="977469" y="3947745"/>
            <a:ext cx="2743200" cy="1047066"/>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DF8B0A25-CC79-E90C-843A-DAB2CA4928A7}"/>
              </a:ext>
            </a:extLst>
          </p:cNvPr>
          <p:cNvSpPr/>
          <p:nvPr/>
        </p:nvSpPr>
        <p:spPr>
          <a:xfrm>
            <a:off x="4220227" y="3752622"/>
            <a:ext cx="2743200" cy="1259941"/>
          </a:xfrm>
          <a:prstGeom prst="round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EDF7C1B-20A0-601F-8894-20616E74300D}"/>
              </a:ext>
            </a:extLst>
          </p:cNvPr>
          <p:cNvSpPr txBox="1"/>
          <p:nvPr/>
        </p:nvSpPr>
        <p:spPr>
          <a:xfrm>
            <a:off x="3188526" y="2967355"/>
            <a:ext cx="1922484" cy="400110"/>
          </a:xfrm>
          <a:prstGeom prst="rect">
            <a:avLst/>
          </a:prstGeom>
          <a:noFill/>
        </p:spPr>
        <p:txBody>
          <a:bodyPr wrap="square" rtlCol="0">
            <a:spAutoFit/>
          </a:bodyPr>
          <a:lstStyle/>
          <a:p>
            <a:r>
              <a:rPr lang="en-US" sz="2000" b="1" dirty="0"/>
              <a:t>OC Exam – 51.1</a:t>
            </a:r>
          </a:p>
        </p:txBody>
      </p:sp>
      <p:sp>
        <p:nvSpPr>
          <p:cNvPr id="6" name="Rectangle: Rounded Corners 5">
            <a:extLst>
              <a:ext uri="{FF2B5EF4-FFF2-40B4-BE49-F238E27FC236}">
                <a16:creationId xmlns:a16="http://schemas.microsoft.com/office/drawing/2014/main" id="{AAB5A75A-B94A-A426-267B-DE0BF1458A36}"/>
              </a:ext>
            </a:extLst>
          </p:cNvPr>
          <p:cNvSpPr/>
          <p:nvPr/>
        </p:nvSpPr>
        <p:spPr>
          <a:xfrm>
            <a:off x="3188526" y="2979897"/>
            <a:ext cx="1828800" cy="378450"/>
          </a:xfrm>
          <a:prstGeom prst="round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084B36A-F474-DB65-2A23-D52E298F41A5}"/>
              </a:ext>
            </a:extLst>
          </p:cNvPr>
          <p:cNvCxnSpPr>
            <a:cxnSpLocks/>
          </p:cNvCxnSpPr>
          <p:nvPr/>
        </p:nvCxnSpPr>
        <p:spPr>
          <a:xfrm flipV="1">
            <a:off x="3048000" y="3367465"/>
            <a:ext cx="708177" cy="55379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7F07D5D-4BB3-2262-633F-E032C60BFF09}"/>
              </a:ext>
            </a:extLst>
          </p:cNvPr>
          <p:cNvCxnSpPr>
            <a:cxnSpLocks/>
          </p:cNvCxnSpPr>
          <p:nvPr/>
        </p:nvCxnSpPr>
        <p:spPr>
          <a:xfrm flipH="1" flipV="1">
            <a:off x="4378368" y="3367465"/>
            <a:ext cx="638958" cy="38515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3132309-3648-5D86-CDDF-7C04A23A1A5C}"/>
              </a:ext>
            </a:extLst>
          </p:cNvPr>
          <p:cNvCxnSpPr>
            <a:stCxn id="6" idx="0"/>
          </p:cNvCxnSpPr>
          <p:nvPr/>
        </p:nvCxnSpPr>
        <p:spPr>
          <a:xfrm flipV="1">
            <a:off x="4102926" y="2674532"/>
            <a:ext cx="0" cy="30536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58CAA26-33F2-0592-ED3F-F83D2E01F36E}"/>
              </a:ext>
            </a:extLst>
          </p:cNvPr>
          <p:cNvCxnSpPr>
            <a:stCxn id="3" idx="3"/>
          </p:cNvCxnSpPr>
          <p:nvPr/>
        </p:nvCxnSpPr>
        <p:spPr>
          <a:xfrm>
            <a:off x="5111010" y="3167410"/>
            <a:ext cx="14421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A19AE75-26F8-F068-A0BB-CA5D9726ABB2}"/>
              </a:ext>
            </a:extLst>
          </p:cNvPr>
          <p:cNvSpPr txBox="1"/>
          <p:nvPr/>
        </p:nvSpPr>
        <p:spPr>
          <a:xfrm>
            <a:off x="6653592" y="1824904"/>
            <a:ext cx="2141002" cy="1754326"/>
          </a:xfrm>
          <a:prstGeom prst="rect">
            <a:avLst/>
          </a:prstGeom>
          <a:noFill/>
        </p:spPr>
        <p:txBody>
          <a:bodyPr wrap="square" rtlCol="0">
            <a:spAutoFit/>
          </a:bodyPr>
          <a:lstStyle/>
          <a:p>
            <a:r>
              <a:rPr lang="en-US" b="1" dirty="0"/>
              <a:t>Depending on the number of vacancies and candidates, NC candidates may be able to be appointed via 52.7</a:t>
            </a:r>
          </a:p>
        </p:txBody>
      </p:sp>
      <p:sp>
        <p:nvSpPr>
          <p:cNvPr id="31" name="Rectangle: Rounded Corners 30">
            <a:extLst>
              <a:ext uri="{FF2B5EF4-FFF2-40B4-BE49-F238E27FC236}">
                <a16:creationId xmlns:a16="http://schemas.microsoft.com/office/drawing/2014/main" id="{043CFE04-3C53-D39C-853B-59869FADEEE1}"/>
              </a:ext>
            </a:extLst>
          </p:cNvPr>
          <p:cNvSpPr/>
          <p:nvPr/>
        </p:nvSpPr>
        <p:spPr>
          <a:xfrm>
            <a:off x="6628600" y="1751048"/>
            <a:ext cx="2100234" cy="1902038"/>
          </a:xfrm>
          <a:prstGeom prst="roundRect">
            <a:avLst/>
          </a:prstGeom>
          <a:solidFill>
            <a:schemeClr val="accent6">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55520"/>
      </p:ext>
    </p:extLst>
  </p:cSld>
  <p:clrMapOvr>
    <a:masterClrMapping/>
  </p:clrMapOvr>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1F1135-CDD4-70E4-0362-BC276DBF6161}"/>
              </a:ext>
            </a:extLst>
          </p:cNvPr>
          <p:cNvSpPr txBox="1"/>
          <p:nvPr/>
        </p:nvSpPr>
        <p:spPr>
          <a:xfrm>
            <a:off x="228600" y="2266950"/>
            <a:ext cx="4876800" cy="181588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NY HELPS Jurisdictional Classification Questions:</a:t>
            </a:r>
          </a:p>
          <a:p>
            <a:r>
              <a:rPr lang="en-US" sz="3800" b="1" dirty="0">
                <a:solidFill>
                  <a:schemeClr val="bg1"/>
                </a:solidFill>
                <a:latin typeface="Arial" panose="020B0604020202020204" pitchFamily="34" charset="0"/>
                <a:cs typeface="Arial" panose="020B0604020202020204" pitchFamily="34" charset="0"/>
              </a:rPr>
              <a:t>Deleting NY HELPS Titles by Resolution</a:t>
            </a:r>
          </a:p>
        </p:txBody>
      </p:sp>
    </p:spTree>
    <p:extLst>
      <p:ext uri="{BB962C8B-B14F-4D97-AF65-F5344CB8AC3E}">
        <p14:creationId xmlns:p14="http://schemas.microsoft.com/office/powerpoint/2010/main" val="1453929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686800" cy="3352800"/>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 Through Rules Resolution Process: </a:t>
            </a:r>
            <a:endParaRPr lang="en-US" sz="2400" dirty="0"/>
          </a:p>
          <a:p>
            <a:pPr marL="114300" indent="0">
              <a:buNone/>
            </a:pPr>
            <a:endParaRPr lang="en-US" sz="800" dirty="0"/>
          </a:p>
          <a:p>
            <a:pPr marL="571500" indent="-457200"/>
            <a:endParaRPr lang="en-US" sz="800" dirty="0"/>
          </a:p>
          <a:p>
            <a:pPr marL="571500" indent="-457200"/>
            <a:r>
              <a:rPr lang="en-US" sz="2400" dirty="0"/>
              <a:t>Deleting the title will grant permanent competitive class status once approved by SCSC and filed with Secretary of State.</a:t>
            </a:r>
          </a:p>
          <a:p>
            <a:pPr marL="571500" indent="-457200"/>
            <a:endParaRPr lang="en-US" sz="800" dirty="0"/>
          </a:p>
          <a:p>
            <a:pPr marL="571500" indent="-457200"/>
            <a:r>
              <a:rPr lang="en-US" sz="2400" dirty="0"/>
              <a:t>In the short term, this should be viewed as a last resort!</a:t>
            </a:r>
          </a:p>
          <a:p>
            <a:pPr marL="571500" indent="-457200"/>
            <a:endParaRPr lang="en-US" sz="800" dirty="0"/>
          </a:p>
          <a:p>
            <a:pPr marL="571500" indent="-457200"/>
            <a:r>
              <a:rPr lang="en-US" sz="2400" dirty="0"/>
              <a:t>Deletion of NY HELPS titles is required when the program expires.</a:t>
            </a:r>
          </a:p>
        </p:txBody>
      </p:sp>
    </p:spTree>
    <p:extLst>
      <p:ext uri="{BB962C8B-B14F-4D97-AF65-F5344CB8AC3E}">
        <p14:creationId xmlns:p14="http://schemas.microsoft.com/office/powerpoint/2010/main" val="814964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br>
              <a:rPr lang="en-US" sz="220400" b="1" dirty="0">
                <a:solidFill>
                  <a:srgbClr val="002D73"/>
                </a:solidFill>
                <a:latin typeface="Arial" panose="020B0604020202020204" pitchFamily="34" charset="0"/>
                <a:cs typeface="Arial" panose="020B0604020202020204" pitchFamily="34" charset="0"/>
              </a:rPr>
            </a:br>
            <a:r>
              <a:rPr lang="en-US" sz="2800" b="1" dirty="0">
                <a:solidFill>
                  <a:srgbClr val="002D73"/>
                </a:solidFill>
                <a:latin typeface="Arial" panose="020B0604020202020204" pitchFamily="34" charset="0"/>
                <a:cs typeface="Arial" panose="020B0604020202020204" pitchFamily="34" charset="0"/>
              </a:rPr>
              <a:t>NY HELPS Jurisdictional Classification Questions</a:t>
            </a:r>
          </a:p>
        </p:txBody>
      </p:sp>
      <p:sp>
        <p:nvSpPr>
          <p:cNvPr id="5" name="Content Placeholder 2">
            <a:extLst>
              <a:ext uri="{FF2B5EF4-FFF2-40B4-BE49-F238E27FC236}">
                <a16:creationId xmlns:a16="http://schemas.microsoft.com/office/drawing/2014/main" id="{F4F2B232-CCEB-E258-1627-02CC50EFF890}"/>
              </a:ext>
            </a:extLst>
          </p:cNvPr>
          <p:cNvSpPr txBox="1">
            <a:spLocks/>
          </p:cNvSpPr>
          <p:nvPr/>
        </p:nvSpPr>
        <p:spPr>
          <a:xfrm>
            <a:off x="152400" y="1276350"/>
            <a:ext cx="8686800" cy="3352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None/>
            </a:pPr>
            <a:r>
              <a:rPr lang="en-US" sz="2400" b="1" dirty="0">
                <a:solidFill>
                  <a:srgbClr val="002D73"/>
                </a:solidFill>
              </a:rPr>
              <a:t>Granting NY HELPS Employees Competitive Class Status Through Rules Resolution Process: </a:t>
            </a:r>
            <a:endParaRPr lang="en-US" sz="2400" dirty="0"/>
          </a:p>
          <a:p>
            <a:pPr marL="114300" indent="0">
              <a:buNone/>
            </a:pPr>
            <a:endParaRPr lang="en-US" sz="800" dirty="0"/>
          </a:p>
          <a:p>
            <a:pPr marL="114300" indent="0">
              <a:buNone/>
            </a:pPr>
            <a:endParaRPr lang="en-US" sz="800" dirty="0"/>
          </a:p>
          <a:p>
            <a:pPr marL="114300" indent="0">
              <a:buNone/>
            </a:pPr>
            <a:r>
              <a:rPr lang="en-US" sz="2600" dirty="0"/>
              <a:t>Deleting NY HELPS titles by Resolution</a:t>
            </a:r>
          </a:p>
          <a:p>
            <a:pPr marL="571500" indent="-457200"/>
            <a:endParaRPr lang="en-US" sz="800" dirty="0"/>
          </a:p>
          <a:p>
            <a:pPr marL="571500" indent="-457200"/>
            <a:r>
              <a:rPr lang="en-US" sz="2400" dirty="0"/>
              <a:t>Pro – employee is not required to take an exam</a:t>
            </a:r>
          </a:p>
          <a:p>
            <a:pPr marL="971550" lvl="1" indent="-457200">
              <a:buFont typeface="Courier New" panose="02070309020205020404" pitchFamily="49" charset="0"/>
              <a:buChar char="o"/>
            </a:pPr>
            <a:endParaRPr lang="en-US" sz="800" dirty="0"/>
          </a:p>
          <a:p>
            <a:pPr marL="571500" indent="-457200"/>
            <a:r>
              <a:rPr lang="en-US" sz="2400" dirty="0"/>
              <a:t>Con – Increased workload civil service</a:t>
            </a:r>
          </a:p>
        </p:txBody>
      </p:sp>
    </p:spTree>
    <p:extLst>
      <p:ext uri="{BB962C8B-B14F-4D97-AF65-F5344CB8AC3E}">
        <p14:creationId xmlns:p14="http://schemas.microsoft.com/office/powerpoint/2010/main" val="4214960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68086" y="2279362"/>
            <a:ext cx="8371114" cy="584775"/>
          </a:xfrm>
          <a:prstGeom prst="rect">
            <a:avLst/>
          </a:prstGeom>
          <a:noFill/>
          <a:ln>
            <a:noFill/>
          </a:ln>
        </p:spPr>
        <p:txBody>
          <a:bodyPr wrap="square" rtlCol="0">
            <a:spAutoFit/>
          </a:bodyPr>
          <a:lstStyle/>
          <a:p>
            <a:pPr algn="ctr"/>
            <a:r>
              <a:rPr lang="en-US" sz="3200" b="1" dirty="0">
                <a:solidFill>
                  <a:srgbClr val="002D73"/>
                </a:solidFill>
                <a:latin typeface="Arial" panose="020B0604020202020204" pitchFamily="34" charset="0"/>
                <a:cs typeface="Arial" panose="020B0604020202020204" pitchFamily="34" charset="0"/>
              </a:rPr>
              <a:t>In Conclusion</a:t>
            </a:r>
            <a:endParaRPr lang="en-US" sz="2800" b="1" dirty="0">
              <a:solidFill>
                <a:srgbClr val="002D7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494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In Conclusion</a:t>
            </a:r>
          </a:p>
        </p:txBody>
      </p:sp>
      <p:sp>
        <p:nvSpPr>
          <p:cNvPr id="12" name="TextBox 11"/>
          <p:cNvSpPr txBox="1"/>
          <p:nvPr/>
        </p:nvSpPr>
        <p:spPr>
          <a:xfrm>
            <a:off x="147084" y="1176814"/>
            <a:ext cx="8686800" cy="3416320"/>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When seeking to convert NY HELPS appointees from Non-Competitive to Competitive:</a:t>
            </a:r>
            <a:endParaRPr lang="en-US" sz="24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Exhaust all promotion possibilities first.</a:t>
            </a:r>
          </a:p>
          <a:p>
            <a:pPr lvl="1"/>
            <a:endParaRPr lang="en-US" sz="8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Deleting the title from your rules should be viewed as a last resort.</a:t>
            </a:r>
          </a:p>
          <a:p>
            <a:pPr marL="800100" lvl="1" indent="-34290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All NY HELPS titles must be deleted when the program expires.</a:t>
            </a:r>
          </a:p>
          <a:p>
            <a:pPr marL="800100" lvl="1" indent="-342900">
              <a:buFont typeface="Wingdings" panose="05000000000000000000" pitchFamily="2" charset="2"/>
              <a:buChar char="§"/>
            </a:pPr>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24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In Conclusion</a:t>
            </a:r>
          </a:p>
        </p:txBody>
      </p:sp>
      <p:sp>
        <p:nvSpPr>
          <p:cNvPr id="12" name="TextBox 11"/>
          <p:cNvSpPr txBox="1"/>
          <p:nvPr/>
        </p:nvSpPr>
        <p:spPr>
          <a:xfrm>
            <a:off x="147084" y="1176814"/>
            <a:ext cx="8686800" cy="4401205"/>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When submitting a rules resolution, avoid:</a:t>
            </a:r>
            <a:endParaRPr lang="en-US" sz="24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Not providing copies of/references to laws</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Providing laws that do not refer to the requested title</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Providing laws that limit authority in a way that does not meet CSL criteria</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Requesting unlimited positions in an exempt title</a:t>
            </a:r>
          </a:p>
          <a:p>
            <a:pPr marL="742950" lvl="1"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Requesting non-competitive titles in singular form when multiple positions are needed</a:t>
            </a:r>
          </a:p>
          <a:p>
            <a:pPr lvl="1"/>
            <a:endParaRPr lang="en-US" sz="2400" dirty="0">
              <a:solidFill>
                <a:srgbClr val="646569"/>
              </a:solidFill>
              <a:latin typeface="Arial" panose="020B0604020202020204" pitchFamily="34" charset="0"/>
              <a:cs typeface="Arial" panose="020B0604020202020204" pitchFamily="34" charset="0"/>
            </a:endParaRPr>
          </a:p>
          <a:p>
            <a:pPr marL="800100" lvl="1" indent="-342900">
              <a:buFont typeface="Wingdings" panose="05000000000000000000" pitchFamily="2" charset="2"/>
              <a:buChar char="§"/>
            </a:pPr>
            <a:endParaRPr lang="en-US" sz="24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8537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In Conclusion</a:t>
            </a:r>
          </a:p>
        </p:txBody>
      </p:sp>
      <p:sp>
        <p:nvSpPr>
          <p:cNvPr id="12" name="TextBox 11"/>
          <p:cNvSpPr txBox="1"/>
          <p:nvPr/>
        </p:nvSpPr>
        <p:spPr>
          <a:xfrm>
            <a:off x="131135" y="1289030"/>
            <a:ext cx="8686800" cy="3416320"/>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When submitting a rules resolution, avoid:</a:t>
            </a:r>
            <a:endParaRPr lang="en-US" sz="24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Submitting requests based on recruitment difficulty which are not supported by recruitment information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Submitting r</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equests for full-time non-competitive titles based on under 5,000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Submitting requests for labor class positions that require qualifications</a:t>
            </a:r>
            <a:endParaRPr kumimoji="0" lang="en-US" sz="24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94492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738664"/>
          </a:xfrm>
          <a:prstGeom prst="rect">
            <a:avLst/>
          </a:prstGeom>
          <a:noFill/>
          <a:ln>
            <a:noFill/>
          </a:ln>
        </p:spPr>
        <p:txBody>
          <a:bodyPr wrap="square" rtlCol="0">
            <a:spAutoFit/>
          </a:bodyPr>
          <a:lstStyle/>
          <a:p>
            <a:r>
              <a:rPr lang="en-US" sz="1400" b="1" dirty="0">
                <a:solidFill>
                  <a:srgbClr val="002D73"/>
                </a:solidFill>
                <a:latin typeface="Arial" panose="020B0604020202020204" pitchFamily="34" charset="0"/>
                <a:cs typeface="Arial" panose="020B0604020202020204" pitchFamily="34" charset="0"/>
              </a:rPr>
              <a:t>Getting to Yes! Rules Resolutions &amp; Appendices Changes:</a:t>
            </a:r>
          </a:p>
          <a:p>
            <a:r>
              <a:rPr lang="en-US" sz="2800" b="1" dirty="0">
                <a:solidFill>
                  <a:srgbClr val="002D73"/>
                </a:solidFill>
                <a:latin typeface="Arial" panose="020B0604020202020204" pitchFamily="34" charset="0"/>
                <a:cs typeface="Arial" panose="020B0604020202020204" pitchFamily="34" charset="0"/>
              </a:rPr>
              <a:t>In Conclusion</a:t>
            </a:r>
          </a:p>
        </p:txBody>
      </p:sp>
      <p:sp>
        <p:nvSpPr>
          <p:cNvPr id="12" name="TextBox 11"/>
          <p:cNvSpPr txBox="1"/>
          <p:nvPr/>
        </p:nvSpPr>
        <p:spPr>
          <a:xfrm>
            <a:off x="150628" y="1214471"/>
            <a:ext cx="8686800" cy="3539430"/>
          </a:xfrm>
          <a:prstGeom prst="rect">
            <a:avLst/>
          </a:prstGeom>
          <a:noFill/>
          <a:ln>
            <a:noFill/>
          </a:ln>
        </p:spPr>
        <p:txBody>
          <a:bodyPr wrap="square" rtlCol="0">
            <a:spAutoFit/>
          </a:bodyPr>
          <a:lstStyle/>
          <a:p>
            <a:r>
              <a:rPr lang="en-US" sz="2400" b="1" dirty="0">
                <a:solidFill>
                  <a:srgbClr val="002D73"/>
                </a:solidFill>
                <a:latin typeface="Arial" panose="020B0604020202020204" pitchFamily="34" charset="0"/>
                <a:cs typeface="Arial" panose="020B0604020202020204" pitchFamily="34" charset="0"/>
              </a:rPr>
              <a:t>How you can help:</a:t>
            </a: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Check your submission for completeness before submission</a:t>
            </a:r>
          </a:p>
          <a:p>
            <a:endParaRPr lang="en-US" sz="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Break larger resolutions up into smaller resolutions</a:t>
            </a:r>
          </a:p>
          <a:p>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Smaller resolutions process more quickly</a:t>
            </a:r>
          </a:p>
          <a:p>
            <a:pPr marL="1200150" lvl="2"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&lt;5 titles per resolution optimum</a:t>
            </a:r>
          </a:p>
          <a:p>
            <a:pPr lvl="1"/>
            <a:endParaRPr lang="en-US" sz="8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It is not uncommon for a resolution of 15 amendments to be held up because of problems that concern only one or two of the amendments</a:t>
            </a:r>
          </a:p>
        </p:txBody>
      </p:sp>
    </p:spTree>
    <p:extLst>
      <p:ext uri="{BB962C8B-B14F-4D97-AF65-F5344CB8AC3E}">
        <p14:creationId xmlns:p14="http://schemas.microsoft.com/office/powerpoint/2010/main" val="14159544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Writing Successful Rules Resolutions </a:t>
            </a:r>
          </a:p>
        </p:txBody>
      </p:sp>
      <p:sp>
        <p:nvSpPr>
          <p:cNvPr id="12" name="TextBox 11"/>
          <p:cNvSpPr txBox="1"/>
          <p:nvPr/>
        </p:nvSpPr>
        <p:spPr>
          <a:xfrm>
            <a:off x="152400" y="1022925"/>
            <a:ext cx="8686800" cy="2800767"/>
          </a:xfrm>
          <a:prstGeom prst="rect">
            <a:avLst/>
          </a:prstGeom>
          <a:noFill/>
          <a:ln>
            <a:noFill/>
          </a:ln>
        </p:spPr>
        <p:txBody>
          <a:bodyPr wrap="square" rtlCol="0">
            <a:spAutoFit/>
          </a:bodyPr>
          <a:lstStyle/>
          <a:p>
            <a:pPr marL="457200" indent="-4572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Questions?</a:t>
            </a:r>
          </a:p>
          <a:p>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You can always contact us:</a:t>
            </a:r>
          </a:p>
          <a:p>
            <a:pPr marL="1234440" lvl="2" indent="-457200">
              <a:buFont typeface="Arial" panose="020B0604020202020204" pitchFamily="34" charset="0"/>
              <a:buChar char="•"/>
            </a:pPr>
            <a:r>
              <a:rPr lang="en-US" sz="2800" b="1" dirty="0">
                <a:solidFill>
                  <a:srgbClr val="0070C0"/>
                </a:solidFill>
                <a:latin typeface="Arial" panose="020B0604020202020204" pitchFamily="34" charset="0"/>
                <a:cs typeface="Arial" panose="020B0604020202020204" pitchFamily="34" charset="0"/>
                <a:hlinkClick r:id="rId3"/>
              </a:rPr>
              <a:t>Commission.ops.mun@cs.ny.gov</a:t>
            </a:r>
            <a:endParaRPr lang="en-US" sz="2800" b="1" dirty="0">
              <a:solidFill>
                <a:srgbClr val="0070C0"/>
              </a:solidFill>
              <a:latin typeface="Arial" panose="020B0604020202020204" pitchFamily="34" charset="0"/>
              <a:cs typeface="Arial" panose="020B0604020202020204" pitchFamily="34" charset="0"/>
            </a:endParaRPr>
          </a:p>
          <a:p>
            <a:pPr marL="1234440" lvl="2" indent="-457200">
              <a:buFont typeface="Arial" panose="020B0604020202020204" pitchFamily="34" charset="0"/>
              <a:buChar char="•"/>
            </a:pPr>
            <a:endParaRPr lang="en-US" sz="800" b="1" dirty="0">
              <a:solidFill>
                <a:srgbClr val="0070C0"/>
              </a:solidFill>
              <a:latin typeface="Arial" panose="020B0604020202020204" pitchFamily="34" charset="0"/>
              <a:cs typeface="Arial" panose="020B0604020202020204" pitchFamily="34" charset="0"/>
            </a:endParaRPr>
          </a:p>
          <a:p>
            <a:pPr marL="1234440" lvl="2"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Telephone: 518-473-5221</a:t>
            </a:r>
          </a:p>
        </p:txBody>
      </p:sp>
    </p:spTree>
    <p:extLst>
      <p:ext uri="{BB962C8B-B14F-4D97-AF65-F5344CB8AC3E}">
        <p14:creationId xmlns:p14="http://schemas.microsoft.com/office/powerpoint/2010/main" val="2730121257"/>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 Conference Template (No Date)" id="{67873D02-3DA8-449D-99AE-8A33E7911354}" vid="{8A3EC248-479F-498F-AB1C-4A27D6BB36A0}"/>
    </a:ext>
  </a:ext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 Conference Template (No Date)" id="{67873D02-3DA8-449D-99AE-8A33E7911354}" vid="{1B803351-8E6D-437C-B00A-1CA916CB5B0D}"/>
    </a:ext>
  </a:extLst>
</a:theme>
</file>

<file path=ppt/theme/theme3.xml><?xml version="1.0" encoding="utf-8"?>
<a:theme xmlns:a="http://schemas.openxmlformats.org/drawingml/2006/main" name="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 Conference Template (No Date)" id="{67873D02-3DA8-449D-99AE-8A33E7911354}" vid="{C27E4FC5-06DF-4654-A894-224D7A7CD8C0}"/>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 Conference Template (No Date)" id="{67873D02-3DA8-449D-99AE-8A33E7911354}" vid="{589F8012-0766-497C-980D-E5BB2FD71F74}"/>
    </a:ext>
  </a:extLst>
</a:theme>
</file>

<file path=ppt/theme/theme5.xml><?xml version="1.0" encoding="utf-8"?>
<a:theme xmlns:a="http://schemas.openxmlformats.org/drawingml/2006/main" name="1_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DE4E1FF2852C4AB94E009ECD2CE37F" ma:contentTypeVersion="1" ma:contentTypeDescription="Create a new document." ma:contentTypeScope="" ma:versionID="eb85edbaba29c6168d05838dd3bcaa64">
  <xsd:schema xmlns:xsd="http://www.w3.org/2001/XMLSchema" xmlns:xs="http://www.w3.org/2001/XMLSchema" xmlns:p="http://schemas.microsoft.com/office/2006/metadata/properties" xmlns:ns2="d7ba0638-ee3c-42f0-be76-41efb289a28a" targetNamespace="http://schemas.microsoft.com/office/2006/metadata/properties" ma:root="true" ma:fieldsID="0599839fb040190b03bf4f257d2257fd" ns2:_="">
    <xsd:import namespace="d7ba0638-ee3c-42f0-be76-41efb289a28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ba0638-ee3c-42f0-be76-41efb289a28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1F8B16-B740-4AF2-905B-0F55AB1209F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7ba0638-ee3c-42f0-be76-41efb289a28a"/>
    <ds:schemaRef ds:uri="http://www.w3.org/XML/1998/namespace"/>
    <ds:schemaRef ds:uri="http://purl.org/dc/dcmitype/"/>
  </ds:schemaRefs>
</ds:datastoreItem>
</file>

<file path=customXml/itemProps2.xml><?xml version="1.0" encoding="utf-8"?>
<ds:datastoreItem xmlns:ds="http://schemas.openxmlformats.org/officeDocument/2006/customXml" ds:itemID="{DBB00D30-9030-48AE-9559-BAAB1B52B88F}">
  <ds:schemaRefs>
    <ds:schemaRef ds:uri="http://schemas.microsoft.com/sharepoint/v3/contenttype/forms"/>
  </ds:schemaRefs>
</ds:datastoreItem>
</file>

<file path=customXml/itemProps3.xml><?xml version="1.0" encoding="utf-8"?>
<ds:datastoreItem xmlns:ds="http://schemas.openxmlformats.org/officeDocument/2006/customXml" ds:itemID="{2E48A931-E0A1-4191-8A13-A31EAD521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ba0638-ee3c-42f0-be76-41efb289a2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2019 Conference Template (No Date)</Template>
  <TotalTime>4258</TotalTime>
  <Words>3036</Words>
  <Application>Microsoft Office PowerPoint</Application>
  <PresentationFormat>On-screen Show (16:9)</PresentationFormat>
  <Paragraphs>451</Paragraphs>
  <Slides>56</Slides>
  <Notes>56</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56</vt:i4>
      </vt:variant>
    </vt:vector>
  </HeadingPairs>
  <TitlesOfParts>
    <vt:vector size="65" baseType="lpstr">
      <vt:lpstr>Arial</vt:lpstr>
      <vt:lpstr>Calibri</vt:lpstr>
      <vt:lpstr>Courier New</vt:lpstr>
      <vt:lpstr>Wingdings</vt:lpstr>
      <vt:lpstr>Cover Master</vt:lpstr>
      <vt:lpstr>Section Master</vt:lpstr>
      <vt:lpstr>Content Master</vt:lpstr>
      <vt:lpstr>2_Custom Design</vt:lpstr>
      <vt:lpstr>1_Content Master</vt:lpstr>
      <vt:lpstr>PowerPoint Presentation</vt:lpstr>
      <vt:lpstr>PowerPoint Presentation</vt:lpstr>
      <vt:lpstr>PowerPoint Presentation</vt:lpstr>
      <vt:lpstr>PowerPoint Presentation</vt:lpstr>
      <vt:lpstr>PowerPoint Presentation</vt:lpstr>
      <vt:lpstr>PowerPoint Presentation</vt:lpstr>
      <vt:lpstr>Getting to Yes! Rules Resolutions &amp; Appendices Changes Review of the Local Resolution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Getting to Yes! Rules Resolutions &amp; Appendices Changes How to Justify Your Request</vt:lpstr>
      <vt:lpstr>Getting to Yes! Rules Resolutions &amp; Appendices Changes How to Justify Your Request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Rotundo, Anthony</dc:creator>
  <cp:lastModifiedBy>King, Rashawn (CS)</cp:lastModifiedBy>
  <cp:revision>208</cp:revision>
  <cp:lastPrinted>2019-05-31T15:33:12Z</cp:lastPrinted>
  <dcterms:created xsi:type="dcterms:W3CDTF">2019-05-21T17:11:14Z</dcterms:created>
  <dcterms:modified xsi:type="dcterms:W3CDTF">2024-06-21T18:37:09Z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0x01010007DE4E1FF2852C4AB94E009ECD2CE37F</vt:lpwstr>
  </property>
</Properties>
</file>