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4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3" r:id="rId4"/>
    <p:sldMasterId id="2147483660" r:id="rId5"/>
    <p:sldMasterId id="2147483648" r:id="rId6"/>
    <p:sldMasterId id="2147483674" r:id="rId7"/>
    <p:sldMasterId id="2147483687" r:id="rId8"/>
  </p:sldMasterIdLst>
  <p:notesMasterIdLst>
    <p:notesMasterId r:id="rId23"/>
  </p:notesMasterIdLst>
  <p:sldIdLst>
    <p:sldId id="256" r:id="rId9"/>
    <p:sldId id="291" r:id="rId10"/>
    <p:sldId id="287" r:id="rId11"/>
    <p:sldId id="694" r:id="rId12"/>
    <p:sldId id="683" r:id="rId13"/>
    <p:sldId id="689" r:id="rId14"/>
    <p:sldId id="692" r:id="rId15"/>
    <p:sldId id="691" r:id="rId16"/>
    <p:sldId id="690" r:id="rId17"/>
    <p:sldId id="684" r:id="rId18"/>
    <p:sldId id="286" r:id="rId19"/>
    <p:sldId id="290" r:id="rId20"/>
    <p:sldId id="693" r:id="rId21"/>
    <p:sldId id="665" r:id="rId22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2B4DA02-6487-6100-25DF-23FB78EE0DDD}" name="Lily Marks" initials="LM" userId="S::Lily.Marks@cs.ny.gov::7be170d9-d1ae-41f2-9bd2-b5c1e40435c9" providerId="AD"/>
  <p188:author id="{6C226A18-7712-2476-57D4-3CA2154BDD81}" name="Marks, Lily (CS)" initials="M(" userId="S::lily.marks@cs.ny.gov::7be170d9-d1ae-41f2-9bd2-b5c1e40435c9" providerId="AD"/>
  <p188:author id="{2BB6A551-E07A-05CC-9CEB-2C5472072E9C}" name="Rowe, Jessica L (CS)" initials="RJL(" userId="S::Jessica.Rowe@cs.ny.gov::90480261-7165-4efb-86bd-499d0c9919b9" providerId="AD"/>
  <p188:author id="{9BB8CD66-45EE-93D7-46B0-CA39FE9E3ED3}" name="McCarthy, Erin (CS)" initials="ME(" userId="S::Erin.McCarthy@cs.ny.gov::6ecdd15a-9cce-4f81-9f3e-da58c674e361" providerId="AD"/>
  <p188:author id="{8FAF1EB8-9764-4952-C3BF-F8740BC9D43C}" name="Huff, Anthony (CS)" initials="HA(" userId="S::Anthony.Huff@cs.ny.gov::72334a44-feaa-40b0-b4b3-be4ddcea3111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D72"/>
    <a:srgbClr val="007681"/>
    <a:srgbClr val="1F3261"/>
    <a:srgbClr val="F2A900"/>
    <a:srgbClr val="458993"/>
    <a:srgbClr val="646569"/>
    <a:srgbClr val="002D7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65100" autoAdjust="0"/>
  </p:normalViewPr>
  <p:slideViewPr>
    <p:cSldViewPr snapToGrid="0">
      <p:cViewPr varScale="1">
        <p:scale>
          <a:sx n="98" d="100"/>
          <a:sy n="98" d="100"/>
        </p:scale>
        <p:origin x="1974" y="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7" d="100"/>
          <a:sy n="87" d="100"/>
        </p:scale>
        <p:origin x="3840" y="66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3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3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7.xml"/><Relationship Id="rId23" Type="http://schemas.openxmlformats.org/officeDocument/2006/relationships/notesMaster" Target="notesMasters/notesMaster1.xml"/><Relationship Id="rId28" Type="http://schemas.microsoft.com/office/2018/10/relationships/authors" Target="authors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2C164A-7038-42D0-953C-2EB4816D4C81}" type="datetimeFigureOut">
              <a:rPr lang="en-US" smtClean="0"/>
              <a:t>6/21/2024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DA9C80-B631-4EC4-8253-F63CFD0157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33570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DA9C80-B631-4EC4-8253-F63CFD0157DF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30874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/>
            <a:endParaRPr lang="en-US" sz="1800" dirty="0">
              <a:effectLst/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DA9C80-B631-4EC4-8253-F63CFD0157DF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55154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pPr marL="0" marR="0" lvl="0" indent="0" algn="just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None/>
            </a:pP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DA9C80-B631-4EC4-8253-F63CFD0157DF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41186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18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DA9C80-B631-4EC4-8253-F63CFD0157DF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90104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18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DA9C80-B631-4EC4-8253-F63CFD0157DF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32863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6DA9C80-B631-4EC4-8253-F63CFD0157D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227037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DA9C80-B631-4EC4-8253-F63CFD0157DF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85199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pPr marL="0" marR="0" lvl="0" indent="0" algn="just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None/>
            </a:pP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DA9C80-B631-4EC4-8253-F63CFD0157DF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73553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DA9C80-B631-4EC4-8253-F63CFD0157DF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49259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pPr marL="342900" marR="0" lvl="0" indent="-342900" algn="just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"/>
            </a:pP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DA9C80-B631-4EC4-8253-F63CFD0157DF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32931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DA9C80-B631-4EC4-8253-F63CFD0157DF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271051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DA9C80-B631-4EC4-8253-F63CFD0157DF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64330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DA9C80-B631-4EC4-8253-F63CFD0157DF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124673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040" y="4416426"/>
            <a:ext cx="5608320" cy="4183063"/>
          </a:xfrm>
          <a:prstGeom prst="rect">
            <a:avLst/>
          </a:prstGeom>
        </p:spPr>
        <p:txBody>
          <a:bodyPr/>
          <a:lstStyle/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333415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62813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Section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796277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ontent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75158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8613"/>
            <a:ext cx="7772400" cy="11017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D0365-0D65-4032-85A6-BECCAB4E9A68}" type="datetimeFigureOut">
              <a:rPr lang="en-US" smtClean="0"/>
              <a:t>6/21/2024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54AA7-8025-408E-B296-E2B43FE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98520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D0365-0D65-4032-85A6-BECCAB4E9A68}" type="datetimeFigureOut">
              <a:rPr lang="en-US" smtClean="0"/>
              <a:t>6/21/2024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54AA7-8025-408E-B296-E2B43FE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30013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5"/>
            <a:ext cx="7772400" cy="10223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79638"/>
            <a:ext cx="7772400" cy="11255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D0365-0D65-4032-85A6-BECCAB4E9A68}" type="datetimeFigureOut">
              <a:rPr lang="en-US" smtClean="0"/>
              <a:t>6/21/2024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54AA7-8025-408E-B296-E2B43FE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62209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D0365-0D65-4032-85A6-BECCAB4E9A68}" type="datetimeFigureOut">
              <a:rPr lang="en-US" smtClean="0"/>
              <a:t>6/21/2024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54AA7-8025-408E-B296-E2B43FE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3597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150938"/>
            <a:ext cx="4041775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631950"/>
            <a:ext cx="4041775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D0365-0D65-4032-85A6-BECCAB4E9A68}" type="datetimeFigureOut">
              <a:rPr lang="en-US" smtClean="0"/>
              <a:t>6/21/2024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54AA7-8025-408E-B296-E2B43FE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55025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D0365-0D65-4032-85A6-BECCAB4E9A68}" type="datetimeFigureOut">
              <a:rPr lang="en-US" smtClean="0"/>
              <a:t>6/21/2024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54AA7-8025-408E-B296-E2B43FE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87227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D0365-0D65-4032-85A6-BECCAB4E9A68}" type="datetimeFigureOut">
              <a:rPr lang="en-US" smtClean="0"/>
              <a:t>6/21/2024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54AA7-8025-408E-B296-E2B43FE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60181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3008313" cy="8715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4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076325"/>
            <a:ext cx="3008313" cy="35179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D0365-0D65-4032-85A6-BECCAB4E9A68}" type="datetimeFigureOut">
              <a:rPr lang="en-US" smtClean="0"/>
              <a:t>6/21/2024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54AA7-8025-408E-B296-E2B43FE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69545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60375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900"/>
            <a:ext cx="5486400" cy="6032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D0365-0D65-4032-85A6-BECCAB4E9A68}" type="datetimeFigureOut">
              <a:rPr lang="en-US" smtClean="0"/>
              <a:t>6/21/2024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54AA7-8025-408E-B296-E2B43FE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81577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D0365-0D65-4032-85A6-BECCAB4E9A68}" type="datetimeFigureOut">
              <a:rPr lang="en-US" smtClean="0"/>
              <a:t>6/21/2024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54AA7-8025-408E-B296-E2B43FE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87431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6375"/>
            <a:ext cx="2057400" cy="43878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6375"/>
            <a:ext cx="6019800" cy="43878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D0365-0D65-4032-85A6-BECCAB4E9A68}" type="datetimeFigureOut">
              <a:rPr lang="en-US" smtClean="0"/>
              <a:t>6/21/2024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54AA7-8025-408E-B296-E2B43FE086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7736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169776-2B90-577C-8C9B-355DFFC96D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375"/>
            <a:ext cx="6858000" cy="17907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1510C3C-1474-494B-B709-F71E646CE9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925"/>
            <a:ext cx="6858000" cy="124142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0AE183-0E4A-A769-E085-ED7E0753019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3319FA7A-5051-4034-AB10-BBC847E7400F}" type="datetimeFigureOut">
              <a:rPr lang="en-US" smtClean="0"/>
              <a:t>6/21/2024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329751-C09E-18CE-3493-0BDA5D3884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8CA856-0668-6779-9232-31C3216734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F9E1284C-5482-4702-BD67-C7C49CA957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6408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582E3C-9C41-B780-3663-B15C638585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355CFE-D066-286C-6C6A-2F91F8938A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365E40-7C14-73F4-EC3E-C9100842879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3319FA7A-5051-4034-AB10-BBC847E7400F}" type="datetimeFigureOut">
              <a:rPr lang="en-US" smtClean="0"/>
              <a:t>6/21/2024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C17BD5-F03E-BC3F-4696-F190ACA588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61AFB9-17D0-674E-8E86-C7FD8CBD13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F9E1284C-5482-4702-BD67-C7C49CA957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748965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462BE5-F03F-C2E1-9030-873B5ACF23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700"/>
            <a:ext cx="7886700" cy="213995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5956B8-CF54-5A5D-007C-0CFBF42761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1700"/>
            <a:ext cx="7886700" cy="11255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9DAD10-0DB3-F34F-BE7A-2475AE1897E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3319FA7A-5051-4034-AB10-BBC847E7400F}" type="datetimeFigureOut">
              <a:rPr lang="en-US" smtClean="0"/>
              <a:t>6/21/2024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C270AF-F0AD-223D-B78A-468D429546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29D530-171A-938C-FD87-6F474F07EC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F9E1284C-5482-4702-BD67-C7C49CA957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30435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07D0B7-D2DD-7EDB-9B21-916B81042C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916B9D-236D-6CA4-8512-4FC7BDB0A9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70013"/>
            <a:ext cx="386715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54E9E44-B8D3-2A5F-2821-2E893A2792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370013"/>
            <a:ext cx="386715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BF3E336-2D09-5029-CD60-4E8E66E8182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3319FA7A-5051-4034-AB10-BBC847E7400F}" type="datetimeFigureOut">
              <a:rPr lang="en-US" smtClean="0"/>
              <a:t>6/21/2024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587DC9-15BF-B6DE-B60F-F88BDCF33D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E6873A-F3AC-692E-B41E-D59DDBEB73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F9E1284C-5482-4702-BD67-C7C49CA957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680216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198222-3355-8850-7A87-887E8C0D01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274638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4E85AF-06A5-EB00-F0FA-9B9268D9E0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260475"/>
            <a:ext cx="3868737" cy="61912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2FAE5F3-CA32-C185-E278-167D9DF510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1879600"/>
            <a:ext cx="3868737" cy="27622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F17648B-DC30-8D28-BF8C-04B00BE82EC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475"/>
            <a:ext cx="3887788" cy="61912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01551B8-97F0-31DC-985E-59A6C087259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9600"/>
            <a:ext cx="3887788" cy="27622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0C9AECF-D57A-901F-1E3A-B54D62ED4D1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3319FA7A-5051-4034-AB10-BBC847E7400F}" type="datetimeFigureOut">
              <a:rPr lang="en-US" smtClean="0"/>
              <a:t>6/21/2024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421B0E9-DE2F-9EAC-141D-3467783427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7EFAA3F-FDAD-F953-A7B2-32E8EB9BE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F9E1284C-5482-4702-BD67-C7C49CA957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773316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52102C-1792-5BC0-884C-FE671081FE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B348CEE-9930-F8DC-0AB6-22D9FCA01A0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3319FA7A-5051-4034-AB10-BBC847E7400F}" type="datetimeFigureOut">
              <a:rPr lang="en-US" smtClean="0"/>
              <a:t>6/21/2024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07E05DF-05E8-1BBC-BF5D-69BC8DA1A0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7392EB7-D2CE-B48D-C016-A1ECCAB3E0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F9E1284C-5482-4702-BD67-C7C49CA957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314152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1BF8D5D-A074-E11E-3659-73837619ACE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3319FA7A-5051-4034-AB10-BBC847E7400F}" type="datetimeFigureOut">
              <a:rPr lang="en-US" smtClean="0"/>
              <a:t>6/21/2024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A17BB42-36B8-F49C-55F1-5776B8C887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7E24E2-4EAB-65BA-69EF-7B50292B45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F9E1284C-5482-4702-BD67-C7C49CA957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070904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ECB995-32E5-1899-148D-570DC64E4B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EB949B-821C-F44D-01F2-71E198D00F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741363"/>
            <a:ext cx="4629150" cy="36544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ED1B0D-6472-A8D7-B0DB-1903824D48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1913D7-938E-064E-5476-CDCE8CA6B0F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3319FA7A-5051-4034-AB10-BBC847E7400F}" type="datetimeFigureOut">
              <a:rPr lang="en-US" smtClean="0"/>
              <a:t>6/21/2024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1291B82-3417-8B53-4F6F-ADB776952F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DCD68A-A84A-355C-BD47-A5837DAED2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F9E1284C-5482-4702-BD67-C7C49CA957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7855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3D3814-62A5-1011-2671-92443BE02B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B08A5A0-E772-CE48-4C6D-1D72168A35D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741363"/>
            <a:ext cx="4629150" cy="36544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8227E0-567B-4864-1425-AFE2D4A4AD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1DF859-1490-068D-587A-352F3EDEB13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3319FA7A-5051-4034-AB10-BBC847E7400F}" type="datetimeFigureOut">
              <a:rPr lang="en-US" smtClean="0"/>
              <a:t>6/21/2024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CF3FF6-AAC6-9BC3-64B1-2518B990CC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F719442-D460-4CB8-6A7A-A9F1C2B495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F9E1284C-5482-4702-BD67-C7C49CA957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424839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D9ADA4-8908-4AC8-CC0E-698B02FCAB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3C38E26-F2B5-BEF3-A865-D607028E47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3084AB-DF44-A363-51A6-8B910F42ED1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3319FA7A-5051-4034-AB10-BBC847E7400F}" type="datetimeFigureOut">
              <a:rPr lang="en-US" smtClean="0"/>
              <a:t>6/21/2024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DCE219-B6BB-0016-89B1-0EC07AB9AE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B89A2B-3637-4ABC-44EB-F06D28563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F9E1284C-5482-4702-BD67-C7C49CA957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097261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A5D661B-DE10-FA1B-2898-2B7877D3220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4638"/>
            <a:ext cx="1971675" cy="4357687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22DAF45-EC78-696D-2071-34E7580D3A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4638"/>
            <a:ext cx="5762625" cy="435768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D4843-7FDA-EF28-C21B-C5BF24EBDBD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3319FA7A-5051-4034-AB10-BBC847E7400F}" type="datetimeFigureOut">
              <a:rPr lang="en-US" smtClean="0"/>
              <a:t>6/21/2024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B69C9F-AF8D-8AD3-8B11-1A8F054CF1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D73F7F-AACC-1185-152B-20861BA932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F9E1284C-5482-4702-BD67-C7C49CA957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8614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E51E1D-7280-49D6-A2E2-CE63FE17EF16}" type="datetimeFigureOut">
              <a:rPr lang="en-US" smtClean="0"/>
              <a:t>6/21/2024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ACAC6D-BD82-4571-9E34-C1EFF11A946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3714750"/>
            <a:ext cx="9144000" cy="1485900"/>
          </a:xfrm>
          <a:prstGeom prst="rect">
            <a:avLst/>
          </a:prstGeom>
          <a:solidFill>
            <a:srgbClr val="002D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3714750"/>
            <a:ext cx="9144000" cy="76200"/>
          </a:xfrm>
          <a:prstGeom prst="rect">
            <a:avLst/>
          </a:prstGeom>
          <a:solidFill>
            <a:srgbClr val="0076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Date Placeholder 1"/>
          <p:cNvSpPr txBox="1">
            <a:spLocks/>
          </p:cNvSpPr>
          <p:nvPr userDrawn="1"/>
        </p:nvSpPr>
        <p:spPr>
          <a:xfrm>
            <a:off x="457200" y="3943350"/>
            <a:ext cx="2133600" cy="27384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b="1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E140F40-957F-429B-BF36-B42CA41DE130}" type="datetime4">
              <a:rPr lang="en-US" sz="1400" smtClean="0">
                <a:solidFill>
                  <a:schemeClr val="bg1"/>
                </a:solidFill>
              </a:rPr>
              <a:pPr/>
              <a:t>June 21, 2024</a:t>
            </a:fld>
            <a:endParaRPr lang="en-US" sz="1400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305331"/>
            <a:ext cx="4267200" cy="1038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37440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0" y="1581150"/>
            <a:ext cx="5334000" cy="2743200"/>
          </a:xfrm>
          <a:prstGeom prst="rect">
            <a:avLst/>
          </a:prstGeom>
          <a:solidFill>
            <a:srgbClr val="002D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0" y="1540453"/>
            <a:ext cx="5334000" cy="81394"/>
          </a:xfrm>
          <a:prstGeom prst="rect">
            <a:avLst/>
          </a:prstGeom>
          <a:solidFill>
            <a:srgbClr val="0076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Date Placeholder 1"/>
          <p:cNvSpPr txBox="1">
            <a:spLocks/>
          </p:cNvSpPr>
          <p:nvPr userDrawn="1"/>
        </p:nvSpPr>
        <p:spPr>
          <a:xfrm>
            <a:off x="152400" y="88105"/>
            <a:ext cx="2133600" cy="27384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b="1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E140F40-957F-429B-BF36-B42CA41DE130}" type="datetime4">
              <a:rPr lang="en-US" sz="1200" smtClean="0">
                <a:solidFill>
                  <a:srgbClr val="002D73"/>
                </a:solidFill>
              </a:rPr>
              <a:pPr/>
              <a:t>June 21, 2024</a:t>
            </a:fld>
            <a:endParaRPr lang="en-US" sz="1200" dirty="0">
              <a:solidFill>
                <a:srgbClr val="002D73"/>
              </a:solidFill>
            </a:endParaRPr>
          </a:p>
        </p:txBody>
      </p:sp>
      <p:sp>
        <p:nvSpPr>
          <p:cNvPr id="13" name="Slide Number Placeholder 3"/>
          <p:cNvSpPr txBox="1">
            <a:spLocks/>
          </p:cNvSpPr>
          <p:nvPr userDrawn="1"/>
        </p:nvSpPr>
        <p:spPr>
          <a:xfrm>
            <a:off x="8305800" y="88105"/>
            <a:ext cx="685800" cy="27384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b="1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DF52EC2-2C0B-4C03-9888-0B25156ED88D}" type="slidenum">
              <a:rPr lang="en-US" sz="1200" smtClean="0">
                <a:solidFill>
                  <a:srgbClr val="002D73"/>
                </a:solidFill>
              </a:rPr>
              <a:pPr/>
              <a:t>‹#›</a:t>
            </a:fld>
            <a:endParaRPr lang="en-US" sz="1200" dirty="0">
              <a:solidFill>
                <a:srgbClr val="002D73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15200" y="4568020"/>
            <a:ext cx="1579358" cy="354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52486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F2D49DD-343A-CFCC-3685-BC5146B2871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15200" y="4568020"/>
            <a:ext cx="1579358" cy="354374"/>
          </a:xfrm>
          <a:prstGeom prst="rect">
            <a:avLst/>
          </a:prstGeom>
        </p:spPr>
      </p:pic>
      <p:sp>
        <p:nvSpPr>
          <p:cNvPr id="22" name="Rectangle 21"/>
          <p:cNvSpPr/>
          <p:nvPr userDrawn="1"/>
        </p:nvSpPr>
        <p:spPr>
          <a:xfrm>
            <a:off x="0" y="62344"/>
            <a:ext cx="9144000" cy="299605"/>
          </a:xfrm>
          <a:prstGeom prst="rect">
            <a:avLst/>
          </a:prstGeom>
          <a:solidFill>
            <a:srgbClr val="002D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Date Placeholder 1"/>
          <p:cNvSpPr txBox="1">
            <a:spLocks/>
          </p:cNvSpPr>
          <p:nvPr userDrawn="1"/>
        </p:nvSpPr>
        <p:spPr>
          <a:xfrm>
            <a:off x="152400" y="88105"/>
            <a:ext cx="2133600" cy="27384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b="1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E140F40-957F-429B-BF36-B42CA41DE130}" type="datetime4">
              <a:rPr lang="en-US" sz="1200" smtClean="0"/>
              <a:pPr/>
              <a:t>June 21, 2024</a:t>
            </a:fld>
            <a:endParaRPr lang="en-US" sz="1200" dirty="0"/>
          </a:p>
        </p:txBody>
      </p:sp>
      <p:sp>
        <p:nvSpPr>
          <p:cNvPr id="24" name="Slide Number Placeholder 3"/>
          <p:cNvSpPr txBox="1">
            <a:spLocks/>
          </p:cNvSpPr>
          <p:nvPr userDrawn="1"/>
        </p:nvSpPr>
        <p:spPr>
          <a:xfrm>
            <a:off x="8305800" y="88105"/>
            <a:ext cx="685800" cy="27384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b="1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DF52EC2-2C0B-4C03-9888-0B25156ED88D}" type="slidenum">
              <a:rPr lang="en-US" sz="1200" smtClean="0"/>
              <a:pPr/>
              <a:t>‹#›</a:t>
            </a:fld>
            <a:endParaRPr lang="en-US" sz="1200" dirty="0"/>
          </a:p>
        </p:txBody>
      </p:sp>
      <p:sp>
        <p:nvSpPr>
          <p:cNvPr id="25" name="Rectangle 24"/>
          <p:cNvSpPr/>
          <p:nvPr userDrawn="1"/>
        </p:nvSpPr>
        <p:spPr>
          <a:xfrm>
            <a:off x="0" y="-19050"/>
            <a:ext cx="9144000" cy="81394"/>
          </a:xfrm>
          <a:prstGeom prst="rect">
            <a:avLst/>
          </a:prstGeom>
          <a:solidFill>
            <a:srgbClr val="0076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4135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hf hdr="0" ft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ED0365-0D65-4032-85A6-BECCAB4E9A68}" type="datetimeFigureOut">
              <a:rPr lang="en-US" smtClean="0"/>
              <a:t>6/21/2024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754AA7-8025-408E-B296-E2B43FE08638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FD7CCC1-D61F-B6CC-0778-FD1A5D67C4C9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15200" y="4568020"/>
            <a:ext cx="1579358" cy="354374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>
            <a:off x="0" y="62344"/>
            <a:ext cx="9144000" cy="299605"/>
          </a:xfrm>
          <a:prstGeom prst="rect">
            <a:avLst/>
          </a:prstGeom>
          <a:solidFill>
            <a:srgbClr val="002D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Slide Number Placeholder 3"/>
          <p:cNvSpPr txBox="1">
            <a:spLocks/>
          </p:cNvSpPr>
          <p:nvPr userDrawn="1"/>
        </p:nvSpPr>
        <p:spPr>
          <a:xfrm>
            <a:off x="8305800" y="88105"/>
            <a:ext cx="685800" cy="27384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b="1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DF52EC2-2C0B-4C03-9888-0B25156ED88D}" type="slidenum">
              <a:rPr lang="en-US" sz="1200" smtClean="0"/>
              <a:pPr/>
              <a:t>‹#›</a:t>
            </a:fld>
            <a:endParaRPr lang="en-US" sz="1200" dirty="0"/>
          </a:p>
        </p:txBody>
      </p:sp>
      <p:sp>
        <p:nvSpPr>
          <p:cNvPr id="8" name="Date Placeholder 1"/>
          <p:cNvSpPr txBox="1">
            <a:spLocks/>
          </p:cNvSpPr>
          <p:nvPr userDrawn="1"/>
        </p:nvSpPr>
        <p:spPr>
          <a:xfrm>
            <a:off x="152400" y="88105"/>
            <a:ext cx="2133600" cy="27384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b="1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E140F40-957F-429B-BF36-B42CA41DE130}" type="datetime4">
              <a:rPr lang="en-US" sz="1200" smtClean="0"/>
              <a:pPr/>
              <a:t>June 21, 2024</a:t>
            </a:fld>
            <a:endParaRPr lang="en-US" sz="1200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0" y="-19050"/>
            <a:ext cx="9144000" cy="81394"/>
          </a:xfrm>
          <a:prstGeom prst="rect">
            <a:avLst/>
          </a:prstGeom>
          <a:solidFill>
            <a:srgbClr val="0076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33792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979845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microsoft.com/office/2007/relationships/hdphoto" Target="../media/hdphoto2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4" Type="http://schemas.openxmlformats.org/officeDocument/2006/relationships/hyperlink" Target="mailto:Jessica.Rowe@cs.ny.gov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457200" y="1809750"/>
            <a:ext cx="7696200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2D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Merit System Transformation</a:t>
            </a:r>
          </a:p>
        </p:txBody>
      </p:sp>
    </p:spTree>
    <p:extLst>
      <p:ext uri="{BB962C8B-B14F-4D97-AF65-F5344CB8AC3E}">
        <p14:creationId xmlns:p14="http://schemas.microsoft.com/office/powerpoint/2010/main" val="2067802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9123" y="457680"/>
            <a:ext cx="868680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2D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Jessica Rowe, Deputy Commissioner for Merit System Operations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BC5C87F-2187-0E58-EB49-37650CDEF292}"/>
              </a:ext>
            </a:extLst>
          </p:cNvPr>
          <p:cNvSpPr txBox="1"/>
          <p:nvPr/>
        </p:nvSpPr>
        <p:spPr>
          <a:xfrm>
            <a:off x="298077" y="919345"/>
            <a:ext cx="8122023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400" dirty="0"/>
          </a:p>
          <a:p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First job with New York State:  Planting Flowers at Saratoga Spa State Park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Intern to Director of Staffing Services (and every position in between)-19 years with Civil Service!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Deputy Commissioner of Merit System Operations:  Staffing, Testing, Employee Health Services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6106782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9123" y="457680"/>
            <a:ext cx="868680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2D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Values and Perspective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D44EE66-B355-9A82-A7A7-AB2586487B55}"/>
              </a:ext>
            </a:extLst>
          </p:cNvPr>
          <p:cNvSpPr txBox="1"/>
          <p:nvPr/>
        </p:nvSpPr>
        <p:spPr>
          <a:xfrm>
            <a:off x="240569" y="1066404"/>
            <a:ext cx="8122023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My Values:  Compassion, Collaboration, Communication, Creativity</a:t>
            </a:r>
          </a:p>
          <a:p>
            <a:endParaRPr lang="en-US" sz="1200" dirty="0"/>
          </a:p>
          <a:p>
            <a:r>
              <a:rPr lang="en-US" sz="2400" dirty="0"/>
              <a:t>Customer Focused:  Civil Service staff, job seekers, employees, state agencies and local municipalities (You!)</a:t>
            </a:r>
          </a:p>
          <a:p>
            <a:endParaRPr lang="en-US" sz="1200" dirty="0"/>
          </a:p>
          <a:p>
            <a:r>
              <a:rPr lang="en-US" sz="2400" dirty="0"/>
              <a:t>Urgency to meet the immediate and long-term recruitment and retention needs in New York State</a:t>
            </a:r>
          </a:p>
          <a:p>
            <a:endParaRPr lang="en-US" sz="12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0285217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9123" y="457680"/>
            <a:ext cx="868680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2D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Local Concerns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2DB22E4-51C8-10EC-0DDC-DD977D62EE06}"/>
              </a:ext>
            </a:extLst>
          </p:cNvPr>
          <p:cNvSpPr txBox="1"/>
          <p:nvPr/>
        </p:nvSpPr>
        <p:spPr>
          <a:xfrm>
            <a:off x="159123" y="1050072"/>
            <a:ext cx="8211671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Timeliness:  Exam schedule and test results</a:t>
            </a:r>
          </a:p>
          <a:p>
            <a:endParaRPr lang="en-US" sz="2400" dirty="0"/>
          </a:p>
          <a:p>
            <a:r>
              <a:rPr lang="en-US" sz="2400" dirty="0"/>
              <a:t>Communication:  Exam scope releases and direct communication</a:t>
            </a:r>
          </a:p>
          <a:p>
            <a:endParaRPr lang="en-US" sz="2400" dirty="0"/>
          </a:p>
          <a:p>
            <a:r>
              <a:rPr lang="en-US" sz="2400" dirty="0"/>
              <a:t>Tracking:  Return of test materials</a:t>
            </a:r>
          </a:p>
          <a:p>
            <a:pPr algn="ctr"/>
            <a:endParaRPr lang="en-US" sz="2000" b="1" dirty="0"/>
          </a:p>
          <a:p>
            <a:pPr algn="ctr"/>
            <a:r>
              <a:rPr lang="en-US" sz="2000" i="1" dirty="0"/>
              <a:t>Your frustrations are heard, understood and will be met with action.</a:t>
            </a:r>
          </a:p>
          <a:p>
            <a:pPr algn="ctr"/>
            <a:endParaRPr lang="en-US" sz="2000" i="1" dirty="0"/>
          </a:p>
          <a:p>
            <a:pPr algn="ctr"/>
            <a:r>
              <a:rPr lang="en-US" sz="2000" i="1" dirty="0"/>
              <a:t>Long-term, these concerns will be mitigated with </a:t>
            </a:r>
          </a:p>
          <a:p>
            <a:pPr algn="ctr"/>
            <a:r>
              <a:rPr lang="en-US" sz="2000" i="1" dirty="0"/>
              <a:t>merit system transformation.</a:t>
            </a:r>
          </a:p>
          <a:p>
            <a:pPr algn="ctr"/>
            <a:endParaRPr lang="en-US" sz="2000" i="1" dirty="0"/>
          </a:p>
          <a:p>
            <a:pPr algn="ctr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9113298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9123" y="457680"/>
            <a:ext cx="868680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2D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Vision of the Future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2DB22E4-51C8-10EC-0DDC-DD977D62EE06}"/>
              </a:ext>
            </a:extLst>
          </p:cNvPr>
          <p:cNvSpPr txBox="1"/>
          <p:nvPr/>
        </p:nvSpPr>
        <p:spPr>
          <a:xfrm>
            <a:off x="208429" y="919345"/>
            <a:ext cx="8211671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400" dirty="0"/>
          </a:p>
          <a:p>
            <a:pPr marL="0" marR="0" algn="just" fontAlgn="base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+mj-lt"/>
                <a:ea typeface="Cambria" panose="02040503050406030204" pitchFamily="18" charset="0"/>
                <a:cs typeface="Cambria" panose="02040503050406030204" pitchFamily="18" charset="0"/>
              </a:rPr>
              <a:t>In order to truly transform the way New York State recruits and retains talented and diverse individuals into the State workforce, we must </a:t>
            </a:r>
            <a:r>
              <a:rPr lang="en-US" sz="2400" b="1" dirty="0">
                <a:effectLst/>
                <a:latin typeface="+mj-lt"/>
                <a:ea typeface="Cambria" panose="02040503050406030204" pitchFamily="18" charset="0"/>
                <a:cs typeface="Cambria" panose="02040503050406030204" pitchFamily="18" charset="0"/>
              </a:rPr>
              <a:t>radically change </a:t>
            </a:r>
            <a:r>
              <a:rPr lang="en-US" sz="2400" dirty="0">
                <a:effectLst/>
                <a:latin typeface="+mj-lt"/>
                <a:ea typeface="Cambria" panose="02040503050406030204" pitchFamily="18" charset="0"/>
                <a:cs typeface="Cambria" panose="02040503050406030204" pitchFamily="18" charset="0"/>
              </a:rPr>
              <a:t>the recruitment and hiring experience. This includes fundamental changes to the recruitment, application, examination, and post-test experiences.  </a:t>
            </a:r>
            <a:endParaRPr lang="en-US" sz="2400" dirty="0">
              <a:effectLst/>
              <a:latin typeface="+mj-lt"/>
              <a:ea typeface="Times New Roman" panose="02020603050405020304" pitchFamily="18" charset="0"/>
            </a:endParaRP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3166885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>
            <a:extLst>
              <a:ext uri="{FF2B5EF4-FFF2-40B4-BE49-F238E27FC236}">
                <a16:creationId xmlns:a16="http://schemas.microsoft.com/office/drawing/2014/main" id="{CAF04AF4-CD94-0590-4E26-76906A84AFA0}"/>
              </a:ext>
            </a:extLst>
          </p:cNvPr>
          <p:cNvGrpSpPr/>
          <p:nvPr/>
        </p:nvGrpSpPr>
        <p:grpSpPr>
          <a:xfrm>
            <a:off x="270454" y="1989008"/>
            <a:ext cx="2742352" cy="2071470"/>
            <a:chOff x="270454" y="1989008"/>
            <a:chExt cx="2742352" cy="2071470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8D476D3D-248A-D452-34DA-25296BAA96D4}"/>
                </a:ext>
              </a:extLst>
            </p:cNvPr>
            <p:cNvPicPr preferRelativeResize="0"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70454" y="2571750"/>
              <a:ext cx="2742351" cy="1446132"/>
            </a:xfrm>
            <a:prstGeom prst="rect">
              <a:avLst/>
            </a:prstGeom>
          </p:spPr>
        </p:pic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BD144566-A407-F5BC-0ED6-AE0A5D416B34}"/>
                </a:ext>
              </a:extLst>
            </p:cNvPr>
            <p:cNvSpPr/>
            <p:nvPr/>
          </p:nvSpPr>
          <p:spPr>
            <a:xfrm>
              <a:off x="270455" y="4014759"/>
              <a:ext cx="2742351" cy="45719"/>
            </a:xfrm>
            <a:prstGeom prst="rect">
              <a:avLst/>
            </a:prstGeom>
            <a:solidFill>
              <a:srgbClr val="F2A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" name="Text Box 3">
              <a:extLst>
                <a:ext uri="{FF2B5EF4-FFF2-40B4-BE49-F238E27FC236}">
                  <a16:creationId xmlns:a16="http://schemas.microsoft.com/office/drawing/2014/main" id="{0C948619-B1A3-9FA3-D9BF-BAA58A384B9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0456" y="1989008"/>
              <a:ext cx="2742350" cy="599372"/>
            </a:xfrm>
            <a:prstGeom prst="rect">
              <a:avLst/>
            </a:prstGeom>
            <a:solidFill>
              <a:srgbClr val="007681"/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0" tIns="182880" rIns="0" bIns="0" anchor="ctr" anchorCtr="0" upright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17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8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Centers for Careers</a:t>
              </a:r>
              <a:br>
                <a:rPr kumimoji="0" lang="en-US" sz="1800" b="1" i="0" u="none" strike="noStrike" kern="8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kumimoji="0" lang="en-US" sz="1800" b="1" i="0" u="none" strike="noStrike" kern="8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 Government</a:t>
              </a:r>
              <a:endParaRPr kumimoji="0" lang="en-US" sz="1800" b="0" i="0" u="none" strike="noStrike" kern="8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 </a:t>
              </a: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7" name="Text Box 3">
            <a:extLst>
              <a:ext uri="{FF2B5EF4-FFF2-40B4-BE49-F238E27FC236}">
                <a16:creationId xmlns:a16="http://schemas.microsoft.com/office/drawing/2014/main" id="{6015F9FA-0111-2730-F9C5-B809A8CFCC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0454" y="923256"/>
            <a:ext cx="8575468" cy="7790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0" tIns="0" rIns="0" bIns="0" anchor="t" anchorCtr="0" upright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007681"/>
                </a:solidFill>
                <a:effectLst/>
                <a:uLnTx/>
                <a:uFillTx/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Transforming New York State’s Recruitment and Retention to Cultivate a Talented </a:t>
            </a:r>
            <a:b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007681"/>
                </a:solidFill>
                <a:effectLst/>
                <a:uLnTx/>
                <a:uFillTx/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</a:b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007681"/>
                </a:solidFill>
                <a:effectLst/>
                <a:uLnTx/>
                <a:uFillTx/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and Diverse Workforce for Future Generations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srgbClr val="007681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FA62F948-8BCD-FB8A-AA75-0B4B71F63E1E}"/>
              </a:ext>
            </a:extLst>
          </p:cNvPr>
          <p:cNvGrpSpPr/>
          <p:nvPr/>
        </p:nvGrpSpPr>
        <p:grpSpPr>
          <a:xfrm>
            <a:off x="6103571" y="1989008"/>
            <a:ext cx="2742352" cy="2071470"/>
            <a:chOff x="6103571" y="1989008"/>
            <a:chExt cx="2742352" cy="2071470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C27088A0-6A10-2170-20C9-4D31A42C6DB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539" b="9539"/>
            <a:stretch/>
          </p:blipFill>
          <p:spPr>
            <a:xfrm>
              <a:off x="6103571" y="2555102"/>
              <a:ext cx="2742351" cy="1479429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985E6C37-3205-BD88-E5DA-8BC34070A482}"/>
                </a:ext>
              </a:extLst>
            </p:cNvPr>
            <p:cNvSpPr/>
            <p:nvPr/>
          </p:nvSpPr>
          <p:spPr>
            <a:xfrm>
              <a:off x="6103572" y="4014759"/>
              <a:ext cx="2742351" cy="45719"/>
            </a:xfrm>
            <a:prstGeom prst="rect">
              <a:avLst/>
            </a:prstGeom>
            <a:solidFill>
              <a:srgbClr val="F2A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13" name="Text Box 3">
              <a:extLst>
                <a:ext uri="{FF2B5EF4-FFF2-40B4-BE49-F238E27FC236}">
                  <a16:creationId xmlns:a16="http://schemas.microsoft.com/office/drawing/2014/main" id="{27070809-CCA4-8141-6EB9-9C4FB386AC6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103573" y="1989008"/>
              <a:ext cx="2742350" cy="599372"/>
            </a:xfrm>
            <a:prstGeom prst="rect">
              <a:avLst/>
            </a:prstGeom>
            <a:solidFill>
              <a:srgbClr val="007681"/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0" tIns="182880" rIns="0" bIns="0" anchor="ctr" anchorCtr="0" upright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17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8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Continuous Recruitment Examinations</a:t>
              </a:r>
              <a:endParaRPr kumimoji="0" lang="en-US" sz="1800" b="0" i="0" u="none" strike="noStrike" kern="8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 </a:t>
              </a: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ECACA5BE-239A-2C33-C412-A85F4C5A1F68}"/>
              </a:ext>
            </a:extLst>
          </p:cNvPr>
          <p:cNvGrpSpPr/>
          <p:nvPr/>
        </p:nvGrpSpPr>
        <p:grpSpPr>
          <a:xfrm>
            <a:off x="3200825" y="1989008"/>
            <a:ext cx="2742351" cy="2071470"/>
            <a:chOff x="3200825" y="1989008"/>
            <a:chExt cx="2742351" cy="2071470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8ACBB640-7324-B735-E601-F4C317D0585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984" b="1984"/>
            <a:stretch/>
          </p:blipFill>
          <p:spPr>
            <a:xfrm>
              <a:off x="3200825" y="2538454"/>
              <a:ext cx="2742351" cy="1479429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1DA68929-22FF-74C1-5C31-33C8F0A1249A}"/>
                </a:ext>
              </a:extLst>
            </p:cNvPr>
            <p:cNvSpPr/>
            <p:nvPr/>
          </p:nvSpPr>
          <p:spPr>
            <a:xfrm>
              <a:off x="3200825" y="4014759"/>
              <a:ext cx="2742351" cy="45719"/>
            </a:xfrm>
            <a:prstGeom prst="rect">
              <a:avLst/>
            </a:prstGeom>
            <a:solidFill>
              <a:srgbClr val="F2A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11" name="Text Box 3">
              <a:extLst>
                <a:ext uri="{FF2B5EF4-FFF2-40B4-BE49-F238E27FC236}">
                  <a16:creationId xmlns:a16="http://schemas.microsoft.com/office/drawing/2014/main" id="{376A5DD1-A799-0FC5-4BD5-9551937FADE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00825" y="1989008"/>
              <a:ext cx="2742350" cy="599372"/>
            </a:xfrm>
            <a:prstGeom prst="rect">
              <a:avLst/>
            </a:prstGeom>
            <a:solidFill>
              <a:srgbClr val="007681"/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0" tIns="182880" rIns="0" bIns="0" anchor="ctr" anchorCtr="0" upright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17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8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Public Service Matters Campaign</a:t>
              </a:r>
              <a:endParaRPr kumimoji="0" lang="en-US" sz="1800" b="0" i="0" u="none" strike="noStrike" kern="8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 </a:t>
              </a: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pic>
          <p:nvPicPr>
            <p:cNvPr id="26" name="Picture 25" descr="Logo&#10;&#10;Description automatically generated">
              <a:extLst>
                <a:ext uri="{FF2B5EF4-FFF2-40B4-BE49-F238E27FC236}">
                  <a16:creationId xmlns:a16="http://schemas.microsoft.com/office/drawing/2014/main" id="{5E0E41BD-25BE-1F50-69B7-10024A8E980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05049" y="2601894"/>
              <a:ext cx="703385" cy="22603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136226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A079A75-4170-B776-DD85-6ADADD53157B}"/>
              </a:ext>
            </a:extLst>
          </p:cNvPr>
          <p:cNvSpPr txBox="1"/>
          <p:nvPr/>
        </p:nvSpPr>
        <p:spPr>
          <a:xfrm>
            <a:off x="0" y="427798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1F326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FY 2024/2025 Testing Centers</a:t>
            </a:r>
          </a:p>
        </p:txBody>
      </p:sp>
      <p:pic>
        <p:nvPicPr>
          <p:cNvPr id="5" name="Picture 4" descr="Map&#10;&#10;Description automatically generated">
            <a:extLst>
              <a:ext uri="{FF2B5EF4-FFF2-40B4-BE49-F238E27FC236}">
                <a16:creationId xmlns:a16="http://schemas.microsoft.com/office/drawing/2014/main" id="{E755858D-7AF8-699D-94A0-F03AA590C22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63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0208" y="1199967"/>
            <a:ext cx="4558538" cy="3515735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21151092-E4D0-F230-32F5-972AD90FB083}"/>
              </a:ext>
            </a:extLst>
          </p:cNvPr>
          <p:cNvSpPr/>
          <p:nvPr/>
        </p:nvSpPr>
        <p:spPr>
          <a:xfrm>
            <a:off x="6694674" y="1676162"/>
            <a:ext cx="1544654" cy="427115"/>
          </a:xfrm>
          <a:prstGeom prst="roundRect">
            <a:avLst/>
          </a:prstGeom>
          <a:solidFill>
            <a:srgbClr val="0076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SYRACUSE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A2D726BF-94F0-7C63-8A73-8F3A9704328B}"/>
              </a:ext>
            </a:extLst>
          </p:cNvPr>
          <p:cNvSpPr/>
          <p:nvPr/>
        </p:nvSpPr>
        <p:spPr>
          <a:xfrm>
            <a:off x="6694673" y="2766866"/>
            <a:ext cx="1278149" cy="391012"/>
          </a:xfrm>
          <a:prstGeom prst="roundRect">
            <a:avLst/>
          </a:prstGeom>
          <a:solidFill>
            <a:srgbClr val="0076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COHOES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4FEDAFA4-FF19-F7B1-D716-908F82514DC7}"/>
              </a:ext>
            </a:extLst>
          </p:cNvPr>
          <p:cNvSpPr/>
          <p:nvPr/>
        </p:nvSpPr>
        <p:spPr>
          <a:xfrm>
            <a:off x="6694674" y="3542864"/>
            <a:ext cx="1544654" cy="372900"/>
          </a:xfrm>
          <a:prstGeom prst="roundRect">
            <a:avLst/>
          </a:prstGeom>
          <a:solidFill>
            <a:srgbClr val="0076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MANHATTAN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F2AA3DA-B0FB-5995-BFCD-B822C73A4E62}"/>
              </a:ext>
            </a:extLst>
          </p:cNvPr>
          <p:cNvCxnSpPr>
            <a:cxnSpLocks/>
            <a:endCxn id="8" idx="1"/>
          </p:cNvCxnSpPr>
          <p:nvPr/>
        </p:nvCxnSpPr>
        <p:spPr>
          <a:xfrm flipV="1">
            <a:off x="5618909" y="3729314"/>
            <a:ext cx="1075765" cy="671280"/>
          </a:xfrm>
          <a:prstGeom prst="line">
            <a:avLst/>
          </a:prstGeom>
          <a:ln w="12700">
            <a:solidFill>
              <a:srgbClr val="00768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7A7752E-C1F4-6C2E-1FFF-74A62AAED829}"/>
              </a:ext>
            </a:extLst>
          </p:cNvPr>
          <p:cNvCxnSpPr>
            <a:cxnSpLocks/>
            <a:endCxn id="5" idx="3"/>
          </p:cNvCxnSpPr>
          <p:nvPr/>
        </p:nvCxnSpPr>
        <p:spPr>
          <a:xfrm flipV="1">
            <a:off x="5480597" y="2957835"/>
            <a:ext cx="1278149" cy="107890"/>
          </a:xfrm>
          <a:prstGeom prst="line">
            <a:avLst/>
          </a:prstGeom>
          <a:ln w="12700">
            <a:solidFill>
              <a:srgbClr val="00768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12FD7789-9390-6213-B8FA-C3B920A2A356}"/>
              </a:ext>
            </a:extLst>
          </p:cNvPr>
          <p:cNvCxnSpPr>
            <a:cxnSpLocks/>
            <a:endCxn id="6" idx="1"/>
          </p:cNvCxnSpPr>
          <p:nvPr/>
        </p:nvCxnSpPr>
        <p:spPr>
          <a:xfrm flipV="1">
            <a:off x="4128207" y="1889720"/>
            <a:ext cx="2566467" cy="1045860"/>
          </a:xfrm>
          <a:prstGeom prst="line">
            <a:avLst/>
          </a:prstGeom>
          <a:ln w="12700">
            <a:solidFill>
              <a:srgbClr val="00768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FF0F6A7F-817B-4A2A-B7D9-73D7F0904A38}"/>
              </a:ext>
            </a:extLst>
          </p:cNvPr>
          <p:cNvSpPr/>
          <p:nvPr/>
        </p:nvSpPr>
        <p:spPr>
          <a:xfrm>
            <a:off x="1822997" y="1510083"/>
            <a:ext cx="1236448" cy="334068"/>
          </a:xfrm>
          <a:prstGeom prst="roundRect">
            <a:avLst/>
          </a:prstGeom>
          <a:solidFill>
            <a:srgbClr val="0076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BUFFALO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3EECABEE-1E1C-6FB1-94A2-AC43BBA4A509}"/>
              </a:ext>
            </a:extLst>
          </p:cNvPr>
          <p:cNvCxnSpPr>
            <a:cxnSpLocks/>
            <a:endCxn id="24" idx="2"/>
          </p:cNvCxnSpPr>
          <p:nvPr/>
        </p:nvCxnSpPr>
        <p:spPr>
          <a:xfrm flipH="1" flipV="1">
            <a:off x="2441221" y="1844151"/>
            <a:ext cx="434488" cy="1036556"/>
          </a:xfrm>
          <a:prstGeom prst="line">
            <a:avLst/>
          </a:prstGeom>
          <a:ln w="12700">
            <a:solidFill>
              <a:srgbClr val="00768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44306395-117E-79DD-F66D-52C6845BEE99}"/>
              </a:ext>
            </a:extLst>
          </p:cNvPr>
          <p:cNvSpPr/>
          <p:nvPr/>
        </p:nvSpPr>
        <p:spPr>
          <a:xfrm>
            <a:off x="1376269" y="3961074"/>
            <a:ext cx="1415570" cy="334068"/>
          </a:xfrm>
          <a:prstGeom prst="roundRect">
            <a:avLst/>
          </a:prstGeom>
          <a:solidFill>
            <a:srgbClr val="0076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ROCHESTER 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951E7441-DCB5-5EB8-5699-DEB904FF0CC5}"/>
              </a:ext>
            </a:extLst>
          </p:cNvPr>
          <p:cNvCxnSpPr>
            <a:cxnSpLocks/>
            <a:stCxn id="29" idx="0"/>
          </p:cNvCxnSpPr>
          <p:nvPr/>
        </p:nvCxnSpPr>
        <p:spPr>
          <a:xfrm flipV="1">
            <a:off x="2084054" y="2878146"/>
            <a:ext cx="1411554" cy="1082928"/>
          </a:xfrm>
          <a:prstGeom prst="line">
            <a:avLst/>
          </a:prstGeom>
          <a:ln w="12700">
            <a:solidFill>
              <a:srgbClr val="00768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04406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9123" y="457680"/>
            <a:ext cx="868680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2D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Mindset Shift: Modernization to Transformation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D44EE66-B355-9A82-A7A7-AB2586487B55}"/>
              </a:ext>
            </a:extLst>
          </p:cNvPr>
          <p:cNvSpPr txBox="1"/>
          <p:nvPr/>
        </p:nvSpPr>
        <p:spPr>
          <a:xfrm>
            <a:off x="298076" y="1269500"/>
            <a:ext cx="8122023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Modernization</a:t>
            </a:r>
            <a:r>
              <a:rPr lang="en-US" sz="2400" dirty="0"/>
              <a:t>: Mean</a:t>
            </a:r>
            <a:r>
              <a:rPr lang="en-US" sz="2400" dirty="0">
                <a:solidFill>
                  <a:srgbClr val="000000"/>
                </a:solidFill>
                <a:latin typeface="TradeGothic"/>
              </a:rPr>
              <a:t>s up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TradeGothic"/>
              </a:rPr>
              <a:t>dating or replacing systems and processes in a way that enhances performance but does not fundamentally change the way we currently work.</a:t>
            </a:r>
            <a:endParaRPr lang="en-US" sz="2400" dirty="0"/>
          </a:p>
          <a:p>
            <a:endParaRPr lang="en-US" sz="2400" dirty="0"/>
          </a:p>
          <a:p>
            <a:r>
              <a:rPr lang="en-US" sz="2400" b="1" dirty="0">
                <a:latin typeface="+mj-lt"/>
              </a:rPr>
              <a:t>Transformation</a:t>
            </a:r>
            <a:r>
              <a:rPr lang="en-US" sz="2400" dirty="0">
                <a:latin typeface="+mj-lt"/>
              </a:rPr>
              <a:t>: 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+mj-lt"/>
              </a:rPr>
              <a:t>Means creating a robust new business model and fundamentally changing the way we manage our work.</a:t>
            </a:r>
            <a:endParaRPr lang="en-US" sz="2400" dirty="0">
              <a:latin typeface="+mj-lt"/>
            </a:endParaRPr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</p:txBody>
      </p:sp>
      <p:pic>
        <p:nvPicPr>
          <p:cNvPr id="1028" name="Picture 4" descr="Transformation vs Change | Scott Breslin">
            <a:extLst>
              <a:ext uri="{FF2B5EF4-FFF2-40B4-BE49-F238E27FC236}">
                <a16:creationId xmlns:a16="http://schemas.microsoft.com/office/drawing/2014/main" id="{F17932B9-2204-D644-F246-08EB606C8B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3613" y="3703198"/>
            <a:ext cx="3790950" cy="1200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61731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 descr="A picture containing diagram&#10;&#10;Description automatically generated">
            <a:extLst>
              <a:ext uri="{FF2B5EF4-FFF2-40B4-BE49-F238E27FC236}">
                <a16:creationId xmlns:a16="http://schemas.microsoft.com/office/drawing/2014/main" id="{0A80191C-E8C4-2E4D-4586-4630BCE6040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alphaModFix amt="1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6783"/>
                    </a14:imgEffect>
                    <a14:imgEffect>
                      <a14:saturation sat="25000"/>
                    </a14:imgEffect>
                    <a14:imgEffect>
                      <a14:brightnessContrast contrast="5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5612"/>
          <a:stretch/>
        </p:blipFill>
        <p:spPr>
          <a:xfrm>
            <a:off x="6356857" y="365049"/>
            <a:ext cx="3113375" cy="262055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708583"/>
            <a:ext cx="9143997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002D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Goals of Merit System Transformation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BC5C87F-2187-0E58-EB49-37650CDEF292}"/>
              </a:ext>
            </a:extLst>
          </p:cNvPr>
          <p:cNvSpPr txBox="1"/>
          <p:nvPr/>
        </p:nvSpPr>
        <p:spPr>
          <a:xfrm>
            <a:off x="4819013" y="3121795"/>
            <a:ext cx="3722408" cy="6748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b="1" dirty="0">
                <a:solidFill>
                  <a:srgbClr val="007681"/>
                </a:solidFill>
                <a:effectLst/>
                <a:ea typeface="Cambria" panose="02040503050406030204" pitchFamily="18" charset="0"/>
                <a:cs typeface="Arial" panose="020B0604020202020204" pitchFamily="34" charset="0"/>
              </a:rPr>
              <a:t>Eliminate </a:t>
            </a:r>
            <a:r>
              <a:rPr lang="en-US" sz="1400" b="1" dirty="0">
                <a:solidFill>
                  <a:srgbClr val="007681"/>
                </a:solidFill>
                <a:ea typeface="Cambria" panose="02040503050406030204" pitchFamily="18" charset="0"/>
                <a:cs typeface="Arial" panose="020B0604020202020204" pitchFamily="34" charset="0"/>
              </a:rPr>
              <a:t>rigid structures</a:t>
            </a:r>
            <a:r>
              <a:rPr lang="en-US" sz="1400" dirty="0">
                <a:ea typeface="Cambria" panose="02040503050406030204" pitchFamily="18" charset="0"/>
                <a:cs typeface="Arial" panose="020B0604020202020204" pitchFamily="34" charset="0"/>
              </a:rPr>
              <a:t> that are barriers to entry </a:t>
            </a:r>
            <a:r>
              <a:rPr lang="en-US" sz="1400" dirty="0">
                <a:effectLst/>
                <a:ea typeface="Cambria" panose="02040503050406030204" pitchFamily="18" charset="0"/>
                <a:cs typeface="Arial" panose="020B0604020202020204" pitchFamily="34" charset="0"/>
              </a:rPr>
              <a:t>for jobseekers; </a:t>
            </a:r>
            <a:r>
              <a:rPr lang="en-US" sz="1400" b="1" dirty="0">
                <a:solidFill>
                  <a:srgbClr val="007681"/>
                </a:solidFill>
                <a:effectLst/>
                <a:ea typeface="Cambria" panose="02040503050406030204" pitchFamily="18" charset="0"/>
                <a:cs typeface="Arial" panose="020B0604020202020204" pitchFamily="34" charset="0"/>
              </a:rPr>
              <a:t>streamline</a:t>
            </a:r>
            <a:r>
              <a:rPr lang="en-US" sz="1400" b="1" dirty="0">
                <a:effectLst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1400" dirty="0">
                <a:effectLst/>
                <a:ea typeface="Cambria" panose="02040503050406030204" pitchFamily="18" charset="0"/>
                <a:cs typeface="Arial" panose="020B0604020202020204" pitchFamily="34" charset="0"/>
              </a:rPr>
              <a:t>this process for all agencies. </a:t>
            </a:r>
            <a:endParaRPr lang="en-US" sz="1400" dirty="0"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EB35B9E-04B3-8701-37A7-5F15C078676A}"/>
              </a:ext>
            </a:extLst>
          </p:cNvPr>
          <p:cNvSpPr txBox="1"/>
          <p:nvPr/>
        </p:nvSpPr>
        <p:spPr>
          <a:xfrm>
            <a:off x="587829" y="1760867"/>
            <a:ext cx="3417608" cy="674800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b="1" dirty="0">
                <a:solidFill>
                  <a:srgbClr val="007681"/>
                </a:solidFill>
                <a:effectLst/>
                <a:latin typeface="+mj-lt"/>
                <a:ea typeface="Cambria" panose="02040503050406030204" pitchFamily="18" charset="0"/>
                <a:cs typeface="Arial" panose="020B0604020202020204" pitchFamily="34" charset="0"/>
              </a:rPr>
              <a:t>Increase opportunities </a:t>
            </a:r>
            <a:r>
              <a:rPr lang="en-US" sz="1400" dirty="0">
                <a:effectLst/>
                <a:latin typeface="+mj-lt"/>
                <a:ea typeface="Cambria" panose="02040503050406030204" pitchFamily="18" charset="0"/>
                <a:cs typeface="Arial" panose="020B0604020202020204" pitchFamily="34" charset="0"/>
              </a:rPr>
              <a:t>for interested individuals to compete for positions in public employment.</a:t>
            </a:r>
            <a:endParaRPr lang="en-US" sz="1400" dirty="0">
              <a:effectLst/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FDBA8A8-917D-662D-D120-280B73EC512B}"/>
              </a:ext>
            </a:extLst>
          </p:cNvPr>
          <p:cNvSpPr txBox="1"/>
          <p:nvPr/>
        </p:nvSpPr>
        <p:spPr>
          <a:xfrm>
            <a:off x="587829" y="3121794"/>
            <a:ext cx="3722408" cy="674800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b="1" dirty="0">
                <a:solidFill>
                  <a:srgbClr val="007681"/>
                </a:solidFill>
                <a:effectLst/>
                <a:latin typeface="+mj-lt"/>
                <a:ea typeface="Cambria" panose="02040503050406030204" pitchFamily="18" charset="0"/>
                <a:cs typeface="Arial" panose="020B0604020202020204" pitchFamily="34" charset="0"/>
              </a:rPr>
              <a:t>Create refreshed talent pools</a:t>
            </a:r>
            <a:r>
              <a:rPr lang="en-US" sz="1400" dirty="0">
                <a:solidFill>
                  <a:srgbClr val="007681"/>
                </a:solidFill>
                <a:effectLst/>
                <a:latin typeface="+mj-lt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1400" dirty="0">
                <a:effectLst/>
                <a:latin typeface="+mj-lt"/>
                <a:ea typeface="Cambria" panose="02040503050406030204" pitchFamily="18" charset="0"/>
                <a:cs typeface="Arial" panose="020B0604020202020204" pitchFamily="34" charset="0"/>
              </a:rPr>
              <a:t>of diverse, highly qualified candidates to State agencies and local municipalities.</a:t>
            </a:r>
            <a:endParaRPr lang="en-US" sz="1400" dirty="0">
              <a:effectLst/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F1C94E1-76D7-D3B4-D4F3-415FBD5359C4}"/>
              </a:ext>
            </a:extLst>
          </p:cNvPr>
          <p:cNvSpPr txBox="1"/>
          <p:nvPr/>
        </p:nvSpPr>
        <p:spPr>
          <a:xfrm>
            <a:off x="4760686" y="1769286"/>
            <a:ext cx="3585029" cy="905312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b="1" dirty="0">
                <a:solidFill>
                  <a:srgbClr val="007681"/>
                </a:solidFill>
                <a:effectLst/>
                <a:latin typeface="+mj-lt"/>
                <a:ea typeface="Cambria" panose="02040503050406030204" pitchFamily="18" charset="0"/>
                <a:cs typeface="Arial" panose="020B0604020202020204" pitchFamily="34" charset="0"/>
              </a:rPr>
              <a:t>Enable New York State to be more competitive </a:t>
            </a:r>
            <a:r>
              <a:rPr lang="en-US" sz="1400" dirty="0">
                <a:effectLst/>
                <a:latin typeface="+mj-lt"/>
                <a:ea typeface="Cambria" panose="02040503050406030204" pitchFamily="18" charset="0"/>
                <a:cs typeface="Arial" panose="020B0604020202020204" pitchFamily="34" charset="0"/>
              </a:rPr>
              <a:t>with the private sector in its recruitment efforts while simultaneously providing </a:t>
            </a:r>
            <a:r>
              <a:rPr lang="en-US" sz="1400" b="1" dirty="0">
                <a:solidFill>
                  <a:srgbClr val="007681"/>
                </a:solidFill>
                <a:effectLst/>
                <a:latin typeface="+mj-lt"/>
                <a:ea typeface="Cambria" panose="02040503050406030204" pitchFamily="18" charset="0"/>
                <a:cs typeface="Arial" panose="020B0604020202020204" pitchFamily="34" charset="0"/>
              </a:rPr>
              <a:t>better services </a:t>
            </a:r>
            <a:r>
              <a:rPr lang="en-US" sz="1400" dirty="0">
                <a:effectLst/>
                <a:latin typeface="+mj-lt"/>
                <a:ea typeface="Cambria" panose="02040503050406030204" pitchFamily="18" charset="0"/>
                <a:cs typeface="Arial" panose="020B0604020202020204" pitchFamily="34" charset="0"/>
              </a:rPr>
              <a:t>to all New Yorkers.</a:t>
            </a:r>
            <a:endParaRPr lang="en-US" sz="1400" dirty="0">
              <a:effectLst/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005A67D-2BC2-DDE6-3986-D38E7B87C872}"/>
              </a:ext>
            </a:extLst>
          </p:cNvPr>
          <p:cNvCxnSpPr>
            <a:cxnSpLocks/>
          </p:cNvCxnSpPr>
          <p:nvPr/>
        </p:nvCxnSpPr>
        <p:spPr>
          <a:xfrm>
            <a:off x="463279" y="1769286"/>
            <a:ext cx="0" cy="666381"/>
          </a:xfrm>
          <a:prstGeom prst="line">
            <a:avLst/>
          </a:prstGeom>
          <a:ln w="50800">
            <a:solidFill>
              <a:srgbClr val="F2A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2F50AE1E-6498-10A1-5206-8D13C30A2040}"/>
              </a:ext>
            </a:extLst>
          </p:cNvPr>
          <p:cNvCxnSpPr>
            <a:cxnSpLocks/>
          </p:cNvCxnSpPr>
          <p:nvPr/>
        </p:nvCxnSpPr>
        <p:spPr>
          <a:xfrm>
            <a:off x="463279" y="3121794"/>
            <a:ext cx="0" cy="666381"/>
          </a:xfrm>
          <a:prstGeom prst="line">
            <a:avLst/>
          </a:prstGeom>
          <a:ln w="50800">
            <a:solidFill>
              <a:srgbClr val="F2A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E288D2C8-781E-101C-210A-873BF20A28F0}"/>
              </a:ext>
            </a:extLst>
          </p:cNvPr>
          <p:cNvCxnSpPr>
            <a:cxnSpLocks/>
          </p:cNvCxnSpPr>
          <p:nvPr/>
        </p:nvCxnSpPr>
        <p:spPr>
          <a:xfrm>
            <a:off x="4657907" y="1769286"/>
            <a:ext cx="0" cy="905312"/>
          </a:xfrm>
          <a:prstGeom prst="line">
            <a:avLst/>
          </a:prstGeom>
          <a:ln w="50800">
            <a:solidFill>
              <a:srgbClr val="F2A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B76183F6-4067-CC3E-6FA7-15201D965789}"/>
              </a:ext>
            </a:extLst>
          </p:cNvPr>
          <p:cNvCxnSpPr>
            <a:cxnSpLocks/>
          </p:cNvCxnSpPr>
          <p:nvPr/>
        </p:nvCxnSpPr>
        <p:spPr>
          <a:xfrm>
            <a:off x="4657907" y="3121794"/>
            <a:ext cx="0" cy="666381"/>
          </a:xfrm>
          <a:prstGeom prst="line">
            <a:avLst/>
          </a:prstGeom>
          <a:ln w="50800">
            <a:solidFill>
              <a:srgbClr val="F2A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76CCE0BB-69B7-4718-C766-B1E5A1606E47}"/>
              </a:ext>
            </a:extLst>
          </p:cNvPr>
          <p:cNvSpPr txBox="1"/>
          <p:nvPr/>
        </p:nvSpPr>
        <p:spPr>
          <a:xfrm>
            <a:off x="1333577" y="4132120"/>
            <a:ext cx="59533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ctr">
              <a:spcBef>
                <a:spcPts val="0"/>
              </a:spcBef>
              <a:spcAft>
                <a:spcPts val="800"/>
              </a:spcAft>
            </a:pPr>
            <a:r>
              <a:rPr lang="en-US" sz="1800" b="1" dirty="0">
                <a:solidFill>
                  <a:srgbClr val="007681"/>
                </a:solidFill>
                <a:effectLst/>
                <a:latin typeface="+mj-lt"/>
                <a:ea typeface="Cambria" panose="02040503050406030204" pitchFamily="18" charset="0"/>
                <a:cs typeface="Arial" panose="020B0604020202020204" pitchFamily="34" charset="0"/>
              </a:rPr>
              <a:t>Outcome: Hire talented and diverse candidates in a compressed timeframe from application to employment</a:t>
            </a:r>
            <a:endParaRPr lang="en-US" sz="1800" b="1" dirty="0">
              <a:solidFill>
                <a:srgbClr val="002D72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04783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9123" y="457680"/>
            <a:ext cx="868680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2D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Merit System Transformation Champions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2DB22E4-51C8-10EC-0DDC-DD977D62EE06}"/>
              </a:ext>
            </a:extLst>
          </p:cNvPr>
          <p:cNvSpPr txBox="1"/>
          <p:nvPr/>
        </p:nvSpPr>
        <p:spPr>
          <a:xfrm>
            <a:off x="-1261116" y="2029458"/>
            <a:ext cx="8184776" cy="1600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34738CC-FDBD-726A-953E-B5454CE59B7A}"/>
              </a:ext>
            </a:extLst>
          </p:cNvPr>
          <p:cNvSpPr txBox="1"/>
          <p:nvPr/>
        </p:nvSpPr>
        <p:spPr>
          <a:xfrm>
            <a:off x="7076888" y="1985188"/>
            <a:ext cx="3711026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000" dirty="0"/>
          </a:p>
        </p:txBody>
      </p:sp>
      <p:pic>
        <p:nvPicPr>
          <p:cNvPr id="5" name="Picture 2" descr="Governor Kathy Hochul">
            <a:extLst>
              <a:ext uri="{FF2B5EF4-FFF2-40B4-BE49-F238E27FC236}">
                <a16:creationId xmlns:a16="http://schemas.microsoft.com/office/drawing/2014/main" id="{9C62E31D-8B36-8FF8-77E5-AEBC2D3A04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146" y="1108198"/>
            <a:ext cx="1885126" cy="2162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C39A9146-63FF-5787-42D1-D31E4162DD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2061" y="1088361"/>
            <a:ext cx="1785026" cy="2191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>
            <a:extLst>
              <a:ext uri="{FF2B5EF4-FFF2-40B4-BE49-F238E27FC236}">
                <a16:creationId xmlns:a16="http://schemas.microsoft.com/office/drawing/2014/main" id="{40E9CEA8-086A-F499-F2B4-3601F03A16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8323" y="1108198"/>
            <a:ext cx="2057183" cy="2171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4EC5EB7-7D35-0279-C72F-EFEF5EB648B9}"/>
              </a:ext>
            </a:extLst>
          </p:cNvPr>
          <p:cNvSpPr txBox="1"/>
          <p:nvPr/>
        </p:nvSpPr>
        <p:spPr>
          <a:xfrm>
            <a:off x="159123" y="919345"/>
            <a:ext cx="8825754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pPr algn="ctr"/>
            <a:endParaRPr lang="en-US" sz="2000" dirty="0"/>
          </a:p>
          <a:p>
            <a:r>
              <a:rPr lang="en-US" sz="2000" dirty="0"/>
              <a:t>        Governor Kathy Hochul           Commissioner Hogues  	   Executive Deputy 							Commissioner Corso	</a:t>
            </a:r>
          </a:p>
          <a:p>
            <a:pPr algn="ctr"/>
            <a:r>
              <a:rPr lang="en-US" sz="2400" b="1" dirty="0"/>
              <a:t>#TeamCivilService</a:t>
            </a:r>
          </a:p>
        </p:txBody>
      </p:sp>
    </p:spTree>
    <p:extLst>
      <p:ext uri="{BB962C8B-B14F-4D97-AF65-F5344CB8AC3E}">
        <p14:creationId xmlns:p14="http://schemas.microsoft.com/office/powerpoint/2010/main" val="24609013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9123" y="457680"/>
            <a:ext cx="868680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2D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Local Agency Survey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BC5C87F-2187-0E58-EB49-37650CDEF292}"/>
              </a:ext>
            </a:extLst>
          </p:cNvPr>
          <p:cNvSpPr txBox="1"/>
          <p:nvPr/>
        </p:nvSpPr>
        <p:spPr>
          <a:xfrm>
            <a:off x="723900" y="847473"/>
            <a:ext cx="7696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1C612D9-7601-F7C5-5E75-485D06DEA291}"/>
              </a:ext>
            </a:extLst>
          </p:cNvPr>
          <p:cNvSpPr txBox="1"/>
          <p:nvPr/>
        </p:nvSpPr>
        <p:spPr>
          <a:xfrm>
            <a:off x="723900" y="919345"/>
            <a:ext cx="7696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400" dirty="0"/>
          </a:p>
          <a:p>
            <a:endParaRPr lang="en-US" sz="2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11193A3-E631-6D23-913F-C6E437AE46CB}"/>
              </a:ext>
            </a:extLst>
          </p:cNvPr>
          <p:cNvSpPr txBox="1"/>
          <p:nvPr/>
        </p:nvSpPr>
        <p:spPr>
          <a:xfrm>
            <a:off x="159123" y="919345"/>
            <a:ext cx="8554571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400" dirty="0"/>
          </a:p>
          <a:p>
            <a:r>
              <a:rPr lang="en-US" sz="2000" dirty="0"/>
              <a:t>Survey sent out in May to all conference participants, 76 respondents</a:t>
            </a:r>
          </a:p>
          <a:p>
            <a:endParaRPr lang="en-US" sz="2000" dirty="0"/>
          </a:p>
          <a:p>
            <a:r>
              <a:rPr lang="en-US" sz="2000" dirty="0"/>
              <a:t>Municipalities are the first stakeholders invited to the table!</a:t>
            </a:r>
          </a:p>
          <a:p>
            <a:endParaRPr lang="en-US" sz="2000" dirty="0"/>
          </a:p>
          <a:p>
            <a:r>
              <a:rPr lang="en-US" sz="2000" u="sng" dirty="0"/>
              <a:t>Questions </a:t>
            </a:r>
          </a:p>
          <a:p>
            <a:endParaRPr lang="en-US" sz="2000" dirty="0"/>
          </a:p>
          <a:p>
            <a:r>
              <a:rPr lang="en-US" sz="2000" dirty="0"/>
              <a:t>Obstacles to success and support to achieve success</a:t>
            </a:r>
          </a:p>
          <a:p>
            <a:endParaRPr lang="en-US" sz="2000" dirty="0"/>
          </a:p>
          <a:p>
            <a:r>
              <a:rPr lang="en-US" sz="2000" dirty="0"/>
              <a:t>Ideal recruitment experience, application process, post-test experience</a:t>
            </a:r>
          </a:p>
          <a:p>
            <a:endParaRPr lang="en-US" sz="2000" dirty="0"/>
          </a:p>
          <a:p>
            <a:r>
              <a:rPr lang="en-US" sz="2000" dirty="0"/>
              <a:t>Assessing merit and fitness in 2024 beyond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7669796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9123" y="457680"/>
            <a:ext cx="868680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2D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Transformation Discussion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BC5C87F-2187-0E58-EB49-37650CDEF292}"/>
              </a:ext>
            </a:extLst>
          </p:cNvPr>
          <p:cNvSpPr txBox="1"/>
          <p:nvPr/>
        </p:nvSpPr>
        <p:spPr>
          <a:xfrm>
            <a:off x="723900" y="919345"/>
            <a:ext cx="769620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endParaRPr lang="en-US" sz="20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8418073-D99D-0D60-45AD-51D9C14D4A2B}"/>
              </a:ext>
            </a:extLst>
          </p:cNvPr>
          <p:cNvSpPr txBox="1"/>
          <p:nvPr/>
        </p:nvSpPr>
        <p:spPr>
          <a:xfrm>
            <a:off x="723900" y="1257899"/>
            <a:ext cx="7696200" cy="34413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Goals:  </a:t>
            </a:r>
            <a:r>
              <a:rPr lang="en-US" sz="2400" dirty="0">
                <a:cs typeface="Arial" panose="020B0604020202020204" pitchFamily="34" charset="0"/>
              </a:rPr>
              <a:t>Dig deeper, encourage innovation, look at challenges from a different point of view (local government, local candidates, local appointing authorities)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400" b="1" dirty="0">
                <a:cs typeface="Arial" panose="020B0604020202020204" pitchFamily="34" charset="0"/>
              </a:rPr>
              <a:t>Ground Rules:  </a:t>
            </a:r>
            <a:r>
              <a:rPr lang="en-US" sz="2400" dirty="0">
                <a:cs typeface="Arial" panose="020B0604020202020204" pitchFamily="34" charset="0"/>
              </a:rPr>
              <a:t>Everyone’s ideas count, don’t criticize another person’s ideas, ask for clarification if you don’t understand the idea, share time with all participants</a:t>
            </a:r>
            <a:endParaRPr lang="en-US" sz="2400" b="1" dirty="0">
              <a:cs typeface="Arial" panose="020B0604020202020204" pitchFamily="34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Facilitator and Scribes:  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Talented Civil 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Service Staff who will facilitate the group discussion and take notes for future use</a:t>
            </a:r>
            <a:endParaRPr lang="en-US" sz="2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87623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9123" y="457680"/>
            <a:ext cx="868680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2D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Wrap Up/Report Out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BC5C87F-2187-0E58-EB49-37650CDEF292}"/>
              </a:ext>
            </a:extLst>
          </p:cNvPr>
          <p:cNvSpPr txBox="1"/>
          <p:nvPr/>
        </p:nvSpPr>
        <p:spPr>
          <a:xfrm>
            <a:off x="723900" y="832945"/>
            <a:ext cx="769620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endParaRPr lang="en-US" sz="2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49D6703-B957-29ED-180A-29252158BFA1}"/>
              </a:ext>
            </a:extLst>
          </p:cNvPr>
          <p:cNvSpPr txBox="1"/>
          <p:nvPr/>
        </p:nvSpPr>
        <p:spPr>
          <a:xfrm>
            <a:off x="298077" y="919349"/>
            <a:ext cx="8435523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Select one person to report out for your group </a:t>
            </a:r>
          </a:p>
          <a:p>
            <a:pPr algn="ctr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on one idea generated.</a:t>
            </a:r>
          </a:p>
          <a:p>
            <a:endParaRPr lang="en-US" sz="24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sz="2400" dirty="0"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R="0" lvl="0">
              <a:spcBef>
                <a:spcPts val="0"/>
              </a:spcBef>
              <a:spcAft>
                <a:spcPts val="0"/>
              </a:spcAft>
            </a:pPr>
            <a:endParaRPr lang="en-US" sz="2400" dirty="0"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R="0" lvl="0">
              <a:spcBef>
                <a:spcPts val="0"/>
              </a:spcBef>
              <a:spcAft>
                <a:spcPts val="0"/>
              </a:spcAft>
            </a:pPr>
            <a:endParaRPr lang="en-US" sz="2400" dirty="0"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R="0" lvl="0">
              <a:spcBef>
                <a:spcPts val="0"/>
              </a:spcBef>
              <a:spcAft>
                <a:spcPts val="0"/>
              </a:spcAft>
            </a:pPr>
            <a:endParaRPr lang="en-US" sz="2400" dirty="0"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R="0" lvl="0">
              <a:spcBef>
                <a:spcPts val="0"/>
              </a:spcBef>
              <a:spcAft>
                <a:spcPts val="0"/>
              </a:spcAft>
            </a:pPr>
            <a:endParaRPr lang="en-US" sz="2400" dirty="0"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R="0" lvl="0">
              <a:spcBef>
                <a:spcPts val="0"/>
              </a:spcBef>
              <a:spcAft>
                <a:spcPts val="0"/>
              </a:spcAft>
            </a:pPr>
            <a:endParaRPr lang="en-US" sz="2400" dirty="0"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R="0" lvl="0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Arial" panose="020B0604020202020204" pitchFamily="34" charset="0"/>
                <a:ea typeface="Calibri" panose="020F0502020204030204" pitchFamily="34" charset="0"/>
              </a:rPr>
              <a:t>	</a:t>
            </a:r>
          </a:p>
          <a:p>
            <a:pPr marR="0" lvl="0">
              <a:spcBef>
                <a:spcPts val="0"/>
              </a:spcBef>
              <a:spcAft>
                <a:spcPts val="0"/>
              </a:spcAft>
            </a:pPr>
            <a:endParaRPr lang="en-US" sz="2400" dirty="0"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R="0" lvl="0">
              <a:spcBef>
                <a:spcPts val="0"/>
              </a:spcBef>
              <a:spcAft>
                <a:spcPts val="0"/>
              </a:spcAft>
            </a:pPr>
            <a:endParaRPr lang="en-US" sz="2400" dirty="0"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  <p:pic>
        <p:nvPicPr>
          <p:cNvPr id="5" name="Picture 2" descr="What's The Big Idea: The 3 Fundamentals Of Successful Digital Creative">
            <a:extLst>
              <a:ext uri="{FF2B5EF4-FFF2-40B4-BE49-F238E27FC236}">
                <a16:creationId xmlns:a16="http://schemas.microsoft.com/office/drawing/2014/main" id="{48B6AE7B-4597-BE0B-7232-8600654346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0322" y="2114069"/>
            <a:ext cx="3737610" cy="2804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25162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A picture containing sky, outdoor, yellow, stone&#10;&#10;Description automatically generated">
            <a:extLst>
              <a:ext uri="{FF2B5EF4-FFF2-40B4-BE49-F238E27FC236}">
                <a16:creationId xmlns:a16="http://schemas.microsoft.com/office/drawing/2014/main" id="{8A0C2418-1946-99A4-23F9-98AE06EEC32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4" b="21051"/>
          <a:stretch/>
        </p:blipFill>
        <p:spPr>
          <a:xfrm>
            <a:off x="0" y="351610"/>
            <a:ext cx="9144000" cy="479189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A35AB10-E33E-4570-AD09-E256D1DE71C0}"/>
              </a:ext>
            </a:extLst>
          </p:cNvPr>
          <p:cNvSpPr txBox="1"/>
          <p:nvPr/>
        </p:nvSpPr>
        <p:spPr>
          <a:xfrm>
            <a:off x="4163438" y="764549"/>
            <a:ext cx="4630365" cy="1415772"/>
          </a:xfrm>
          <a:prstGeom prst="rect">
            <a:avLst/>
          </a:prstGeom>
          <a:solidFill>
            <a:srgbClr val="00768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prstMaterial="matte">
            <a:contourClr>
              <a:srgbClr val="FFFFFF"/>
            </a:contourClr>
          </a:sp3d>
        </p:spPr>
        <p:txBody>
          <a:bodyPr wrap="square" lIns="274320" tIns="274320" rIns="274320" bIns="274320" rtlCol="0" anchor="t">
            <a:spAutoFit/>
          </a:bodyPr>
          <a:lstStyle/>
          <a:p>
            <a:pPr algn="ctr">
              <a:defRPr/>
            </a:pPr>
            <a:r>
              <a:rPr lang="en-US" sz="1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Jessica Rowe</a:t>
            </a:r>
          </a:p>
          <a:p>
            <a:pPr algn="ctr">
              <a:defRPr/>
            </a:pPr>
            <a:r>
              <a:rPr lang="en-US" sz="14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Deputy Commissioner for Merit System Operations</a:t>
            </a:r>
          </a:p>
          <a:p>
            <a:pPr algn="ctr">
              <a:defRPr/>
            </a:pPr>
            <a:r>
              <a:rPr lang="en-US" sz="14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Jessica.Rowe@cs.ny.gov</a:t>
            </a:r>
            <a:r>
              <a:rPr lang="en-US" sz="14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>
              <a:defRPr/>
            </a:pPr>
            <a:r>
              <a:rPr lang="en-US" sz="14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518-473-9539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129CF59-44F6-C936-CCD6-9731CEC1FBE3}"/>
              </a:ext>
            </a:extLst>
          </p:cNvPr>
          <p:cNvCxnSpPr>
            <a:cxnSpLocks/>
          </p:cNvCxnSpPr>
          <p:nvPr/>
        </p:nvCxnSpPr>
        <p:spPr>
          <a:xfrm>
            <a:off x="4372351" y="764549"/>
            <a:ext cx="4107112" cy="0"/>
          </a:xfrm>
          <a:prstGeom prst="line">
            <a:avLst/>
          </a:prstGeom>
          <a:ln w="38100">
            <a:solidFill>
              <a:srgbClr val="F2A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78774328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Cover Maste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ection Maste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ontent Maste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92703731-8277-4cf3-a0e1-a30ef1944e96">
      <UserInfo>
        <DisplayName>McCarthy, Erin (CS)</DisplayName>
        <AccountId>24</AccountId>
        <AccountType/>
      </UserInfo>
      <UserInfo>
        <DisplayName>Binning, Arelle A (CS)</DisplayName>
        <AccountId>25</AccountId>
        <AccountType/>
      </UserInfo>
      <UserInfo>
        <DisplayName>Marble, Lauren (CS)</DisplayName>
        <AccountId>34</AccountId>
        <AccountType/>
      </UserInfo>
    </SharedWithUsers>
    <_activity xmlns="4df848e5-3000-469b-81d1-3665e8abd664" xsi:nil="true"/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2BD7EB0BD24F042BC61D26A5D61DFED" ma:contentTypeVersion="9" ma:contentTypeDescription="Create a new document." ma:contentTypeScope="" ma:versionID="b709fb7de41750b19705f1afba564e19">
  <xsd:schema xmlns:xsd="http://www.w3.org/2001/XMLSchema" xmlns:xs="http://www.w3.org/2001/XMLSchema" xmlns:p="http://schemas.microsoft.com/office/2006/metadata/properties" xmlns:ns1="http://schemas.microsoft.com/sharepoint/v3" xmlns:ns3="4df848e5-3000-469b-81d1-3665e8abd664" xmlns:ns4="92703731-8277-4cf3-a0e1-a30ef1944e96" targetNamespace="http://schemas.microsoft.com/office/2006/metadata/properties" ma:root="true" ma:fieldsID="5e3176e8b80beb95c74683f64a91b6a9" ns1:_="" ns3:_="" ns4:_="">
    <xsd:import namespace="http://schemas.microsoft.com/sharepoint/v3"/>
    <xsd:import namespace="4df848e5-3000-469b-81d1-3665e8abd664"/>
    <xsd:import namespace="92703731-8277-4cf3-a0e1-a30ef1944e96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1:_ip_UnifiedCompliancePolicyProperties" minOccurs="0"/>
                <xsd:element ref="ns1:_ip_UnifiedCompliancePolicyUIAction" minOccurs="0"/>
                <xsd:element ref="ns3:_activity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3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4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848e5-3000-469b-81d1-3665e8abd66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_activity" ma:index="15" nillable="true" ma:displayName="_activity" ma:hidden="true" ma:internalName="_activity">
      <xsd:simpleType>
        <xsd:restriction base="dms:Note"/>
      </xsd:simpleType>
    </xsd:element>
    <xsd:element name="MediaServiceObjectDetectorVersions" ma:index="1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2703731-8277-4cf3-a0e1-a30ef1944e96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BB00D30-9030-48AE-9559-BAAB1B52B88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41F8B16-B740-4AF2-905B-0F55AB1209FA}">
  <ds:schemaRefs>
    <ds:schemaRef ds:uri="http://purl.org/dc/dcmitype/"/>
    <ds:schemaRef ds:uri="http://schemas.microsoft.com/office/infopath/2007/PartnerControls"/>
    <ds:schemaRef ds:uri="92703731-8277-4cf3-a0e1-a30ef1944e96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  <ds:schemaRef ds:uri="4df848e5-3000-469b-81d1-3665e8abd664"/>
    <ds:schemaRef ds:uri="http://schemas.openxmlformats.org/package/2006/metadata/core-properties"/>
    <ds:schemaRef ds:uri="http://schemas.microsoft.com/sharepoint/v3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39A32841-9E31-415F-BA0D-7279A9DA7F2C}">
  <ds:schemaRefs>
    <ds:schemaRef ds:uri="4df848e5-3000-469b-81d1-3665e8abd664"/>
    <ds:schemaRef ds:uri="92703731-8277-4cf3-a0e1-a30ef1944e9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3922</TotalTime>
  <Words>602</Words>
  <Application>Microsoft Office PowerPoint</Application>
  <PresentationFormat>On-screen Show (16:9)</PresentationFormat>
  <Paragraphs>119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14</vt:i4>
      </vt:variant>
    </vt:vector>
  </HeadingPairs>
  <TitlesOfParts>
    <vt:vector size="24" baseType="lpstr">
      <vt:lpstr>Arial</vt:lpstr>
      <vt:lpstr>Calibri</vt:lpstr>
      <vt:lpstr>Calibri Light</vt:lpstr>
      <vt:lpstr>Symbol</vt:lpstr>
      <vt:lpstr>TradeGothic</vt:lpstr>
      <vt:lpstr>Cover Master</vt:lpstr>
      <vt:lpstr>Section Master</vt:lpstr>
      <vt:lpstr>Content Master</vt:lpstr>
      <vt:lpstr>2_Custom Design</vt:lpstr>
      <vt:lpstr>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New York State - Office of General Services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Branded DCS Powerpoint Template</dc:title>
  <dc:creator>Warner, Jennifer</dc:creator>
  <cp:lastModifiedBy>King, Rashawn (CS)</cp:lastModifiedBy>
  <cp:revision>81</cp:revision>
  <dcterms:created xsi:type="dcterms:W3CDTF">2014-12-09T18:34:34Z</dcterms:created>
  <dcterms:modified xsi:type="dcterms:W3CDTF">2024-06-21T18:39:14Z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0x01010092BD7EB0BD24F042BC61D26A5D61DFED</vt:lpwstr>
  </property>
  <property fmtid="{D5CDD505-2E9C-101B-9397-08002B2CF9AE}" pid="3" name="Page Group">
    <vt:lpwstr>26;#NYS Branding|3b3f4a76-4f87-45e8-8da2-f8bc3fdc073e</vt:lpwstr>
  </property>
  <property fmtid="{D5CDD505-2E9C-101B-9397-08002B2CF9AE}" pid="4" name="Menu Group">
    <vt:lpwstr>6;#Employee Resources|4fe8e2bc-f7d2-4b01-bae4-c36d7785e608</vt:lpwstr>
  </property>
  <property fmtid="{D5CDD505-2E9C-101B-9397-08002B2CF9AE}" pid="5" name="Menu Subgroup">
    <vt:lpwstr>46;#Department Policies|72560d6c-8d6b-47c8-8479-f9713215f24f</vt:lpwstr>
  </property>
  <property fmtid="{D5CDD505-2E9C-101B-9397-08002B2CF9AE}" pid="6" name="MediaServiceImageTags">
    <vt:lpwstr/>
  </property>
  <property fmtid="{D5CDD505-2E9C-101B-9397-08002B2CF9AE}" pid="7" name="Order">
    <vt:r8>73800</vt:r8>
  </property>
  <property fmtid="{D5CDD505-2E9C-101B-9397-08002B2CF9AE}" pid="8" name="xd_Signature">
    <vt:bool>false</vt:bool>
  </property>
  <property fmtid="{D5CDD505-2E9C-101B-9397-08002B2CF9AE}" pid="9" name="xd_ProgID">
    <vt:lpwstr/>
  </property>
  <property fmtid="{D5CDD505-2E9C-101B-9397-08002B2CF9AE}" pid="10" name="ComplianceAssetId">
    <vt:lpwstr/>
  </property>
  <property fmtid="{D5CDD505-2E9C-101B-9397-08002B2CF9AE}" pid="11" name="TemplateUrl">
    <vt:lpwstr/>
  </property>
  <property fmtid="{D5CDD505-2E9C-101B-9397-08002B2CF9AE}" pid="12" name="_ExtendedDescription">
    <vt:lpwstr/>
  </property>
  <property fmtid="{D5CDD505-2E9C-101B-9397-08002B2CF9AE}" pid="13" name="TriggerFlowInfo">
    <vt:lpwstr/>
  </property>
</Properties>
</file>