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&#65279;<?xml version="1.0" encoding="utf-8"?><Relationships xmlns="http://schemas.openxmlformats.org/package/2006/relationships"><Relationship Type="http://schemas.openxmlformats.org/package/2006/relationships/metadata/core-properties" Target="docProps/core.xml" Id="rId3" /><Relationship Type="http://schemas.openxmlformats.org/officeDocument/2006/relationships/officeDocument" Target="ppt/presentation.xml" Id="rId1" /><Relationship Type="http://schemas.openxmlformats.org/officeDocument/2006/relationships/extended-properties" Target="docProps/app.xml" Id="rId4" /></Relationships>
</file>

<file path=ppt/presentation.xml><?xml version="1.0" encoding="utf-8"?>
<p:presentation xmlns:p15="http://schemas.microsoft.com/office/powerpoint/2012/mai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1"/>
  </p:notesMasterIdLst>
  <p:handoutMasterIdLst>
    <p:handoutMasterId r:id="rId52"/>
  </p:handoutMasterIdLst>
  <p:sldIdLst>
    <p:sldId id="262" r:id="rId3"/>
    <p:sldId id="264" r:id="rId4"/>
    <p:sldId id="257" r:id="rId5"/>
    <p:sldId id="266" r:id="rId6"/>
    <p:sldId id="302" r:id="rId7"/>
    <p:sldId id="303" r:id="rId8"/>
    <p:sldId id="265" r:id="rId9"/>
    <p:sldId id="267" r:id="rId10"/>
    <p:sldId id="268" r:id="rId11"/>
    <p:sldId id="269" r:id="rId12"/>
    <p:sldId id="270" r:id="rId13"/>
    <p:sldId id="263" r:id="rId14"/>
    <p:sldId id="304" r:id="rId15"/>
    <p:sldId id="271" r:id="rId16"/>
    <p:sldId id="273" r:id="rId17"/>
    <p:sldId id="276" r:id="rId18"/>
    <p:sldId id="272" r:id="rId19"/>
    <p:sldId id="274" r:id="rId20"/>
    <p:sldId id="275" r:id="rId21"/>
    <p:sldId id="282" r:id="rId22"/>
    <p:sldId id="305" r:id="rId23"/>
    <p:sldId id="277" r:id="rId24"/>
    <p:sldId id="278" r:id="rId25"/>
    <p:sldId id="279" r:id="rId26"/>
    <p:sldId id="280" r:id="rId27"/>
    <p:sldId id="283" r:id="rId28"/>
    <p:sldId id="281" r:id="rId29"/>
    <p:sldId id="284" r:id="rId30"/>
    <p:sldId id="285" r:id="rId31"/>
    <p:sldId id="286" r:id="rId32"/>
    <p:sldId id="287" r:id="rId33"/>
    <p:sldId id="288" r:id="rId34"/>
    <p:sldId id="293" r:id="rId35"/>
    <p:sldId id="290" r:id="rId36"/>
    <p:sldId id="292" r:id="rId37"/>
    <p:sldId id="289" r:id="rId38"/>
    <p:sldId id="291" r:id="rId39"/>
    <p:sldId id="294" r:id="rId40"/>
    <p:sldId id="306" r:id="rId41"/>
    <p:sldId id="295" r:id="rId42"/>
    <p:sldId id="296" r:id="rId43"/>
    <p:sldId id="297" r:id="rId44"/>
    <p:sldId id="298" r:id="rId45"/>
    <p:sldId id="299" r:id="rId46"/>
    <p:sldId id="300" r:id="rId47"/>
    <p:sldId id="301" r:id="rId48"/>
    <p:sldId id="258" r:id="rId49"/>
    <p:sldId id="259" r:id="rId50"/>
  </p:sldIdLst>
  <p:sldSz cx="9144000" cy="6858000" type="screen4x3"/>
  <p:notesSz cx="6858000" cy="92408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81" autoAdjust="0"/>
    <p:restoredTop sz="62397" autoAdjust="0"/>
  </p:normalViewPr>
  <p:slideViewPr>
    <p:cSldViewPr snapToGrid="0">
      <p:cViewPr varScale="1">
        <p:scale>
          <a:sx n="41" d="100"/>
          <a:sy n="41" d="100"/>
        </p:scale>
        <p:origin x="1908" y="40"/>
      </p:cViewPr>
      <p:guideLst>
        <p:guide orient="horz" pos="2160"/>
        <p:guide pos="2880"/>
      </p:guideLst>
    </p:cSldViewPr>
  </p:slideViewPr>
  <p:notesTextViewPr>
    <p:cViewPr>
      <p:scale>
        <a:sx n="1" d="1"/>
        <a:sy n="1" d="1"/>
      </p:scale>
      <p:origin x="0" y="0"/>
    </p:cViewPr>
  </p:notesTextViewPr>
  <p:notesViewPr>
    <p:cSldViewPr snapToGrid="0">
      <p:cViewPr varScale="1">
        <p:scale>
          <a:sx n="62" d="100"/>
          <a:sy n="62" d="100"/>
        </p:scale>
        <p:origin x="2862" y="78"/>
      </p:cViewPr>
      <p:guideLst/>
    </p:cSldViewPr>
  </p:notesViewPr>
  <p:gridSpacing cx="76200" cy="76200"/>
</p:viewPr>
</file>

<file path=ppt/_rels/presentation.xml.rels>&#65279;<?xml version="1.0" encoding="utf-8"?><Relationships xmlns="http://schemas.openxmlformats.org/package/2006/relationships"><Relationship Type="http://schemas.openxmlformats.org/officeDocument/2006/relationships/slide" Target="slides/slide11.xml" Id="rId13" /><Relationship Type="http://schemas.openxmlformats.org/officeDocument/2006/relationships/slide" Target="slides/slide16.xml" Id="rId18" /><Relationship Type="http://schemas.openxmlformats.org/officeDocument/2006/relationships/slide" Target="slides/slide24.xml" Id="rId26" /><Relationship Type="http://schemas.openxmlformats.org/officeDocument/2006/relationships/slide" Target="slides/slide37.xml" Id="rId39" /><Relationship Type="http://schemas.openxmlformats.org/officeDocument/2006/relationships/slide" Target="slides/slide19.xml" Id="rId21" /><Relationship Type="http://schemas.openxmlformats.org/officeDocument/2006/relationships/slide" Target="slides/slide32.xml" Id="rId34" /><Relationship Type="http://schemas.openxmlformats.org/officeDocument/2006/relationships/slide" Target="slides/slide40.xml" Id="rId42" /><Relationship Type="http://schemas.openxmlformats.org/officeDocument/2006/relationships/slide" Target="slides/slide45.xml" Id="rId47" /><Relationship Type="http://schemas.openxmlformats.org/officeDocument/2006/relationships/slide" Target="slides/slide48.xml" Id="rId50" /><Relationship Type="http://schemas.openxmlformats.org/officeDocument/2006/relationships/theme" Target="theme/theme1.xml" Id="rId55" /><Relationship Type="http://schemas.openxmlformats.org/officeDocument/2006/relationships/slide" Target="slides/slide5.xml" Id="rId7" /><Relationship Type="http://schemas.openxmlformats.org/officeDocument/2006/relationships/slide" Target="slides/slide10.xml" Id="rId12" /><Relationship Type="http://schemas.openxmlformats.org/officeDocument/2006/relationships/slide" Target="slides/slide15.xml" Id="rId17" /><Relationship Type="http://schemas.openxmlformats.org/officeDocument/2006/relationships/slide" Target="slides/slide23.xml" Id="rId25" /><Relationship Type="http://schemas.openxmlformats.org/officeDocument/2006/relationships/slide" Target="slides/slide31.xml" Id="rId33" /><Relationship Type="http://schemas.openxmlformats.org/officeDocument/2006/relationships/slide" Target="slides/slide36.xml" Id="rId38" /><Relationship Type="http://schemas.openxmlformats.org/officeDocument/2006/relationships/slide" Target="slides/slide44.xml" Id="rId46" /><Relationship Type="http://schemas.openxmlformats.org/officeDocument/2006/relationships/slide" Target="slides/slide14.xml" Id="rId16" /><Relationship Type="http://schemas.openxmlformats.org/officeDocument/2006/relationships/slide" Target="slides/slide18.xml" Id="rId20" /><Relationship Type="http://schemas.openxmlformats.org/officeDocument/2006/relationships/slide" Target="slides/slide27.xml" Id="rId29" /><Relationship Type="http://schemas.openxmlformats.org/officeDocument/2006/relationships/slide" Target="slides/slide39.xml" Id="rId41" /><Relationship Type="http://schemas.openxmlformats.org/officeDocument/2006/relationships/viewProps" Target="viewProps.xml" Id="rId54" /><Relationship Type="http://schemas.openxmlformats.org/officeDocument/2006/relationships/slideMaster" Target="slideMasters/slideMaster1.xml" Id="rId1" /><Relationship Type="http://schemas.openxmlformats.org/officeDocument/2006/relationships/slide" Target="slides/slide4.xml" Id="rId6" /><Relationship Type="http://schemas.openxmlformats.org/officeDocument/2006/relationships/slide" Target="slides/slide9.xml" Id="rId11" /><Relationship Type="http://schemas.openxmlformats.org/officeDocument/2006/relationships/slide" Target="slides/slide22.xml" Id="rId24" /><Relationship Type="http://schemas.openxmlformats.org/officeDocument/2006/relationships/slide" Target="slides/slide30.xml" Id="rId32" /><Relationship Type="http://schemas.openxmlformats.org/officeDocument/2006/relationships/slide" Target="slides/slide35.xml" Id="rId37" /><Relationship Type="http://schemas.openxmlformats.org/officeDocument/2006/relationships/slide" Target="slides/slide38.xml" Id="rId40" /><Relationship Type="http://schemas.openxmlformats.org/officeDocument/2006/relationships/slide" Target="slides/slide43.xml" Id="rId45" /><Relationship Type="http://schemas.openxmlformats.org/officeDocument/2006/relationships/presProps" Target="presProps.xml" Id="rId53" /><Relationship Type="http://schemas.openxmlformats.org/officeDocument/2006/relationships/slide" Target="slides/slide3.xml" Id="rId5" /><Relationship Type="http://schemas.openxmlformats.org/officeDocument/2006/relationships/slide" Target="slides/slide13.xml" Id="rId15" /><Relationship Type="http://schemas.openxmlformats.org/officeDocument/2006/relationships/slide" Target="slides/slide21.xml" Id="rId23" /><Relationship Type="http://schemas.openxmlformats.org/officeDocument/2006/relationships/slide" Target="slides/slide26.xml" Id="rId28" /><Relationship Type="http://schemas.openxmlformats.org/officeDocument/2006/relationships/slide" Target="slides/slide34.xml" Id="rId36" /><Relationship Type="http://schemas.openxmlformats.org/officeDocument/2006/relationships/slide" Target="slides/slide47.xml" Id="rId49" /><Relationship Type="http://schemas.openxmlformats.org/officeDocument/2006/relationships/slide" Target="slides/slide8.xml" Id="rId10" /><Relationship Type="http://schemas.openxmlformats.org/officeDocument/2006/relationships/slide" Target="slides/slide17.xml" Id="rId19" /><Relationship Type="http://schemas.openxmlformats.org/officeDocument/2006/relationships/slide" Target="slides/slide29.xml" Id="rId31" /><Relationship Type="http://schemas.openxmlformats.org/officeDocument/2006/relationships/slide" Target="slides/slide42.xml" Id="rId44" /><Relationship Type="http://schemas.openxmlformats.org/officeDocument/2006/relationships/handoutMaster" Target="handoutMasters/handoutMaster1.xml" Id="rId52" /><Relationship Type="http://schemas.openxmlformats.org/officeDocument/2006/relationships/slide" Target="slides/slide2.xml" Id="rId4" /><Relationship Type="http://schemas.openxmlformats.org/officeDocument/2006/relationships/slide" Target="slides/slide7.xml" Id="rId9" /><Relationship Type="http://schemas.openxmlformats.org/officeDocument/2006/relationships/slide" Target="slides/slide12.xml" Id="rId14" /><Relationship Type="http://schemas.openxmlformats.org/officeDocument/2006/relationships/slide" Target="slides/slide20.xml" Id="rId22" /><Relationship Type="http://schemas.openxmlformats.org/officeDocument/2006/relationships/slide" Target="slides/slide25.xml" Id="rId27" /><Relationship Type="http://schemas.openxmlformats.org/officeDocument/2006/relationships/slide" Target="slides/slide28.xml" Id="rId30" /><Relationship Type="http://schemas.openxmlformats.org/officeDocument/2006/relationships/slide" Target="slides/slide33.xml" Id="rId35" /><Relationship Type="http://schemas.openxmlformats.org/officeDocument/2006/relationships/slide" Target="slides/slide41.xml" Id="rId43" /><Relationship Type="http://schemas.openxmlformats.org/officeDocument/2006/relationships/slide" Target="slides/slide46.xml" Id="rId48" /><Relationship Type="http://schemas.openxmlformats.org/officeDocument/2006/relationships/tableStyles" Target="tableStyles.xml" Id="rId56" /><Relationship Type="http://schemas.openxmlformats.org/officeDocument/2006/relationships/slide" Target="slides/slide6.xml" Id="rId8" /><Relationship Type="http://schemas.openxmlformats.org/officeDocument/2006/relationships/notesMaster" Target="notesMasters/notesMaster1.xml" Id="rId51" /><Relationship Type="http://schemas.openxmlformats.org/officeDocument/2006/relationships/slide" Target="slides/slide1.xml" Id="rId3" /></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07993CA-9B5C-4231-B37A-7EBE249EF18D}"/>
              </a:ext>
            </a:extLst>
          </p:cNvPr>
          <p:cNvSpPr>
            <a:spLocks noGrp="1"/>
          </p:cNvSpPr>
          <p:nvPr>
            <p:ph type="hdr" sz="quarter"/>
          </p:nvPr>
        </p:nvSpPr>
        <p:spPr>
          <a:xfrm>
            <a:off x="0" y="0"/>
            <a:ext cx="2971800" cy="463550"/>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D490A4FE-D0BF-46AB-BB2D-D8C082DF95F3}"/>
              </a:ext>
            </a:extLst>
          </p:cNvPr>
          <p:cNvSpPr>
            <a:spLocks noGrp="1"/>
          </p:cNvSpPr>
          <p:nvPr>
            <p:ph type="dt" sz="quarter" idx="1"/>
          </p:nvPr>
        </p:nvSpPr>
        <p:spPr>
          <a:xfrm>
            <a:off x="3884613" y="0"/>
            <a:ext cx="2971800" cy="463550"/>
          </a:xfrm>
          <a:prstGeom prst="rect">
            <a:avLst/>
          </a:prstGeom>
        </p:spPr>
        <p:txBody>
          <a:bodyPr vert="horz" lIns="91440" tIns="45720" rIns="91440" bIns="45720" rtlCol="0"/>
          <a:lstStyle>
            <a:lvl1pPr algn="r">
              <a:defRPr sz="1200"/>
            </a:lvl1pPr>
          </a:lstStyle>
          <a:p>
            <a:fld id="{5268CEA6-6FA1-46DC-A5C2-AB5A774B7987}" type="datetimeFigureOut">
              <a:rPr lang="en-US" smtClean="0"/>
              <a:t>6/11/2024</a:t>
            </a:fld>
            <a:endParaRPr lang="en-US" dirty="0"/>
          </a:p>
        </p:txBody>
      </p:sp>
      <p:sp>
        <p:nvSpPr>
          <p:cNvPr id="4" name="Footer Placeholder 3">
            <a:extLst>
              <a:ext uri="{FF2B5EF4-FFF2-40B4-BE49-F238E27FC236}">
                <a16:creationId xmlns:a16="http://schemas.microsoft.com/office/drawing/2014/main" id="{F40C681F-9A6E-486B-8665-6F4C9D58778D}"/>
              </a:ext>
            </a:extLst>
          </p:cNvPr>
          <p:cNvSpPr>
            <a:spLocks noGrp="1"/>
          </p:cNvSpPr>
          <p:nvPr>
            <p:ph type="ftr" sz="quarter" idx="2"/>
          </p:nvPr>
        </p:nvSpPr>
        <p:spPr>
          <a:xfrm>
            <a:off x="0" y="8777288"/>
            <a:ext cx="2971800" cy="46355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CF4CEF62-1B29-4F5F-A0FA-E7FA8CC79AFD}"/>
              </a:ext>
            </a:extLst>
          </p:cNvPr>
          <p:cNvSpPr>
            <a:spLocks noGrp="1"/>
          </p:cNvSpPr>
          <p:nvPr>
            <p:ph type="sldNum" sz="quarter" idx="3"/>
          </p:nvPr>
        </p:nvSpPr>
        <p:spPr>
          <a:xfrm>
            <a:off x="3884613" y="8777288"/>
            <a:ext cx="2971800" cy="463550"/>
          </a:xfrm>
          <a:prstGeom prst="rect">
            <a:avLst/>
          </a:prstGeom>
        </p:spPr>
        <p:txBody>
          <a:bodyPr vert="horz" lIns="91440" tIns="45720" rIns="91440" bIns="45720" rtlCol="0" anchor="b"/>
          <a:lstStyle>
            <a:lvl1pPr algn="r">
              <a:defRPr sz="1200"/>
            </a:lvl1pPr>
          </a:lstStyle>
          <a:p>
            <a:fld id="{00A9874A-FA19-47A6-809F-9EF38F8CB9F6}" type="slidenum">
              <a:rPr lang="en-US" smtClean="0"/>
              <a:t>‹#›</a:t>
            </a:fld>
            <a:endParaRPr lang="en-US" dirty="0"/>
          </a:p>
        </p:txBody>
      </p:sp>
    </p:spTree>
    <p:extLst>
      <p:ext uri="{BB962C8B-B14F-4D97-AF65-F5344CB8AC3E}">
        <p14:creationId xmlns:p14="http://schemas.microsoft.com/office/powerpoint/2010/main" val="25314850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355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63550"/>
          </a:xfrm>
          <a:prstGeom prst="rect">
            <a:avLst/>
          </a:prstGeom>
        </p:spPr>
        <p:txBody>
          <a:bodyPr vert="horz" lIns="91440" tIns="45720" rIns="91440" bIns="45720" rtlCol="0"/>
          <a:lstStyle>
            <a:lvl1pPr algn="r">
              <a:defRPr sz="1200"/>
            </a:lvl1pPr>
          </a:lstStyle>
          <a:p>
            <a:fld id="{C61FAF03-DF4A-4A81-B77A-3D0D7A51C168}" type="datetimeFigureOut">
              <a:rPr lang="en-US" smtClean="0"/>
              <a:t>6/11/2024</a:t>
            </a:fld>
            <a:endParaRPr lang="en-US" dirty="0"/>
          </a:p>
        </p:txBody>
      </p:sp>
      <p:sp>
        <p:nvSpPr>
          <p:cNvPr id="4" name="Slide Image Placeholder 3"/>
          <p:cNvSpPr>
            <a:spLocks noGrp="1" noRot="1" noChangeAspect="1"/>
          </p:cNvSpPr>
          <p:nvPr>
            <p:ph type="sldImg" idx="2"/>
          </p:nvPr>
        </p:nvSpPr>
        <p:spPr>
          <a:xfrm>
            <a:off x="1350963" y="1155700"/>
            <a:ext cx="4156075" cy="311785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46588"/>
            <a:ext cx="5486400" cy="36385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7288"/>
            <a:ext cx="2971800" cy="46355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777288"/>
            <a:ext cx="2971800" cy="463550"/>
          </a:xfrm>
          <a:prstGeom prst="rect">
            <a:avLst/>
          </a:prstGeom>
        </p:spPr>
        <p:txBody>
          <a:bodyPr vert="horz" lIns="91440" tIns="45720" rIns="91440" bIns="45720" rtlCol="0" anchor="b"/>
          <a:lstStyle>
            <a:lvl1pPr algn="r">
              <a:defRPr sz="1200"/>
            </a:lvl1pPr>
          </a:lstStyle>
          <a:p>
            <a:fld id="{3CDB8CF5-5FC8-4EC5-9849-98BBDD77FA22}" type="slidenum">
              <a:rPr lang="en-US" smtClean="0"/>
              <a:t>‹#›</a:t>
            </a:fld>
            <a:endParaRPr lang="en-US" dirty="0"/>
          </a:p>
        </p:txBody>
      </p:sp>
    </p:spTree>
    <p:extLst>
      <p:ext uri="{BB962C8B-B14F-4D97-AF65-F5344CB8AC3E}">
        <p14:creationId xmlns:p14="http://schemas.microsoft.com/office/powerpoint/2010/main" val="40907615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3CDB8CF5-5FC8-4EC5-9849-98BBDD77FA22}" type="slidenum">
              <a:rPr lang="en-US" smtClean="0"/>
              <a:t>2</a:t>
            </a:fld>
            <a:endParaRPr lang="en-US" dirty="0"/>
          </a:p>
        </p:txBody>
      </p:sp>
    </p:spTree>
    <p:extLst>
      <p:ext uri="{BB962C8B-B14F-4D97-AF65-F5344CB8AC3E}">
        <p14:creationId xmlns:p14="http://schemas.microsoft.com/office/powerpoint/2010/main" val="1263439378"/>
      </p:ext>
    </p:extLst>
  </p:cSld>
  <p:clrMapOvr>
    <a:masterClrMapping/>
  </p:clrMapOvr>
</p:notes>
</file>

<file path=ppt/notesSlides/notesSlide2.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3CDB8CF5-5FC8-4EC5-9849-98BBDD77FA22}" type="slidenum">
              <a:rPr lang="en-US" smtClean="0"/>
              <a:t>3</a:t>
            </a:fld>
            <a:endParaRPr lang="en-US" dirty="0"/>
          </a:p>
        </p:txBody>
      </p:sp>
    </p:spTree>
    <p:extLst>
      <p:ext uri="{BB962C8B-B14F-4D97-AF65-F5344CB8AC3E}">
        <p14:creationId xmlns:p14="http://schemas.microsoft.com/office/powerpoint/2010/main" val="1394452461"/>
      </p:ext>
    </p:extLst>
  </p:cSld>
  <p:clrMapOvr>
    <a:masterClrMapping/>
  </p:clrMapOvr>
</p:notes>
</file>

<file path=ppt/notesSlides/notesSlide3.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3CDB8CF5-5FC8-4EC5-9849-98BBDD77FA22}" type="slidenum">
              <a:rPr lang="en-US" smtClean="0"/>
              <a:t>4</a:t>
            </a:fld>
            <a:endParaRPr lang="en-US" dirty="0"/>
          </a:p>
        </p:txBody>
      </p:sp>
    </p:spTree>
    <p:extLst>
      <p:ext uri="{BB962C8B-B14F-4D97-AF65-F5344CB8AC3E}">
        <p14:creationId xmlns:p14="http://schemas.microsoft.com/office/powerpoint/2010/main" val="1537525049"/>
      </p:ext>
    </p:extLst>
  </p:cSld>
  <p:clrMapOvr>
    <a:masterClrMapping/>
  </p:clrMapOvr>
</p:notes>
</file>

<file path=ppt/notesSlides/notesSlide4.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3CDB8CF5-5FC8-4EC5-9849-98BBDD77FA22}" type="slidenum">
              <a:rPr lang="en-US" smtClean="0"/>
              <a:t>5</a:t>
            </a:fld>
            <a:endParaRPr lang="en-US" dirty="0"/>
          </a:p>
        </p:txBody>
      </p:sp>
    </p:spTree>
    <p:extLst>
      <p:ext uri="{BB962C8B-B14F-4D97-AF65-F5344CB8AC3E}">
        <p14:creationId xmlns:p14="http://schemas.microsoft.com/office/powerpoint/2010/main" val="3199939446"/>
      </p:ext>
    </p:extLst>
  </p:cSld>
  <p:clrMapOvr>
    <a:masterClrMapping/>
  </p:clrMapOvr>
</p:notes>
</file>

<file path=ppt/notesSlides/notesSlide5.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3CDB8CF5-5FC8-4EC5-9849-98BBDD77FA22}" type="slidenum">
              <a:rPr lang="en-US" smtClean="0"/>
              <a:t>6</a:t>
            </a:fld>
            <a:endParaRPr lang="en-US" dirty="0"/>
          </a:p>
        </p:txBody>
      </p:sp>
    </p:spTree>
    <p:extLst>
      <p:ext uri="{BB962C8B-B14F-4D97-AF65-F5344CB8AC3E}">
        <p14:creationId xmlns:p14="http://schemas.microsoft.com/office/powerpoint/2010/main" val="1111134139"/>
      </p:ext>
    </p:extLst>
  </p:cSld>
  <p:clrMapOvr>
    <a:masterClrMapping/>
  </p:clrMapOvr>
</p:notes>
</file>

<file path=ppt/notesSlides/notesSlide6.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3CDB8CF5-5FC8-4EC5-9849-98BBDD77FA22}" type="slidenum">
              <a:rPr lang="en-US" smtClean="0"/>
              <a:t>7</a:t>
            </a:fld>
            <a:endParaRPr lang="en-US" dirty="0"/>
          </a:p>
        </p:txBody>
      </p:sp>
    </p:spTree>
    <p:extLst>
      <p:ext uri="{BB962C8B-B14F-4D97-AF65-F5344CB8AC3E}">
        <p14:creationId xmlns:p14="http://schemas.microsoft.com/office/powerpoint/2010/main" val="1567981399"/>
      </p:ext>
    </p:extLst>
  </p:cSld>
  <p:clrMapOvr>
    <a:masterClrMapping/>
  </p:clrMapOvr>
</p:notes>
</file>

<file path=ppt/notesSlides/notesSlide7.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3CDB8CF5-5FC8-4EC5-9849-98BBDD77FA22}" type="slidenum">
              <a:rPr lang="en-US" smtClean="0"/>
              <a:t>8</a:t>
            </a:fld>
            <a:endParaRPr lang="en-US" dirty="0"/>
          </a:p>
        </p:txBody>
      </p:sp>
    </p:spTree>
    <p:extLst>
      <p:ext uri="{BB962C8B-B14F-4D97-AF65-F5344CB8AC3E}">
        <p14:creationId xmlns:p14="http://schemas.microsoft.com/office/powerpoint/2010/main" val="2499072759"/>
      </p:ext>
    </p:extLst>
  </p:cSld>
  <p:clrMapOvr>
    <a:masterClrMapping/>
  </p:clrMapOvr>
</p:notes>
</file>

<file path=ppt/notesSlides/notesSlide8.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3CDB8CF5-5FC8-4EC5-9849-98BBDD77FA22}" type="slidenum">
              <a:rPr lang="en-US" smtClean="0"/>
              <a:t>9</a:t>
            </a:fld>
            <a:endParaRPr lang="en-US" dirty="0"/>
          </a:p>
        </p:txBody>
      </p:sp>
    </p:spTree>
    <p:extLst>
      <p:ext uri="{BB962C8B-B14F-4D97-AF65-F5344CB8AC3E}">
        <p14:creationId xmlns:p14="http://schemas.microsoft.com/office/powerpoint/2010/main" val="2509555792"/>
      </p:ext>
    </p:extLst>
  </p:cSld>
  <p:clrMapOvr>
    <a:masterClrMapping/>
  </p:clrMapOvr>
</p:notes>
</file>

<file path=ppt/notesSlides/notesSlide9.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3CDB8CF5-5FC8-4EC5-9849-98BBDD77FA22}" type="slidenum">
              <a:rPr lang="en-US" smtClean="0"/>
              <a:t>10</a:t>
            </a:fld>
            <a:endParaRPr lang="en-US" dirty="0"/>
          </a:p>
        </p:txBody>
      </p:sp>
    </p:spTree>
    <p:extLst>
      <p:ext uri="{BB962C8B-B14F-4D97-AF65-F5344CB8AC3E}">
        <p14:creationId xmlns:p14="http://schemas.microsoft.com/office/powerpoint/2010/main" val="3247492419"/>
      </p:ext>
    </p:extLst>
  </p:cSld>
  <p:clrMapOvr>
    <a:masterClrMapping/>
  </p:clrMapOvr>
</p:notes>
</file>

<file path=ppt/notesSlides/notesSlide10.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3CDB8CF5-5FC8-4EC5-9849-98BBDD77FA22}" type="slidenum">
              <a:rPr lang="en-US" smtClean="0"/>
              <a:t>11</a:t>
            </a:fld>
            <a:endParaRPr lang="en-US" dirty="0"/>
          </a:p>
        </p:txBody>
      </p:sp>
    </p:spTree>
    <p:extLst>
      <p:ext uri="{BB962C8B-B14F-4D97-AF65-F5344CB8AC3E}">
        <p14:creationId xmlns:p14="http://schemas.microsoft.com/office/powerpoint/2010/main" val="1802460193"/>
      </p:ext>
    </p:extLst>
  </p:cSld>
  <p:clrMapOvr>
    <a:masterClrMapping/>
  </p:clrMapOvr>
</p:notes>
</file>

<file path=ppt/notesSlides/notesSlide11.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3CDB8CF5-5FC8-4EC5-9849-98BBDD77FA22}" type="slidenum">
              <a:rPr lang="en-US" smtClean="0"/>
              <a:t>12</a:t>
            </a:fld>
            <a:endParaRPr lang="en-US" dirty="0"/>
          </a:p>
        </p:txBody>
      </p:sp>
    </p:spTree>
    <p:extLst>
      <p:ext uri="{BB962C8B-B14F-4D97-AF65-F5344CB8AC3E}">
        <p14:creationId xmlns:p14="http://schemas.microsoft.com/office/powerpoint/2010/main" val="4193258741"/>
      </p:ext>
    </p:extLst>
  </p:cSld>
  <p:clrMapOvr>
    <a:masterClrMapping/>
  </p:clrMapOvr>
</p:notes>
</file>

<file path=ppt/notesSlides/notesSlide12.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3CDB8CF5-5FC8-4EC5-9849-98BBDD77FA22}" type="slidenum">
              <a:rPr lang="en-US" smtClean="0"/>
              <a:t>13</a:t>
            </a:fld>
            <a:endParaRPr lang="en-US" dirty="0"/>
          </a:p>
        </p:txBody>
      </p:sp>
    </p:spTree>
    <p:extLst>
      <p:ext uri="{BB962C8B-B14F-4D97-AF65-F5344CB8AC3E}">
        <p14:creationId xmlns:p14="http://schemas.microsoft.com/office/powerpoint/2010/main" val="1960478408"/>
      </p:ext>
    </p:extLst>
  </p:cSld>
  <p:clrMapOvr>
    <a:masterClrMapping/>
  </p:clrMapOvr>
</p:notes>
</file>

<file path=ppt/notesSlides/notesSlide13.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3CDB8CF5-5FC8-4EC5-9849-98BBDD77FA22}" type="slidenum">
              <a:rPr lang="en-US" smtClean="0"/>
              <a:t>14</a:t>
            </a:fld>
            <a:endParaRPr lang="en-US" dirty="0"/>
          </a:p>
        </p:txBody>
      </p:sp>
    </p:spTree>
    <p:extLst>
      <p:ext uri="{BB962C8B-B14F-4D97-AF65-F5344CB8AC3E}">
        <p14:creationId xmlns:p14="http://schemas.microsoft.com/office/powerpoint/2010/main" val="1230294145"/>
      </p:ext>
    </p:extLst>
  </p:cSld>
  <p:clrMapOvr>
    <a:masterClrMapping/>
  </p:clrMapOvr>
</p:notes>
</file>

<file path=ppt/notesSlides/notesSlide14.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3CDB8CF5-5FC8-4EC5-9849-98BBDD77FA22}" type="slidenum">
              <a:rPr lang="en-US" smtClean="0"/>
              <a:t>15</a:t>
            </a:fld>
            <a:endParaRPr lang="en-US" dirty="0"/>
          </a:p>
        </p:txBody>
      </p:sp>
    </p:spTree>
    <p:extLst>
      <p:ext uri="{BB962C8B-B14F-4D97-AF65-F5344CB8AC3E}">
        <p14:creationId xmlns:p14="http://schemas.microsoft.com/office/powerpoint/2010/main" val="2351293321"/>
      </p:ext>
    </p:extLst>
  </p:cSld>
  <p:clrMapOvr>
    <a:masterClrMapping/>
  </p:clrMapOvr>
</p:notes>
</file>

<file path=ppt/notesSlides/notesSlide15.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3CDB8CF5-5FC8-4EC5-9849-98BBDD77FA22}" type="slidenum">
              <a:rPr lang="en-US" smtClean="0"/>
              <a:t>16</a:t>
            </a:fld>
            <a:endParaRPr lang="en-US" dirty="0"/>
          </a:p>
        </p:txBody>
      </p:sp>
    </p:spTree>
    <p:extLst>
      <p:ext uri="{BB962C8B-B14F-4D97-AF65-F5344CB8AC3E}">
        <p14:creationId xmlns:p14="http://schemas.microsoft.com/office/powerpoint/2010/main" val="2474940997"/>
      </p:ext>
    </p:extLst>
  </p:cSld>
  <p:clrMapOvr>
    <a:masterClrMapping/>
  </p:clrMapOvr>
</p:notes>
</file>

<file path=ppt/notesSlides/notesSlide16.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3CDB8CF5-5FC8-4EC5-9849-98BBDD77FA22}" type="slidenum">
              <a:rPr lang="en-US" smtClean="0"/>
              <a:t>17</a:t>
            </a:fld>
            <a:endParaRPr lang="en-US" dirty="0"/>
          </a:p>
        </p:txBody>
      </p:sp>
    </p:spTree>
    <p:extLst>
      <p:ext uri="{BB962C8B-B14F-4D97-AF65-F5344CB8AC3E}">
        <p14:creationId xmlns:p14="http://schemas.microsoft.com/office/powerpoint/2010/main" val="3442203724"/>
      </p:ext>
    </p:extLst>
  </p:cSld>
  <p:clrMapOvr>
    <a:masterClrMapping/>
  </p:clrMapOvr>
</p:notes>
</file>

<file path=ppt/notesSlides/notesSlide17.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3CDB8CF5-5FC8-4EC5-9849-98BBDD77FA22}" type="slidenum">
              <a:rPr lang="en-US" smtClean="0"/>
              <a:t>18</a:t>
            </a:fld>
            <a:endParaRPr lang="en-US" dirty="0"/>
          </a:p>
        </p:txBody>
      </p:sp>
    </p:spTree>
    <p:extLst>
      <p:ext uri="{BB962C8B-B14F-4D97-AF65-F5344CB8AC3E}">
        <p14:creationId xmlns:p14="http://schemas.microsoft.com/office/powerpoint/2010/main" val="1511823341"/>
      </p:ext>
    </p:extLst>
  </p:cSld>
  <p:clrMapOvr>
    <a:masterClrMapping/>
  </p:clrMapOvr>
</p:notes>
</file>

<file path=ppt/notesSlides/notesSlide18.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3CDB8CF5-5FC8-4EC5-9849-98BBDD77FA22}" type="slidenum">
              <a:rPr lang="en-US" smtClean="0"/>
              <a:t>19</a:t>
            </a:fld>
            <a:endParaRPr lang="en-US" dirty="0"/>
          </a:p>
        </p:txBody>
      </p:sp>
    </p:spTree>
    <p:extLst>
      <p:ext uri="{BB962C8B-B14F-4D97-AF65-F5344CB8AC3E}">
        <p14:creationId xmlns:p14="http://schemas.microsoft.com/office/powerpoint/2010/main" val="2358026623"/>
      </p:ext>
    </p:extLst>
  </p:cSld>
  <p:clrMapOvr>
    <a:masterClrMapping/>
  </p:clrMapOvr>
</p:notes>
</file>

<file path=ppt/notesSlides/notesSlide19.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3CDB8CF5-5FC8-4EC5-9849-98BBDD77FA22}" type="slidenum">
              <a:rPr lang="en-US" smtClean="0"/>
              <a:t>20</a:t>
            </a:fld>
            <a:endParaRPr lang="en-US" dirty="0"/>
          </a:p>
        </p:txBody>
      </p:sp>
    </p:spTree>
    <p:extLst>
      <p:ext uri="{BB962C8B-B14F-4D97-AF65-F5344CB8AC3E}">
        <p14:creationId xmlns:p14="http://schemas.microsoft.com/office/powerpoint/2010/main" val="49174063"/>
      </p:ext>
    </p:extLst>
  </p:cSld>
  <p:clrMapOvr>
    <a:masterClrMapping/>
  </p:clrMapOvr>
</p:notes>
</file>

<file path=ppt/notesSlides/notesSlide20.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3CDB8CF5-5FC8-4EC5-9849-98BBDD77FA22}" type="slidenum">
              <a:rPr lang="en-US" smtClean="0"/>
              <a:t>21</a:t>
            </a:fld>
            <a:endParaRPr lang="en-US" dirty="0"/>
          </a:p>
        </p:txBody>
      </p:sp>
    </p:spTree>
    <p:extLst>
      <p:ext uri="{BB962C8B-B14F-4D97-AF65-F5344CB8AC3E}">
        <p14:creationId xmlns:p14="http://schemas.microsoft.com/office/powerpoint/2010/main" val="196230262"/>
      </p:ext>
    </p:extLst>
  </p:cSld>
  <p:clrMapOvr>
    <a:masterClrMapping/>
  </p:clrMapOvr>
</p:notes>
</file>

<file path=ppt/notesSlides/notesSlide21.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3CDB8CF5-5FC8-4EC5-9849-98BBDD77FA22}" type="slidenum">
              <a:rPr lang="en-US" smtClean="0"/>
              <a:t>22</a:t>
            </a:fld>
            <a:endParaRPr lang="en-US" dirty="0"/>
          </a:p>
        </p:txBody>
      </p:sp>
    </p:spTree>
    <p:extLst>
      <p:ext uri="{BB962C8B-B14F-4D97-AF65-F5344CB8AC3E}">
        <p14:creationId xmlns:p14="http://schemas.microsoft.com/office/powerpoint/2010/main" val="575557287"/>
      </p:ext>
    </p:extLst>
  </p:cSld>
  <p:clrMapOvr>
    <a:masterClrMapping/>
  </p:clrMapOvr>
</p:notes>
</file>

<file path=ppt/notesSlides/notesSlide22.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3CDB8CF5-5FC8-4EC5-9849-98BBDD77FA22}" type="slidenum">
              <a:rPr lang="en-US" smtClean="0"/>
              <a:t>23</a:t>
            </a:fld>
            <a:endParaRPr lang="en-US" dirty="0"/>
          </a:p>
        </p:txBody>
      </p:sp>
    </p:spTree>
    <p:extLst>
      <p:ext uri="{BB962C8B-B14F-4D97-AF65-F5344CB8AC3E}">
        <p14:creationId xmlns:p14="http://schemas.microsoft.com/office/powerpoint/2010/main" val="1824543651"/>
      </p:ext>
    </p:extLst>
  </p:cSld>
  <p:clrMapOvr>
    <a:masterClrMapping/>
  </p:clrMapOvr>
</p:notes>
</file>

<file path=ppt/notesSlides/notesSlide23.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3CDB8CF5-5FC8-4EC5-9849-98BBDD77FA22}" type="slidenum">
              <a:rPr lang="en-US" smtClean="0"/>
              <a:t>24</a:t>
            </a:fld>
            <a:endParaRPr lang="en-US" dirty="0"/>
          </a:p>
        </p:txBody>
      </p:sp>
    </p:spTree>
    <p:extLst>
      <p:ext uri="{BB962C8B-B14F-4D97-AF65-F5344CB8AC3E}">
        <p14:creationId xmlns:p14="http://schemas.microsoft.com/office/powerpoint/2010/main" val="1888819229"/>
      </p:ext>
    </p:extLst>
  </p:cSld>
  <p:clrMapOvr>
    <a:masterClrMapping/>
  </p:clrMapOvr>
</p:notes>
</file>

<file path=ppt/notesSlides/notesSlide24.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3CDB8CF5-5FC8-4EC5-9849-98BBDD77FA22}" type="slidenum">
              <a:rPr lang="en-US" smtClean="0"/>
              <a:t>25</a:t>
            </a:fld>
            <a:endParaRPr lang="en-US" dirty="0"/>
          </a:p>
        </p:txBody>
      </p:sp>
    </p:spTree>
    <p:extLst>
      <p:ext uri="{BB962C8B-B14F-4D97-AF65-F5344CB8AC3E}">
        <p14:creationId xmlns:p14="http://schemas.microsoft.com/office/powerpoint/2010/main" val="3750781355"/>
      </p:ext>
    </p:extLst>
  </p:cSld>
  <p:clrMapOvr>
    <a:masterClrMapping/>
  </p:clrMapOvr>
</p:notes>
</file>

<file path=ppt/notesSlides/notesSlide25.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3CDB8CF5-5FC8-4EC5-9849-98BBDD77FA22}" type="slidenum">
              <a:rPr lang="en-US" smtClean="0"/>
              <a:t>26</a:t>
            </a:fld>
            <a:endParaRPr lang="en-US" dirty="0"/>
          </a:p>
        </p:txBody>
      </p:sp>
    </p:spTree>
    <p:extLst>
      <p:ext uri="{BB962C8B-B14F-4D97-AF65-F5344CB8AC3E}">
        <p14:creationId xmlns:p14="http://schemas.microsoft.com/office/powerpoint/2010/main" val="1485656665"/>
      </p:ext>
    </p:extLst>
  </p:cSld>
  <p:clrMapOvr>
    <a:masterClrMapping/>
  </p:clrMapOvr>
</p:notes>
</file>

<file path=ppt/notesSlides/notesSlide26.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3CDB8CF5-5FC8-4EC5-9849-98BBDD77FA22}" type="slidenum">
              <a:rPr lang="en-US" smtClean="0"/>
              <a:t>27</a:t>
            </a:fld>
            <a:endParaRPr lang="en-US" dirty="0"/>
          </a:p>
        </p:txBody>
      </p:sp>
    </p:spTree>
    <p:extLst>
      <p:ext uri="{BB962C8B-B14F-4D97-AF65-F5344CB8AC3E}">
        <p14:creationId xmlns:p14="http://schemas.microsoft.com/office/powerpoint/2010/main" val="2666241767"/>
      </p:ext>
    </p:extLst>
  </p:cSld>
  <p:clrMapOvr>
    <a:masterClrMapping/>
  </p:clrMapOvr>
</p:notes>
</file>

<file path=ppt/notesSlides/notesSlide27.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3CDB8CF5-5FC8-4EC5-9849-98BBDD77FA22}" type="slidenum">
              <a:rPr lang="en-US" smtClean="0"/>
              <a:t>28</a:t>
            </a:fld>
            <a:endParaRPr lang="en-US" dirty="0"/>
          </a:p>
        </p:txBody>
      </p:sp>
    </p:spTree>
    <p:extLst>
      <p:ext uri="{BB962C8B-B14F-4D97-AF65-F5344CB8AC3E}">
        <p14:creationId xmlns:p14="http://schemas.microsoft.com/office/powerpoint/2010/main" val="4239062304"/>
      </p:ext>
    </p:extLst>
  </p:cSld>
  <p:clrMapOvr>
    <a:masterClrMapping/>
  </p:clrMapOvr>
</p:notes>
</file>

<file path=ppt/notesSlides/notesSlide28.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3CDB8CF5-5FC8-4EC5-9849-98BBDD77FA22}" type="slidenum">
              <a:rPr lang="en-US" smtClean="0"/>
              <a:t>29</a:t>
            </a:fld>
            <a:endParaRPr lang="en-US" dirty="0"/>
          </a:p>
        </p:txBody>
      </p:sp>
    </p:spTree>
    <p:extLst>
      <p:ext uri="{BB962C8B-B14F-4D97-AF65-F5344CB8AC3E}">
        <p14:creationId xmlns:p14="http://schemas.microsoft.com/office/powerpoint/2010/main" val="3026128841"/>
      </p:ext>
    </p:extLst>
  </p:cSld>
  <p:clrMapOvr>
    <a:masterClrMapping/>
  </p:clrMapOvr>
</p:notes>
</file>

<file path=ppt/notesSlides/notesSlide29.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3CDB8CF5-5FC8-4EC5-9849-98BBDD77FA22}" type="slidenum">
              <a:rPr lang="en-US" smtClean="0"/>
              <a:t>30</a:t>
            </a:fld>
            <a:endParaRPr lang="en-US" dirty="0"/>
          </a:p>
        </p:txBody>
      </p:sp>
    </p:spTree>
    <p:extLst>
      <p:ext uri="{BB962C8B-B14F-4D97-AF65-F5344CB8AC3E}">
        <p14:creationId xmlns:p14="http://schemas.microsoft.com/office/powerpoint/2010/main" val="187155825"/>
      </p:ext>
    </p:extLst>
  </p:cSld>
  <p:clrMapOvr>
    <a:masterClrMapping/>
  </p:clrMapOvr>
</p:notes>
</file>

<file path=ppt/notesSlides/notesSlide30.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3CDB8CF5-5FC8-4EC5-9849-98BBDD77FA22}" type="slidenum">
              <a:rPr lang="en-US" smtClean="0"/>
              <a:t>31</a:t>
            </a:fld>
            <a:endParaRPr lang="en-US" dirty="0"/>
          </a:p>
        </p:txBody>
      </p:sp>
    </p:spTree>
    <p:extLst>
      <p:ext uri="{BB962C8B-B14F-4D97-AF65-F5344CB8AC3E}">
        <p14:creationId xmlns:p14="http://schemas.microsoft.com/office/powerpoint/2010/main" val="2788441483"/>
      </p:ext>
    </p:extLst>
  </p:cSld>
  <p:clrMapOvr>
    <a:masterClrMapping/>
  </p:clrMapOvr>
</p:notes>
</file>

<file path=ppt/notesSlides/notesSlide31.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3CDB8CF5-5FC8-4EC5-9849-98BBDD77FA22}" type="slidenum">
              <a:rPr lang="en-US" smtClean="0"/>
              <a:t>32</a:t>
            </a:fld>
            <a:endParaRPr lang="en-US" dirty="0"/>
          </a:p>
        </p:txBody>
      </p:sp>
    </p:spTree>
    <p:extLst>
      <p:ext uri="{BB962C8B-B14F-4D97-AF65-F5344CB8AC3E}">
        <p14:creationId xmlns:p14="http://schemas.microsoft.com/office/powerpoint/2010/main" val="3407413114"/>
      </p:ext>
    </p:extLst>
  </p:cSld>
  <p:clrMapOvr>
    <a:masterClrMapping/>
  </p:clrMapOvr>
</p:notes>
</file>

<file path=ppt/notesSlides/notesSlide32.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3CDB8CF5-5FC8-4EC5-9849-98BBDD77FA22}" type="slidenum">
              <a:rPr lang="en-US" smtClean="0"/>
              <a:t>33</a:t>
            </a:fld>
            <a:endParaRPr lang="en-US" dirty="0"/>
          </a:p>
        </p:txBody>
      </p:sp>
    </p:spTree>
    <p:extLst>
      <p:ext uri="{BB962C8B-B14F-4D97-AF65-F5344CB8AC3E}">
        <p14:creationId xmlns:p14="http://schemas.microsoft.com/office/powerpoint/2010/main" val="40624060"/>
      </p:ext>
    </p:extLst>
  </p:cSld>
  <p:clrMapOvr>
    <a:masterClrMapping/>
  </p:clrMapOvr>
</p:notes>
</file>

<file path=ppt/notesSlides/notesSlide33.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3CDB8CF5-5FC8-4EC5-9849-98BBDD77FA22}" type="slidenum">
              <a:rPr lang="en-US" smtClean="0"/>
              <a:t>34</a:t>
            </a:fld>
            <a:endParaRPr lang="en-US" dirty="0"/>
          </a:p>
        </p:txBody>
      </p:sp>
    </p:spTree>
    <p:extLst>
      <p:ext uri="{BB962C8B-B14F-4D97-AF65-F5344CB8AC3E}">
        <p14:creationId xmlns:p14="http://schemas.microsoft.com/office/powerpoint/2010/main" val="1641698991"/>
      </p:ext>
    </p:extLst>
  </p:cSld>
  <p:clrMapOvr>
    <a:masterClrMapping/>
  </p:clrMapOvr>
</p:notes>
</file>

<file path=ppt/notesSlides/notesSlide34.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3CDB8CF5-5FC8-4EC5-9849-98BBDD77FA22}" type="slidenum">
              <a:rPr lang="en-US" smtClean="0"/>
              <a:t>35</a:t>
            </a:fld>
            <a:endParaRPr lang="en-US" dirty="0"/>
          </a:p>
        </p:txBody>
      </p:sp>
    </p:spTree>
    <p:extLst>
      <p:ext uri="{BB962C8B-B14F-4D97-AF65-F5344CB8AC3E}">
        <p14:creationId xmlns:p14="http://schemas.microsoft.com/office/powerpoint/2010/main" val="3479095264"/>
      </p:ext>
    </p:extLst>
  </p:cSld>
  <p:clrMapOvr>
    <a:masterClrMapping/>
  </p:clrMapOvr>
</p:notes>
</file>

<file path=ppt/notesSlides/notesSlide35.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3CDB8CF5-5FC8-4EC5-9849-98BBDD77FA22}" type="slidenum">
              <a:rPr lang="en-US" smtClean="0"/>
              <a:t>36</a:t>
            </a:fld>
            <a:endParaRPr lang="en-US" dirty="0"/>
          </a:p>
        </p:txBody>
      </p:sp>
    </p:spTree>
    <p:extLst>
      <p:ext uri="{BB962C8B-B14F-4D97-AF65-F5344CB8AC3E}">
        <p14:creationId xmlns:p14="http://schemas.microsoft.com/office/powerpoint/2010/main" val="1468978445"/>
      </p:ext>
    </p:extLst>
  </p:cSld>
  <p:clrMapOvr>
    <a:masterClrMapping/>
  </p:clrMapOvr>
</p:notes>
</file>

<file path=ppt/notesSlides/notesSlide36.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3CDB8CF5-5FC8-4EC5-9849-98BBDD77FA22}" type="slidenum">
              <a:rPr lang="en-US" smtClean="0"/>
              <a:t>37</a:t>
            </a:fld>
            <a:endParaRPr lang="en-US" dirty="0"/>
          </a:p>
        </p:txBody>
      </p:sp>
    </p:spTree>
    <p:extLst>
      <p:ext uri="{BB962C8B-B14F-4D97-AF65-F5344CB8AC3E}">
        <p14:creationId xmlns:p14="http://schemas.microsoft.com/office/powerpoint/2010/main" val="3663548476"/>
      </p:ext>
    </p:extLst>
  </p:cSld>
  <p:clrMapOvr>
    <a:masterClrMapping/>
  </p:clrMapOvr>
</p:notes>
</file>

<file path=ppt/notesSlides/notesSlide37.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3CDB8CF5-5FC8-4EC5-9849-98BBDD77FA22}" type="slidenum">
              <a:rPr lang="en-US" smtClean="0"/>
              <a:t>38</a:t>
            </a:fld>
            <a:endParaRPr lang="en-US" dirty="0"/>
          </a:p>
        </p:txBody>
      </p:sp>
    </p:spTree>
    <p:extLst>
      <p:ext uri="{BB962C8B-B14F-4D97-AF65-F5344CB8AC3E}">
        <p14:creationId xmlns:p14="http://schemas.microsoft.com/office/powerpoint/2010/main" val="3700586791"/>
      </p:ext>
    </p:extLst>
  </p:cSld>
  <p:clrMapOvr>
    <a:masterClrMapping/>
  </p:clrMapOvr>
</p:notes>
</file>

<file path=ppt/notesSlides/notesSlide38.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3CDB8CF5-5FC8-4EC5-9849-98BBDD77FA22}" type="slidenum">
              <a:rPr lang="en-US" smtClean="0"/>
              <a:t>40</a:t>
            </a:fld>
            <a:endParaRPr lang="en-US" dirty="0"/>
          </a:p>
        </p:txBody>
      </p:sp>
    </p:spTree>
    <p:extLst>
      <p:ext uri="{BB962C8B-B14F-4D97-AF65-F5344CB8AC3E}">
        <p14:creationId xmlns:p14="http://schemas.microsoft.com/office/powerpoint/2010/main" val="2392468670"/>
      </p:ext>
    </p:extLst>
  </p:cSld>
  <p:clrMapOvr>
    <a:masterClrMapping/>
  </p:clrMapOvr>
</p:notes>
</file>

<file path=ppt/notesSlides/notesSlide39.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3CDB8CF5-5FC8-4EC5-9849-98BBDD77FA22}" type="slidenum">
              <a:rPr lang="en-US" smtClean="0"/>
              <a:t>41</a:t>
            </a:fld>
            <a:endParaRPr lang="en-US" dirty="0"/>
          </a:p>
        </p:txBody>
      </p:sp>
    </p:spTree>
    <p:extLst>
      <p:ext uri="{BB962C8B-B14F-4D97-AF65-F5344CB8AC3E}">
        <p14:creationId xmlns:p14="http://schemas.microsoft.com/office/powerpoint/2010/main" val="1084979911"/>
      </p:ext>
    </p:extLst>
  </p:cSld>
  <p:clrMapOvr>
    <a:masterClrMapping/>
  </p:clrMapOvr>
</p:notes>
</file>

<file path=ppt/notesSlides/notesSlide40.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3CDB8CF5-5FC8-4EC5-9849-98BBDD77FA22}" type="slidenum">
              <a:rPr lang="en-US" smtClean="0"/>
              <a:t>42</a:t>
            </a:fld>
            <a:endParaRPr lang="en-US" dirty="0"/>
          </a:p>
        </p:txBody>
      </p:sp>
    </p:spTree>
    <p:extLst>
      <p:ext uri="{BB962C8B-B14F-4D97-AF65-F5344CB8AC3E}">
        <p14:creationId xmlns:p14="http://schemas.microsoft.com/office/powerpoint/2010/main" val="282547549"/>
      </p:ext>
    </p:extLst>
  </p:cSld>
  <p:clrMapOvr>
    <a:masterClrMapping/>
  </p:clrMapOvr>
</p:notes>
</file>

<file path=ppt/notesSlides/notesSlide41.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3CDB8CF5-5FC8-4EC5-9849-98BBDD77FA22}" type="slidenum">
              <a:rPr lang="en-US" smtClean="0"/>
              <a:t>43</a:t>
            </a:fld>
            <a:endParaRPr lang="en-US" dirty="0"/>
          </a:p>
        </p:txBody>
      </p:sp>
    </p:spTree>
    <p:extLst>
      <p:ext uri="{BB962C8B-B14F-4D97-AF65-F5344CB8AC3E}">
        <p14:creationId xmlns:p14="http://schemas.microsoft.com/office/powerpoint/2010/main" val="1604956260"/>
      </p:ext>
    </p:extLst>
  </p:cSld>
  <p:clrMapOvr>
    <a:masterClrMapping/>
  </p:clrMapOvr>
</p:notes>
</file>

<file path=ppt/notesSlides/notesSlide42.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3CDB8CF5-5FC8-4EC5-9849-98BBDD77FA22}" type="slidenum">
              <a:rPr lang="en-US" smtClean="0"/>
              <a:t>44</a:t>
            </a:fld>
            <a:endParaRPr lang="en-US" dirty="0"/>
          </a:p>
        </p:txBody>
      </p:sp>
    </p:spTree>
    <p:extLst>
      <p:ext uri="{BB962C8B-B14F-4D97-AF65-F5344CB8AC3E}">
        <p14:creationId xmlns:p14="http://schemas.microsoft.com/office/powerpoint/2010/main" val="894143238"/>
      </p:ext>
    </p:extLst>
  </p:cSld>
  <p:clrMapOvr>
    <a:masterClrMapping/>
  </p:clrMapOvr>
</p:notes>
</file>

<file path=ppt/notesSlides/notesSlide43.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3CDB8CF5-5FC8-4EC5-9849-98BBDD77FA22}" type="slidenum">
              <a:rPr lang="en-US" smtClean="0"/>
              <a:t>45</a:t>
            </a:fld>
            <a:endParaRPr lang="en-US" dirty="0"/>
          </a:p>
        </p:txBody>
      </p:sp>
    </p:spTree>
    <p:extLst>
      <p:ext uri="{BB962C8B-B14F-4D97-AF65-F5344CB8AC3E}">
        <p14:creationId xmlns:p14="http://schemas.microsoft.com/office/powerpoint/2010/main" val="3473993248"/>
      </p:ext>
    </p:extLst>
  </p:cSld>
  <p:clrMapOvr>
    <a:masterClrMapping/>
  </p:clrMapOvr>
</p:notes>
</file>

<file path=ppt/notesSlides/notesSlide44.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3CDB8CF5-5FC8-4EC5-9849-98BBDD77FA22}" type="slidenum">
              <a:rPr lang="en-US" smtClean="0"/>
              <a:t>46</a:t>
            </a:fld>
            <a:endParaRPr lang="en-US" dirty="0"/>
          </a:p>
        </p:txBody>
      </p:sp>
    </p:spTree>
    <p:extLst>
      <p:ext uri="{BB962C8B-B14F-4D97-AF65-F5344CB8AC3E}">
        <p14:creationId xmlns:p14="http://schemas.microsoft.com/office/powerpoint/2010/main" val="366513846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664579" name="Rectangle 3"/>
          <p:cNvSpPr>
            <a:spLocks noGrp="1" noChangeArrowheads="1"/>
          </p:cNvSpPr>
          <p:nvPr>
            <p:ph type="ctrTitle"/>
          </p:nvPr>
        </p:nvSpPr>
        <p:spPr>
          <a:xfrm>
            <a:off x="1992774" y="2209800"/>
            <a:ext cx="5791200" cy="2438400"/>
          </a:xfrm>
        </p:spPr>
        <p:txBody>
          <a:bodyPr/>
          <a:lstStyle>
            <a:lvl1pPr algn="ctr">
              <a:defRPr sz="4400"/>
            </a:lvl1pPr>
          </a:lstStyle>
          <a:p>
            <a:r>
              <a:rPr lang="en-US" dirty="0"/>
              <a:t>Click to edit Master title style</a:t>
            </a:r>
          </a:p>
        </p:txBody>
      </p:sp>
      <p:sp>
        <p:nvSpPr>
          <p:cNvPr id="664580" name="Rectangle 4"/>
          <p:cNvSpPr>
            <a:spLocks noGrp="1" noChangeArrowheads="1"/>
          </p:cNvSpPr>
          <p:nvPr>
            <p:ph type="subTitle" idx="1"/>
          </p:nvPr>
        </p:nvSpPr>
        <p:spPr>
          <a:xfrm>
            <a:off x="1828800" y="4973955"/>
            <a:ext cx="6400800" cy="1371600"/>
          </a:xfrm>
        </p:spPr>
        <p:txBody>
          <a:bodyPr/>
          <a:lstStyle>
            <a:lvl1pPr marL="0" indent="0" algn="ctr">
              <a:buFont typeface="Wingdings" pitchFamily="2" charset="2"/>
              <a:buNone/>
              <a:defRPr sz="2400"/>
            </a:lvl1pPr>
          </a:lstStyle>
          <a:p>
            <a:r>
              <a:rPr lang="en-US" dirty="0"/>
              <a:t>Click to edit Master subtitle style</a:t>
            </a:r>
          </a:p>
        </p:txBody>
      </p:sp>
      <p:pic>
        <p:nvPicPr>
          <p:cNvPr id="2" name="Picture 1">
            <a:extLst>
              <a:ext uri="{FF2B5EF4-FFF2-40B4-BE49-F238E27FC236}">
                <a16:creationId xmlns:a16="http://schemas.microsoft.com/office/drawing/2014/main" id="{322ED98B-FE6E-4A3C-B872-A9DFB841C305}"/>
              </a:ext>
            </a:extLst>
          </p:cNvPr>
          <p:cNvPicPr>
            <a:picLocks noChangeAspect="1"/>
          </p:cNvPicPr>
          <p:nvPr userDrawn="1"/>
        </p:nvPicPr>
        <p:blipFill>
          <a:blip r:embed="rId2"/>
          <a:stretch>
            <a:fillRect/>
          </a:stretch>
        </p:blipFill>
        <p:spPr>
          <a:xfrm>
            <a:off x="0" y="0"/>
            <a:ext cx="9144000" cy="2532595"/>
          </a:xfrm>
          <a:prstGeom prst="rect">
            <a:avLst/>
          </a:prstGeom>
        </p:spPr>
      </p:pic>
    </p:spTree>
    <p:extLst>
      <p:ext uri="{BB962C8B-B14F-4D97-AF65-F5344CB8AC3E}">
        <p14:creationId xmlns:p14="http://schemas.microsoft.com/office/powerpoint/2010/main" val="3876663528"/>
      </p:ext>
    </p:extLst>
  </p:cSld>
  <p:clrMapOvr>
    <a:masterClrMapping/>
  </p:clrMapOvr>
</p:sldLayout>
</file>

<file path=ppt/slideLayouts/slideLayout2.xml><?xml version="1.0" encoding="utf-8"?>
<p:sldLayout xmlns:p14="http://schemas.microsoft.com/office/powerpoint/2010/main"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2">
              <a:lumMod val="60000"/>
              <a:lumOff val="40000"/>
            </a:schemeClr>
          </a:solidFill>
        </p:spPr>
        <p:txBody>
          <a:bodyPr/>
          <a:lstStyle>
            <a:lvl1pPr algn="ctr">
              <a:defRPr sz="3600"/>
            </a:lvl1pPr>
          </a:lstStyle>
          <a:p>
            <a:r>
              <a:rPr lang="en-US" dirty="0"/>
              <a:t>Click to edit Master title style</a:t>
            </a:r>
          </a:p>
        </p:txBody>
      </p:sp>
      <p:sp>
        <p:nvSpPr>
          <p:cNvPr id="3" name="Content Placeholder 2"/>
          <p:cNvSpPr>
            <a:spLocks noGrp="1"/>
          </p:cNvSpPr>
          <p:nvPr>
            <p:ph idx="1"/>
          </p:nvPr>
        </p:nvSpPr>
        <p:spPr/>
        <p:txBody>
          <a:bodyPr/>
          <a:lstStyle>
            <a:lvl1pPr>
              <a:buFont typeface="Wingdings" pitchFamily="2" charset="2"/>
              <a:buChar char="§"/>
              <a:defRPr sz="2400"/>
            </a:lvl1pPr>
            <a:lvl2pPr>
              <a:defRPr sz="2400"/>
            </a:lvl2pPr>
            <a:lvl3pPr>
              <a:defRPr sz="24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xfrm>
            <a:off x="228600" y="6553200"/>
            <a:ext cx="2133600" cy="228600"/>
          </a:xfrm>
          <a:ln/>
        </p:spPr>
        <p:txBody>
          <a:bodyPr/>
          <a:lstStyle>
            <a:lvl1pPr algn="l">
              <a:defRPr/>
            </a:lvl1pPr>
          </a:lstStyle>
          <a:p>
            <a:pPr>
              <a:defRPr/>
            </a:pPr>
            <a:endParaRPr lang="en-US" dirty="0">
              <a:solidFill>
                <a:srgbClr val="000000"/>
              </a:solidFill>
            </a:endParaRPr>
          </a:p>
        </p:txBody>
      </p:sp>
    </p:spTree>
    <p:extLst>
      <p:ext uri="{BB962C8B-B14F-4D97-AF65-F5344CB8AC3E}">
        <p14:creationId xmlns:p14="http://schemas.microsoft.com/office/powerpoint/2010/main" val="3983359797"/>
      </p:ext>
    </p:extLst>
  </p:cSld>
  <p:clrMapOvr>
    <a:masterClrMapping/>
  </p:clrMapOvr>
</p:sldLayout>
</file>

<file path=ppt/slideLayouts/slideLayout3.xml><?xml version="1.0" encoding="utf-8"?>
<p:sldLayout xmlns:p14="http://schemas.microsoft.com/office/powerpoint/2010/main"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BEC6996-CF90-4882-9930-BBF4C00BB832}"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049149385"/>
      </p:ext>
    </p:extLst>
  </p:cSld>
  <p:clrMapOvr>
    <a:masterClrMapping/>
  </p:clrMapOvr>
</p:sldLayout>
</file>

<file path=ppt/slideLayouts/slideLayout4.xml><?xml version="1.0" encoding="utf-8"?>
<p:sldLayout xmlns:p14="http://schemas.microsoft.com/office/powerpoint/2010/main"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en-US" dirty="0"/>
              <a:t>Click to edit Master title style</a:t>
            </a:r>
          </a:p>
        </p:txBody>
      </p:sp>
      <p:sp>
        <p:nvSpPr>
          <p:cNvPr id="3" name="Content Placeholder 2"/>
          <p:cNvSpPr>
            <a:spLocks noGrp="1"/>
          </p:cNvSpPr>
          <p:nvPr>
            <p:ph sz="half" idx="1"/>
          </p:nvPr>
        </p:nvSpPr>
        <p:spPr>
          <a:xfrm>
            <a:off x="228600" y="1951038"/>
            <a:ext cx="42672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951038"/>
            <a:ext cx="42672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9FE4EE4-5295-4E9D-8BC6-F5D9D660FFB4}"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27610009"/>
      </p:ext>
    </p:extLst>
  </p:cSld>
  <p:clrMapOvr>
    <a:masterClrMapping/>
  </p:clrMapOvr>
</p:sldLayout>
</file>

<file path=ppt/slideLayouts/slideLayout5.xml><?xml version="1.0" encoding="utf-8"?>
<p:sldLayout xmlns:p14="http://schemas.microsoft.com/office/powerpoint/2010/main"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sz="3600"/>
            </a:lvl1pPr>
          </a:lstStyle>
          <a:p>
            <a:r>
              <a:rPr lang="en-US" dirty="0"/>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E7B57111-579D-4B85-8EE2-E258EFC6093D}"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797837535"/>
      </p:ext>
    </p:extLst>
  </p:cSld>
  <p:clrMapOvr>
    <a:masterClrMapping/>
  </p:clrMapOvr>
</p:sldLayout>
</file>

<file path=ppt/slideLayouts/slideLayout6.xml><?xml version="1.0" encoding="utf-8"?>
<p:sldLayout xmlns:p14="http://schemas.microsoft.com/office/powerpoint/2010/main"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en-US" dirty="0"/>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845351FE-624F-4112-8E3A-C7D183DBB47C}"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783216370"/>
      </p:ext>
    </p:extLst>
  </p:cSld>
  <p:clrMapOvr>
    <a:masterClrMapping/>
  </p:clrMapOvr>
</p:sldLayout>
</file>

<file path=ppt/slideLayouts/slideLayout7.xml><?xml version="1.0" encoding="utf-8"?>
<p:sldLayout xmlns:p14="http://schemas.microsoft.com/office/powerpoint/2010/main"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F8A8559A-B3A9-479C-BD35-82203B620D36}"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398419332"/>
      </p:ext>
    </p:extLst>
  </p:cSld>
  <p:clrMapOvr>
    <a:masterClrMapping/>
  </p:clrMapOvr>
</p:sldLayout>
</file>

<file path=ppt/slideLayouts/slideLayout8.xml><?xml version="1.0" encoding="utf-8"?>
<p:sldLayout xmlns:p14="http://schemas.microsoft.com/office/powerpoint/2010/main"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dirty="0"/>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FE90770-46C8-41CC-ADEC-81F17BD5737B}"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371640903"/>
      </p:ext>
    </p:extLst>
  </p:cSld>
  <p:clrMapOvr>
    <a:masterClrMapping/>
  </p:clrMapOvr>
</p:sldLayout>
</file>

<file path=ppt/slideLayouts/slideLayout9.xml><?xml version="1.0" encoding="utf-8"?>
<p:sldLayout xmlns:p14="http://schemas.microsoft.com/office/powerpoint/2010/main"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38C1360-0C77-4423-B9B0-938B41660C64}"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906969389"/>
      </p:ext>
    </p:extLst>
  </p:cSld>
  <p:clrMapOvr>
    <a:masterClrMapping/>
  </p:clrMapOvr>
</p:sldLayout>
</file>

<file path=ppt/slideLayouts/slideLayout10.xml><?xml version="1.0" encoding="utf-8"?>
<p:sldLayout xmlns:p14="http://schemas.microsoft.com/office/powerpoint/2010/main"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sz="2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93973C5-B0DC-4F38-B63E-A161F22FB377}"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015027756"/>
      </p:ext>
    </p:extLst>
  </p:cSld>
  <p:clrMapOvr>
    <a:masterClrMapping/>
  </p:clrMapOvr>
</p:sldLayout>
</file>

<file path=ppt/slideLayouts/slideLayout11.xml><?xml version="1.0" encoding="utf-8"?>
<p:sldLayout xmlns:p14="http://schemas.microsoft.com/office/powerpoint/2010/main"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3700" y="838200"/>
            <a:ext cx="2171700" cy="5638800"/>
          </a:xfrm>
        </p:spPr>
        <p:txBody>
          <a:bodyPr vert="eaVert"/>
          <a:lstStyle>
            <a:lvl1pPr>
              <a:defRPr sz="3600"/>
            </a:lvl1pPr>
          </a:lstStyle>
          <a:p>
            <a:r>
              <a:rPr lang="en-US" dirty="0"/>
              <a:t>Click to edit Master title style</a:t>
            </a:r>
          </a:p>
        </p:txBody>
      </p:sp>
      <p:sp>
        <p:nvSpPr>
          <p:cNvPr id="3" name="Vertical Text Placeholder 2"/>
          <p:cNvSpPr>
            <a:spLocks noGrp="1"/>
          </p:cNvSpPr>
          <p:nvPr>
            <p:ph type="body" orient="vert" idx="1"/>
          </p:nvPr>
        </p:nvSpPr>
        <p:spPr>
          <a:xfrm>
            <a:off x="228600" y="838200"/>
            <a:ext cx="6362700" cy="5638800"/>
          </a:xfrm>
        </p:spPr>
        <p:txBody>
          <a:bodyPr vert="eaVert"/>
          <a:lstStyle>
            <a:lvl1pPr>
              <a:defRPr sz="2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5B2EA11-8275-4D21-8796-D1D466231705}"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4170560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04800" y="304800"/>
            <a:ext cx="8686800" cy="838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228600" y="1371600"/>
            <a:ext cx="8686800" cy="5105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63556" name="Rectangle 4"/>
          <p:cNvSpPr>
            <a:spLocks noGrp="1" noChangeArrowheads="1"/>
          </p:cNvSpPr>
          <p:nvPr>
            <p:ph type="dt" sz="half" idx="2"/>
          </p:nvPr>
        </p:nvSpPr>
        <p:spPr bwMode="auto">
          <a:xfrm>
            <a:off x="457200" y="6477000"/>
            <a:ext cx="2133600"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chemeClr val="tx1"/>
                </a:solidFill>
                <a:latin typeface="Arial" charset="0"/>
              </a:defRPr>
            </a:lvl1pPr>
          </a:lstStyle>
          <a:p>
            <a:pPr fontAlgn="base">
              <a:spcBef>
                <a:spcPct val="0"/>
              </a:spcBef>
              <a:spcAft>
                <a:spcPct val="0"/>
              </a:spcAft>
              <a:defRPr/>
            </a:pPr>
            <a:endParaRPr lang="en-US" dirty="0">
              <a:solidFill>
                <a:srgbClr val="000000"/>
              </a:solidFill>
            </a:endParaRPr>
          </a:p>
        </p:txBody>
      </p:sp>
      <p:sp>
        <p:nvSpPr>
          <p:cNvPr id="663557" name="Rectangle 5"/>
          <p:cNvSpPr>
            <a:spLocks noGrp="1" noChangeArrowheads="1"/>
          </p:cNvSpPr>
          <p:nvPr>
            <p:ph type="ftr" sz="quarter" idx="3"/>
          </p:nvPr>
        </p:nvSpPr>
        <p:spPr bwMode="auto">
          <a:xfrm>
            <a:off x="3124200" y="6477000"/>
            <a:ext cx="2895600"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chemeClr val="tx1"/>
                </a:solidFill>
                <a:latin typeface="Arial" charset="0"/>
              </a:defRPr>
            </a:lvl1pPr>
          </a:lstStyle>
          <a:p>
            <a:pPr fontAlgn="base">
              <a:spcBef>
                <a:spcPct val="0"/>
              </a:spcBef>
              <a:spcAft>
                <a:spcPct val="0"/>
              </a:spcAft>
              <a:defRPr/>
            </a:pPr>
            <a:endParaRPr lang="en-US" dirty="0">
              <a:solidFill>
                <a:srgbClr val="000000"/>
              </a:solidFill>
            </a:endParaRPr>
          </a:p>
        </p:txBody>
      </p:sp>
      <p:sp>
        <p:nvSpPr>
          <p:cNvPr id="663558" name="Rectangle 6"/>
          <p:cNvSpPr>
            <a:spLocks noGrp="1" noChangeArrowheads="1"/>
          </p:cNvSpPr>
          <p:nvPr>
            <p:ph type="sldNum" sz="quarter" idx="4"/>
          </p:nvPr>
        </p:nvSpPr>
        <p:spPr bwMode="auto">
          <a:xfrm>
            <a:off x="6553200" y="6477000"/>
            <a:ext cx="2133600"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chemeClr val="tx1"/>
                </a:solidFill>
                <a:latin typeface="Arial" charset="0"/>
              </a:defRPr>
            </a:lvl1pPr>
          </a:lstStyle>
          <a:p>
            <a:pPr fontAlgn="base">
              <a:spcBef>
                <a:spcPct val="0"/>
              </a:spcBef>
              <a:spcAft>
                <a:spcPct val="0"/>
              </a:spcAft>
              <a:defRPr/>
            </a:pPr>
            <a:fld id="{94E26A11-F385-43DF-BFF8-68DD34F21D2B}" type="slidenum">
              <a:rPr lang="en-US">
                <a:solidFill>
                  <a:srgbClr val="000000"/>
                </a:solidFill>
              </a:rPr>
              <a:pPr fontAlgn="base">
                <a:spcBef>
                  <a:spcPct val="0"/>
                </a:spcBef>
                <a:spcAft>
                  <a:spcPct val="0"/>
                </a:spcAft>
                <a:defRPr/>
              </a:pPr>
              <a:t>‹#›</a:t>
            </a:fld>
            <a:endParaRPr lang="en-US" dirty="0">
              <a:solidFill>
                <a:srgbClr val="000000"/>
              </a:solidFill>
            </a:endParaRPr>
          </a:p>
        </p:txBody>
      </p:sp>
      <p:pic>
        <p:nvPicPr>
          <p:cNvPr id="8" name="Picture 7">
            <a:extLst>
              <a:ext uri="{FF2B5EF4-FFF2-40B4-BE49-F238E27FC236}">
                <a16:creationId xmlns:a16="http://schemas.microsoft.com/office/drawing/2014/main" id="{9F10EFEB-B60F-45D2-9DE5-3E0BA3E80209}"/>
              </a:ext>
            </a:extLst>
          </p:cNvPr>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5526308" y="5461153"/>
            <a:ext cx="2952750" cy="803910"/>
          </a:xfrm>
          <a:prstGeom prst="rect">
            <a:avLst/>
          </a:prstGeom>
          <a:noFill/>
          <a:ln>
            <a:noFill/>
          </a:ln>
        </p:spPr>
      </p:pic>
    </p:spTree>
    <p:extLst>
      <p:ext uri="{BB962C8B-B14F-4D97-AF65-F5344CB8AC3E}">
        <p14:creationId xmlns:p14="http://schemas.microsoft.com/office/powerpoint/2010/main" val="16729181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1" fontAlgn="base" hangingPunct="1">
        <a:spcBef>
          <a:spcPct val="0"/>
        </a:spcBef>
        <a:spcAft>
          <a:spcPct val="0"/>
        </a:spcAft>
        <a:defRPr sz="3600">
          <a:solidFill>
            <a:srgbClr val="600000"/>
          </a:solidFill>
          <a:latin typeface="+mj-lt"/>
          <a:ea typeface="+mj-ea"/>
          <a:cs typeface="+mj-cs"/>
        </a:defRPr>
      </a:lvl1pPr>
      <a:lvl2pPr algn="l" rtl="0" eaLnBrk="1" fontAlgn="base" hangingPunct="1">
        <a:spcBef>
          <a:spcPct val="0"/>
        </a:spcBef>
        <a:spcAft>
          <a:spcPct val="0"/>
        </a:spcAft>
        <a:defRPr sz="3800">
          <a:solidFill>
            <a:srgbClr val="336699"/>
          </a:solidFill>
          <a:latin typeface="Verdana" pitchFamily="34" charset="0"/>
        </a:defRPr>
      </a:lvl2pPr>
      <a:lvl3pPr algn="l" rtl="0" eaLnBrk="1" fontAlgn="base" hangingPunct="1">
        <a:spcBef>
          <a:spcPct val="0"/>
        </a:spcBef>
        <a:spcAft>
          <a:spcPct val="0"/>
        </a:spcAft>
        <a:defRPr sz="3800">
          <a:solidFill>
            <a:srgbClr val="336699"/>
          </a:solidFill>
          <a:latin typeface="Verdana" pitchFamily="34" charset="0"/>
        </a:defRPr>
      </a:lvl3pPr>
      <a:lvl4pPr algn="l" rtl="0" eaLnBrk="1" fontAlgn="base" hangingPunct="1">
        <a:spcBef>
          <a:spcPct val="0"/>
        </a:spcBef>
        <a:spcAft>
          <a:spcPct val="0"/>
        </a:spcAft>
        <a:defRPr sz="3800">
          <a:solidFill>
            <a:srgbClr val="336699"/>
          </a:solidFill>
          <a:latin typeface="Verdana" pitchFamily="34" charset="0"/>
        </a:defRPr>
      </a:lvl4pPr>
      <a:lvl5pPr algn="l" rtl="0" eaLnBrk="1" fontAlgn="base" hangingPunct="1">
        <a:spcBef>
          <a:spcPct val="0"/>
        </a:spcBef>
        <a:spcAft>
          <a:spcPct val="0"/>
        </a:spcAft>
        <a:defRPr sz="3800">
          <a:solidFill>
            <a:srgbClr val="336699"/>
          </a:solidFill>
          <a:latin typeface="Verdana" pitchFamily="34" charset="0"/>
        </a:defRPr>
      </a:lvl5pPr>
      <a:lvl6pPr marL="457200" algn="l" rtl="0" eaLnBrk="1" fontAlgn="base" hangingPunct="1">
        <a:spcBef>
          <a:spcPct val="0"/>
        </a:spcBef>
        <a:spcAft>
          <a:spcPct val="0"/>
        </a:spcAft>
        <a:defRPr sz="3800">
          <a:solidFill>
            <a:srgbClr val="336699"/>
          </a:solidFill>
          <a:latin typeface="Verdana" pitchFamily="34" charset="0"/>
        </a:defRPr>
      </a:lvl6pPr>
      <a:lvl7pPr marL="914400" algn="l" rtl="0" eaLnBrk="1" fontAlgn="base" hangingPunct="1">
        <a:spcBef>
          <a:spcPct val="0"/>
        </a:spcBef>
        <a:spcAft>
          <a:spcPct val="0"/>
        </a:spcAft>
        <a:defRPr sz="3800">
          <a:solidFill>
            <a:srgbClr val="336699"/>
          </a:solidFill>
          <a:latin typeface="Verdana" pitchFamily="34" charset="0"/>
        </a:defRPr>
      </a:lvl7pPr>
      <a:lvl8pPr marL="1371600" algn="l" rtl="0" eaLnBrk="1" fontAlgn="base" hangingPunct="1">
        <a:spcBef>
          <a:spcPct val="0"/>
        </a:spcBef>
        <a:spcAft>
          <a:spcPct val="0"/>
        </a:spcAft>
        <a:defRPr sz="3800">
          <a:solidFill>
            <a:srgbClr val="336699"/>
          </a:solidFill>
          <a:latin typeface="Verdana" pitchFamily="34" charset="0"/>
        </a:defRPr>
      </a:lvl8pPr>
      <a:lvl9pPr marL="1828800" algn="l" rtl="0" eaLnBrk="1" fontAlgn="base" hangingPunct="1">
        <a:spcBef>
          <a:spcPct val="0"/>
        </a:spcBef>
        <a:spcAft>
          <a:spcPct val="0"/>
        </a:spcAft>
        <a:defRPr sz="3800">
          <a:solidFill>
            <a:srgbClr val="336699"/>
          </a:solidFill>
          <a:latin typeface="Verdana" pitchFamily="34" charset="0"/>
        </a:defRPr>
      </a:lvl9pPr>
    </p:titleStyle>
    <p:bodyStyle>
      <a:lvl1pPr marL="342900" indent="-342900" algn="l" rtl="0" eaLnBrk="1" fontAlgn="base" hangingPunct="1">
        <a:spcBef>
          <a:spcPct val="20000"/>
        </a:spcBef>
        <a:spcAft>
          <a:spcPct val="0"/>
        </a:spcAft>
        <a:buClr>
          <a:srgbClr val="600000"/>
        </a:buClr>
        <a:buFont typeface="Wingdings" pitchFamily="2" charset="2"/>
        <a:buChar char="v"/>
        <a:defRPr sz="2400">
          <a:solidFill>
            <a:srgbClr val="600000"/>
          </a:solidFill>
          <a:latin typeface="+mn-lt"/>
          <a:ea typeface="+mn-ea"/>
          <a:cs typeface="+mn-cs"/>
        </a:defRPr>
      </a:lvl1pPr>
      <a:lvl2pPr marL="742950" indent="-285750" algn="l" rtl="0" eaLnBrk="1" fontAlgn="base" hangingPunct="1">
        <a:spcBef>
          <a:spcPct val="20000"/>
        </a:spcBef>
        <a:spcAft>
          <a:spcPct val="0"/>
        </a:spcAft>
        <a:buChar char="–"/>
        <a:defRPr sz="2400">
          <a:solidFill>
            <a:srgbClr val="600000"/>
          </a:solidFill>
          <a:latin typeface="+mn-lt"/>
        </a:defRPr>
      </a:lvl2pPr>
      <a:lvl3pPr marL="1143000" indent="-228600" algn="l" rtl="0" eaLnBrk="1" fontAlgn="base" hangingPunct="1">
        <a:spcBef>
          <a:spcPct val="20000"/>
        </a:spcBef>
        <a:spcAft>
          <a:spcPct val="0"/>
        </a:spcAft>
        <a:buChar char="•"/>
        <a:defRPr sz="2200">
          <a:solidFill>
            <a:srgbClr val="600000"/>
          </a:solidFill>
          <a:latin typeface="+mn-lt"/>
        </a:defRPr>
      </a:lvl3pPr>
      <a:lvl4pPr marL="1600200" indent="-228600" algn="l" rtl="0" eaLnBrk="1" fontAlgn="base" hangingPunct="1">
        <a:spcBef>
          <a:spcPct val="20000"/>
        </a:spcBef>
        <a:spcAft>
          <a:spcPct val="0"/>
        </a:spcAft>
        <a:buChar char="–"/>
        <a:defRPr sz="2000">
          <a:solidFill>
            <a:srgbClr val="600000"/>
          </a:solidFill>
          <a:latin typeface="+mn-lt"/>
        </a:defRPr>
      </a:lvl4pPr>
      <a:lvl5pPr marL="2057400" indent="-228600" algn="l" rtl="0" eaLnBrk="1" fontAlgn="base" hangingPunct="1">
        <a:spcBef>
          <a:spcPct val="20000"/>
        </a:spcBef>
        <a:spcAft>
          <a:spcPct val="0"/>
        </a:spcAft>
        <a:buChar char="»"/>
        <a:defRPr sz="2000">
          <a:solidFill>
            <a:srgbClr val="600000"/>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a:extLst>
              <a:ext uri="{FF2B5EF4-FFF2-40B4-BE49-F238E27FC236}">
                <a16:creationId xmlns:a16="http://schemas.microsoft.com/office/drawing/2014/main" id="{4C3F6839-BFB1-9CC9-48C4-0E1883B3A8A2}"/>
              </a:ext>
            </a:extLst>
          </p:cNvPr>
          <p:cNvSpPr>
            <a:spLocks noGrp="1"/>
          </p:cNvSpPr>
          <p:nvPr>
            <p:ph type="ctrTitle"/>
          </p:nvPr>
        </p:nvSpPr>
        <p:spPr>
          <a:xfrm>
            <a:off x="1398493" y="2209800"/>
            <a:ext cx="6947647" cy="1851212"/>
          </a:xfrm>
        </p:spPr>
        <p:txBody>
          <a:bodyPr/>
          <a:lstStyle/>
          <a:p>
            <a:br>
              <a:rPr lang="en-US" sz="2800" dirty="0"/>
            </a:br>
            <a:br>
              <a:rPr lang="en-US" sz="2800" dirty="0"/>
            </a:br>
            <a:r>
              <a:rPr lang="en-US" sz="2800" b="1" dirty="0"/>
              <a:t>Pregnant Workers Fairness Act</a:t>
            </a:r>
            <a:br>
              <a:rPr lang="en-US" dirty="0"/>
            </a:br>
            <a:br>
              <a:rPr lang="en-US" sz="2000" dirty="0"/>
            </a:br>
            <a:br>
              <a:rPr lang="en-US" sz="2000" dirty="0"/>
            </a:br>
            <a:endParaRPr lang="en-US" sz="2000" dirty="0"/>
          </a:p>
        </p:txBody>
      </p:sp>
      <p:sp>
        <p:nvSpPr>
          <p:cNvPr id="3" name="Subtitle 2" descr="" title="">
            <a:extLst>
              <a:ext uri="{FF2B5EF4-FFF2-40B4-BE49-F238E27FC236}">
                <a16:creationId xmlns:a16="http://schemas.microsoft.com/office/drawing/2014/main" id="{42E76231-837E-51A0-2C1E-FE25359A50BF}"/>
              </a:ext>
            </a:extLst>
          </p:cNvPr>
          <p:cNvSpPr>
            <a:spLocks noGrp="1"/>
          </p:cNvSpPr>
          <p:nvPr>
            <p:ph type="subTitle" idx="1"/>
          </p:nvPr>
        </p:nvSpPr>
        <p:spPr>
          <a:xfrm>
            <a:off x="1828800" y="4123765"/>
            <a:ext cx="6400800" cy="2221790"/>
          </a:xfrm>
        </p:spPr>
        <p:txBody>
          <a:bodyPr/>
          <a:lstStyle/>
          <a:p>
            <a:r>
              <a:rPr lang="en-US" sz="1800" dirty="0"/>
              <a:t>The Saratoga Hilton, Saratoga Springs, New York</a:t>
            </a:r>
            <a:br>
              <a:rPr lang="en-US" sz="1800" dirty="0"/>
            </a:br>
            <a:r>
              <a:rPr lang="en-US" sz="1800" dirty="0"/>
              <a:t>NYSAPCSO Annual Training Conference</a:t>
            </a:r>
            <a:br>
              <a:rPr lang="en-US" sz="1800" dirty="0"/>
            </a:br>
            <a:r>
              <a:rPr lang="en-US" sz="1800" dirty="0"/>
              <a:t>June 10, 2024 </a:t>
            </a:r>
          </a:p>
          <a:p>
            <a:endParaRPr lang="en-US" sz="1800" dirty="0"/>
          </a:p>
          <a:p>
            <a:r>
              <a:rPr lang="en-US" sz="1800" dirty="0"/>
              <a:t>Presented by:</a:t>
            </a:r>
          </a:p>
          <a:p>
            <a:r>
              <a:rPr lang="en-US" sz="1800" dirty="0"/>
              <a:t>Tish E. Lynn, Esq.</a:t>
            </a:r>
          </a:p>
        </p:txBody>
      </p:sp>
    </p:spTree>
    <p:extLst>
      <p:ext uri="{BB962C8B-B14F-4D97-AF65-F5344CB8AC3E}">
        <p14:creationId xmlns:p14="http://schemas.microsoft.com/office/powerpoint/2010/main" val="1070816884"/>
      </p:ext>
    </p:extLst>
  </p:cSld>
  <p:clrMapOvr>
    <a:masterClrMapping/>
  </p:clrMapOvr>
</p:sld>
</file>

<file path=ppt/slides/slide2.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pic>
        <p:nvPicPr>
          <p:cNvPr id="5" name="Picture 4" descr="" title="">
            <a:extLst>
              <a:ext uri="{FF2B5EF4-FFF2-40B4-BE49-F238E27FC236}">
                <a16:creationId xmlns:a16="http://schemas.microsoft.com/office/drawing/2014/main" id="{EF7E6D9C-B4FE-8C8A-B07A-A768443720C5}"/>
              </a:ext>
            </a:extLst>
          </p:cNvPr>
          <p:cNvPicPr>
            <a:picLocks noChangeAspect="1"/>
          </p:cNvPicPr>
          <p:nvPr/>
        </p:nvPicPr>
        <p:blipFill>
          <a:blip r:embed="rId3"/>
          <a:stretch>
            <a:fillRect/>
          </a:stretch>
        </p:blipFill>
        <p:spPr>
          <a:xfrm>
            <a:off x="3998658" y="2674145"/>
            <a:ext cx="1700931" cy="2127688"/>
          </a:xfrm>
          <a:prstGeom prst="rect">
            <a:avLst/>
          </a:prstGeom>
        </p:spPr>
      </p:pic>
      <p:sp>
        <p:nvSpPr>
          <p:cNvPr id="7" name="TextBox 5" descr="" title="">
            <a:extLst>
              <a:ext uri="{FF2B5EF4-FFF2-40B4-BE49-F238E27FC236}">
                <a16:creationId xmlns:a16="http://schemas.microsoft.com/office/drawing/2014/main" id="{BCA8D8AA-54EF-3C15-198B-958F241DA0C2}"/>
              </a:ext>
            </a:extLst>
          </p:cNvPr>
          <p:cNvSpPr txBox="1"/>
          <p:nvPr/>
        </p:nvSpPr>
        <p:spPr>
          <a:xfrm>
            <a:off x="255355" y="2674145"/>
            <a:ext cx="1573445"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rgbClr val="600000"/>
                </a:solidFill>
                <a:latin typeface="Calibri" panose="020F0502020204030204"/>
              </a:rPr>
              <a:t>Presented by: </a:t>
            </a:r>
          </a:p>
        </p:txBody>
      </p:sp>
      <p:sp>
        <p:nvSpPr>
          <p:cNvPr id="8" name="TextBox 8" descr="" title="">
            <a:extLst>
              <a:ext uri="{FF2B5EF4-FFF2-40B4-BE49-F238E27FC236}">
                <a16:creationId xmlns:a16="http://schemas.microsoft.com/office/drawing/2014/main" id="{1509CEBB-8E60-C986-FF74-04957CA01A21}"/>
              </a:ext>
            </a:extLst>
          </p:cNvPr>
          <p:cNvSpPr txBox="1"/>
          <p:nvPr/>
        </p:nvSpPr>
        <p:spPr>
          <a:xfrm>
            <a:off x="3741480" y="4926937"/>
            <a:ext cx="1958109"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defRPr/>
            </a:pPr>
            <a:r>
              <a:rPr lang="en-US" sz="1400" b="1" dirty="0">
                <a:solidFill>
                  <a:srgbClr val="600000"/>
                </a:solidFill>
                <a:latin typeface="Calibri" panose="020F0502020204030204"/>
              </a:rPr>
              <a:t>Tish E. Lynn, Esq.</a:t>
            </a:r>
          </a:p>
          <a:p>
            <a:pPr algn="ctr">
              <a:lnSpc>
                <a:spcPct val="90000"/>
              </a:lnSpc>
            </a:pPr>
            <a:r>
              <a:rPr lang="en-US" sz="1400" dirty="0">
                <a:solidFill>
                  <a:srgbClr val="600000"/>
                </a:solidFill>
                <a:latin typeface="Calibri" panose="020F0502020204030204"/>
              </a:rPr>
              <a:t>Phone: 315-565-4538</a:t>
            </a:r>
          </a:p>
          <a:p>
            <a:pPr algn="ctr">
              <a:lnSpc>
                <a:spcPct val="90000"/>
              </a:lnSpc>
            </a:pPr>
            <a:r>
              <a:rPr lang="en-US" sz="1200" dirty="0">
                <a:solidFill>
                  <a:srgbClr val="600000"/>
                </a:solidFill>
                <a:latin typeface="Calibri" panose="020F0502020204030204"/>
              </a:rPr>
              <a:t>tlynn@hancocklaw.com</a:t>
            </a:r>
          </a:p>
        </p:txBody>
      </p:sp>
      <p:sp>
        <p:nvSpPr>
          <p:cNvPr id="10" name="Rectangle 9" descr="" title="">
            <a:extLst>
              <a:ext uri="{FF2B5EF4-FFF2-40B4-BE49-F238E27FC236}">
                <a16:creationId xmlns:a16="http://schemas.microsoft.com/office/drawing/2014/main" id="{95B3AFE3-786E-E835-ABB9-AD75E730308F}"/>
              </a:ext>
            </a:extLst>
          </p:cNvPr>
          <p:cNvSpPr/>
          <p:nvPr/>
        </p:nvSpPr>
        <p:spPr>
          <a:xfrm>
            <a:off x="3112487" y="5698372"/>
            <a:ext cx="3473275" cy="867930"/>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pPr>
            <a:r>
              <a:rPr lang="en-US" sz="1400" b="1" dirty="0">
                <a:solidFill>
                  <a:srgbClr val="600000"/>
                </a:solidFill>
                <a:latin typeface="Calibri" panose="020F0502020204030204"/>
              </a:rPr>
              <a:t>Hancock Estabrook, LLP</a:t>
            </a:r>
          </a:p>
          <a:p>
            <a:pPr algn="ctr">
              <a:lnSpc>
                <a:spcPct val="90000"/>
              </a:lnSpc>
            </a:pPr>
            <a:r>
              <a:rPr lang="en-US" sz="1400" dirty="0">
                <a:solidFill>
                  <a:srgbClr val="600000"/>
                </a:solidFill>
                <a:latin typeface="Calibri" panose="020F0502020204030204"/>
              </a:rPr>
              <a:t>1800 AXA Tower I </a:t>
            </a:r>
          </a:p>
          <a:p>
            <a:pPr algn="ctr">
              <a:lnSpc>
                <a:spcPct val="90000"/>
              </a:lnSpc>
            </a:pPr>
            <a:r>
              <a:rPr lang="en-US" sz="1400" dirty="0">
                <a:solidFill>
                  <a:srgbClr val="600000"/>
                </a:solidFill>
                <a:latin typeface="Calibri" panose="020F0502020204030204"/>
              </a:rPr>
              <a:t>100 Madison Street</a:t>
            </a:r>
          </a:p>
          <a:p>
            <a:pPr algn="ctr">
              <a:lnSpc>
                <a:spcPct val="90000"/>
              </a:lnSpc>
            </a:pPr>
            <a:r>
              <a:rPr lang="en-US" sz="1400" dirty="0">
                <a:solidFill>
                  <a:srgbClr val="600000"/>
                </a:solidFill>
                <a:latin typeface="Calibri" panose="020F0502020204030204"/>
              </a:rPr>
              <a:t>Syracuse, New York 13202</a:t>
            </a:r>
          </a:p>
        </p:txBody>
      </p:sp>
    </p:spTree>
    <p:extLst>
      <p:ext uri="{BB962C8B-B14F-4D97-AF65-F5344CB8AC3E}">
        <p14:creationId xmlns:p14="http://schemas.microsoft.com/office/powerpoint/2010/main" val="2616287925"/>
      </p:ext>
    </p:extLst>
  </p:cSld>
  <p:clrMapOvr>
    <a:masterClrMapping/>
  </p:clrMapOvr>
</p:sld>
</file>

<file path=ppt/slides/slide3.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p:txBody>
          <a:bodyPr/>
          <a:lstStyle/>
          <a:p>
            <a:r>
              <a:rPr lang="en-US" sz="3600" dirty="0"/>
              <a:t>Pregnan</a:t>
            </a:r>
            <a:r>
              <a:rPr lang="en-US" dirty="0"/>
              <a:t>t Workers Fairness Act</a:t>
            </a:r>
            <a:endParaRPr lang="en-US" sz="3600" dirty="0"/>
          </a:p>
        </p:txBody>
      </p:sp>
      <p:sp>
        <p:nvSpPr>
          <p:cNvPr id="3" name="Content Placeholder 2" descr="" title=""/>
          <p:cNvSpPr>
            <a:spLocks noGrp="1"/>
          </p:cNvSpPr>
          <p:nvPr>
            <p:ph idx="1"/>
          </p:nvPr>
        </p:nvSpPr>
        <p:spPr/>
        <p:txBody>
          <a:bodyPr/>
          <a:lstStyle/>
          <a:p>
            <a:endParaRPr lang="en-US" sz="2400" dirty="0"/>
          </a:p>
          <a:p>
            <a:pPr lvl="1"/>
            <a:r>
              <a:rPr lang="en-US" dirty="0"/>
              <a:t>Act took effect on June 27, 2023.</a:t>
            </a:r>
          </a:p>
          <a:p>
            <a:pPr lvl="1"/>
            <a:r>
              <a:rPr lang="en-US" dirty="0"/>
              <a:t>Applicable to public sector employers with 15 or more employees.</a:t>
            </a:r>
          </a:p>
          <a:p>
            <a:pPr lvl="1"/>
            <a:r>
              <a:rPr lang="en-US" dirty="0"/>
              <a:t>Requires employers to provide reasonable accommodations for employees’ known limitations due to pregnancy, childbirth, or a related medical conditions unless the accommodation poses an undue hardship.</a:t>
            </a:r>
          </a:p>
        </p:txBody>
      </p:sp>
      <p:sp>
        <p:nvSpPr>
          <p:cNvPr id="4" name="Slide Number Placeholder 3" descr="" title=""/>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017556078"/>
      </p:ext>
    </p:extLst>
  </p:cSld>
  <p:clrMapOvr>
    <a:masterClrMapping/>
  </p:clrMapOvr>
</p:sld>
</file>

<file path=ppt/slides/slide4.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Slide Number Placeholder 1" descr="" title="">
            <a:extLst>
              <a:ext uri="{FF2B5EF4-FFF2-40B4-BE49-F238E27FC236}">
                <a16:creationId xmlns:a16="http://schemas.microsoft.com/office/drawing/2014/main" id="{2AA982EA-1AB4-510E-1065-2CC4D7D1F1DF}"/>
              </a:ext>
            </a:extLst>
          </p:cNvPr>
          <p:cNvSpPr>
            <a:spLocks noGrp="1"/>
          </p:cNvSpPr>
          <p:nvPr>
            <p:ph type="sldNum" sz="quarter" idx="12"/>
          </p:nvPr>
        </p:nvSpPr>
        <p:spPr/>
        <p:txBody>
          <a:bodyPr/>
          <a:lstStyle/>
          <a:p>
            <a:pPr>
              <a:defRPr/>
            </a:pPr>
            <a:fld id="{F8A8559A-B3A9-479C-BD35-82203B620D36}" type="slidenum">
              <a:rPr lang="en-US" smtClean="0">
                <a:solidFill>
                  <a:srgbClr val="000000"/>
                </a:solidFill>
              </a:rPr>
              <a:pPr>
                <a:defRPr/>
              </a:pPr>
              <a:t>4</a:t>
            </a:fld>
            <a:endParaRPr lang="en-US" dirty="0">
              <a:solidFill>
                <a:srgbClr val="000000"/>
              </a:solidFill>
            </a:endParaRPr>
          </a:p>
        </p:txBody>
      </p:sp>
      <p:pic>
        <p:nvPicPr>
          <p:cNvPr id="4" name="Picture 3" descr="" title="">
            <a:extLst>
              <a:ext uri="{FF2B5EF4-FFF2-40B4-BE49-F238E27FC236}">
                <a16:creationId xmlns:a16="http://schemas.microsoft.com/office/drawing/2014/main" id="{33F26E82-A85E-131C-81A1-C4798F4496F8}"/>
              </a:ext>
            </a:extLst>
          </p:cNvPr>
          <p:cNvPicPr>
            <a:picLocks noChangeAspect="1"/>
          </p:cNvPicPr>
          <p:nvPr/>
        </p:nvPicPr>
        <p:blipFill>
          <a:blip r:embed="rId3"/>
          <a:stretch>
            <a:fillRect/>
          </a:stretch>
        </p:blipFill>
        <p:spPr>
          <a:xfrm>
            <a:off x="620786" y="242995"/>
            <a:ext cx="4868373" cy="6538805"/>
          </a:xfrm>
          <a:prstGeom prst="rect">
            <a:avLst/>
          </a:prstGeom>
        </p:spPr>
      </p:pic>
    </p:spTree>
    <p:extLst>
      <p:ext uri="{BB962C8B-B14F-4D97-AF65-F5344CB8AC3E}">
        <p14:creationId xmlns:p14="http://schemas.microsoft.com/office/powerpoint/2010/main" val="3632396257"/>
      </p:ext>
    </p:extLst>
  </p:cSld>
  <p:clrMapOvr>
    <a:masterClrMapping/>
  </p:clrMapOvr>
</p:sld>
</file>

<file path=ppt/slides/slide5.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a:extLst>
              <a:ext uri="{FF2B5EF4-FFF2-40B4-BE49-F238E27FC236}">
                <a16:creationId xmlns:a16="http://schemas.microsoft.com/office/drawing/2014/main" id="{A7D2B87C-4406-8F1C-054D-5BADF2D7A4E7}"/>
              </a:ext>
            </a:extLst>
          </p:cNvPr>
          <p:cNvSpPr>
            <a:spLocks noGrp="1"/>
          </p:cNvSpPr>
          <p:nvPr>
            <p:ph type="title"/>
          </p:nvPr>
        </p:nvSpPr>
        <p:spPr/>
        <p:txBody>
          <a:bodyPr/>
          <a:lstStyle/>
          <a:p>
            <a:r>
              <a:rPr lang="en-US" dirty="0"/>
              <a:t>Compliance Elements</a:t>
            </a:r>
          </a:p>
        </p:txBody>
      </p:sp>
      <p:sp>
        <p:nvSpPr>
          <p:cNvPr id="4" name="Slide Number Placeholder 3" descr="" title="">
            <a:extLst>
              <a:ext uri="{FF2B5EF4-FFF2-40B4-BE49-F238E27FC236}">
                <a16:creationId xmlns:a16="http://schemas.microsoft.com/office/drawing/2014/main" id="{5C47C071-F7B6-0A34-D5F9-23F2BA8B2CE3}"/>
              </a:ext>
            </a:extLst>
          </p:cNvPr>
          <p:cNvSpPr>
            <a:spLocks noGrp="1"/>
          </p:cNvSpPr>
          <p:nvPr>
            <p:ph type="sldNum" sz="quarter" idx="12"/>
          </p:nvPr>
        </p:nvSpPr>
        <p:spPr/>
        <p:txBody>
          <a:bodyPr/>
          <a:lstStyle/>
          <a:p>
            <a:pPr>
              <a:defRPr/>
            </a:pPr>
            <a:endParaRPr lang="en-US" dirty="0">
              <a:solidFill>
                <a:srgbClr val="000000"/>
              </a:solidFill>
            </a:endParaRPr>
          </a:p>
        </p:txBody>
      </p:sp>
      <p:pic>
        <p:nvPicPr>
          <p:cNvPr id="1026" name="Picture 2" descr="" title="">
            <a:extLst>
              <a:ext uri="{FF2B5EF4-FFF2-40B4-BE49-F238E27FC236}">
                <a16:creationId xmlns:a16="http://schemas.microsoft.com/office/drawing/2014/main" id="{1F54ADBC-0D19-C55C-77AA-E753A44401C0}"/>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85750" y="1543050"/>
            <a:ext cx="8572500" cy="4762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8226683"/>
      </p:ext>
    </p:extLst>
  </p:cSld>
  <p:clrMapOvr>
    <a:masterClrMapping/>
  </p:clrMapOvr>
</p:sld>
</file>

<file path=ppt/slides/slide6.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a:extLst>
              <a:ext uri="{FF2B5EF4-FFF2-40B4-BE49-F238E27FC236}">
                <a16:creationId xmlns:a16="http://schemas.microsoft.com/office/drawing/2014/main" id="{BCD2D1D6-1839-D00B-9CF3-C215F2615A7E}"/>
              </a:ext>
            </a:extLst>
          </p:cNvPr>
          <p:cNvSpPr>
            <a:spLocks noGrp="1"/>
          </p:cNvSpPr>
          <p:nvPr>
            <p:ph type="title"/>
          </p:nvPr>
        </p:nvSpPr>
        <p:spPr/>
        <p:txBody>
          <a:bodyPr/>
          <a:lstStyle/>
          <a:p>
            <a:r>
              <a:rPr lang="en-US" dirty="0"/>
              <a:t>Accommodation</a:t>
            </a:r>
          </a:p>
        </p:txBody>
      </p:sp>
      <p:sp>
        <p:nvSpPr>
          <p:cNvPr id="3" name="Content Placeholder 2" descr="" title="">
            <a:extLst>
              <a:ext uri="{FF2B5EF4-FFF2-40B4-BE49-F238E27FC236}">
                <a16:creationId xmlns:a16="http://schemas.microsoft.com/office/drawing/2014/main" id="{6EF425D6-BBDC-CE04-F09D-C1EC4EFFAAF3}"/>
              </a:ext>
            </a:extLst>
          </p:cNvPr>
          <p:cNvSpPr>
            <a:spLocks noGrp="1"/>
          </p:cNvSpPr>
          <p:nvPr>
            <p:ph idx="1"/>
          </p:nvPr>
        </p:nvSpPr>
        <p:spPr/>
        <p:txBody>
          <a:bodyPr/>
          <a:lstStyle/>
          <a:p>
            <a:r>
              <a:rPr lang="en-US" dirty="0"/>
              <a:t>An accommodation is any change to an employee’s job or work environment (or the application/ recruitment process for an applicant) that is needed due to the individual’s pregnancy or pregnancy-related condition.</a:t>
            </a:r>
          </a:p>
          <a:p>
            <a:r>
              <a:rPr lang="en-US" dirty="0"/>
              <a:t>The purpose of an accommodation is to enable the individual to enjoy equal benefits and privileges of employment.</a:t>
            </a:r>
          </a:p>
        </p:txBody>
      </p:sp>
      <p:sp>
        <p:nvSpPr>
          <p:cNvPr id="4" name="Slide Number Placeholder 3" descr="" title="">
            <a:extLst>
              <a:ext uri="{FF2B5EF4-FFF2-40B4-BE49-F238E27FC236}">
                <a16:creationId xmlns:a16="http://schemas.microsoft.com/office/drawing/2014/main" id="{59A77C45-149E-413F-F649-B95B900F64B9}"/>
              </a:ext>
            </a:extLst>
          </p:cNvPr>
          <p:cNvSpPr>
            <a:spLocks noGrp="1"/>
          </p:cNvSpPr>
          <p:nvPr>
            <p:ph type="sldNum" sz="quarter" idx="12"/>
          </p:nvPr>
        </p:nvSpPr>
        <p:spPr/>
        <p:txBody>
          <a:bodyPr/>
          <a:lstStyle/>
          <a:p>
            <a:pPr>
              <a:defRPr/>
            </a:pPr>
            <a:endParaRPr lang="en-US" dirty="0">
              <a:solidFill>
                <a:srgbClr val="000000"/>
              </a:solidFill>
            </a:endParaRPr>
          </a:p>
        </p:txBody>
      </p:sp>
    </p:spTree>
    <p:extLst>
      <p:ext uri="{BB962C8B-B14F-4D97-AF65-F5344CB8AC3E}">
        <p14:creationId xmlns:p14="http://schemas.microsoft.com/office/powerpoint/2010/main" val="4069945545"/>
      </p:ext>
    </p:extLst>
  </p:cSld>
  <p:clrMapOvr>
    <a:masterClrMapping/>
  </p:clrMapOvr>
</p:sld>
</file>

<file path=ppt/slides/slide7.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a:extLst>
              <a:ext uri="{FF2B5EF4-FFF2-40B4-BE49-F238E27FC236}">
                <a16:creationId xmlns:a16="http://schemas.microsoft.com/office/drawing/2014/main" id="{8D52A3FA-D5C3-7ABF-17A0-9D5A5B9318C1}"/>
              </a:ext>
            </a:extLst>
          </p:cNvPr>
          <p:cNvSpPr>
            <a:spLocks noGrp="1"/>
          </p:cNvSpPr>
          <p:nvPr>
            <p:ph type="title"/>
          </p:nvPr>
        </p:nvSpPr>
        <p:spPr/>
        <p:txBody>
          <a:bodyPr/>
          <a:lstStyle/>
          <a:p>
            <a:r>
              <a:rPr lang="en-US" sz="2800" dirty="0"/>
              <a:t>Undue Hardship and the Interactive Process</a:t>
            </a:r>
          </a:p>
        </p:txBody>
      </p:sp>
      <p:sp>
        <p:nvSpPr>
          <p:cNvPr id="3" name="Content Placeholder 2" descr="" title="">
            <a:extLst>
              <a:ext uri="{FF2B5EF4-FFF2-40B4-BE49-F238E27FC236}">
                <a16:creationId xmlns:a16="http://schemas.microsoft.com/office/drawing/2014/main" id="{B71479A4-2910-D5D8-924A-7D15A2306DD0}"/>
              </a:ext>
            </a:extLst>
          </p:cNvPr>
          <p:cNvSpPr>
            <a:spLocks noGrp="1"/>
          </p:cNvSpPr>
          <p:nvPr>
            <p:ph idx="1"/>
          </p:nvPr>
        </p:nvSpPr>
        <p:spPr/>
        <p:txBody>
          <a:bodyPr/>
          <a:lstStyle/>
          <a:p>
            <a:r>
              <a:rPr lang="en-US" dirty="0"/>
              <a:t>Undue hardship is generally defined as an accommodation which poses either a significant difficulty or expense for the employer.  </a:t>
            </a:r>
          </a:p>
          <a:p>
            <a:r>
              <a:rPr lang="en-US" dirty="0"/>
              <a:t>The process to explore possible accommodations is known as the “interactive process.”  The employer is expected to engage in the interactive process with the employee when considering an accommodation request.  </a:t>
            </a:r>
          </a:p>
          <a:p>
            <a:r>
              <a:rPr lang="en-US" dirty="0"/>
              <a:t>If the employee requests accommodation, you need to respond promptly.</a:t>
            </a:r>
          </a:p>
        </p:txBody>
      </p:sp>
      <p:sp>
        <p:nvSpPr>
          <p:cNvPr id="4" name="Slide Number Placeholder 3" descr="" title="">
            <a:extLst>
              <a:ext uri="{FF2B5EF4-FFF2-40B4-BE49-F238E27FC236}">
                <a16:creationId xmlns:a16="http://schemas.microsoft.com/office/drawing/2014/main" id="{50516D97-8B5F-3A9A-F8B8-2EF65AB05A9D}"/>
              </a:ext>
            </a:extLst>
          </p:cNvPr>
          <p:cNvSpPr>
            <a:spLocks noGrp="1"/>
          </p:cNvSpPr>
          <p:nvPr>
            <p:ph type="sldNum" sz="quarter" idx="12"/>
          </p:nvPr>
        </p:nvSpPr>
        <p:spPr/>
        <p:txBody>
          <a:bodyPr/>
          <a:lstStyle/>
          <a:p>
            <a:pPr>
              <a:defRPr/>
            </a:pPr>
            <a:endParaRPr lang="en-US" dirty="0">
              <a:solidFill>
                <a:srgbClr val="000000"/>
              </a:solidFill>
            </a:endParaRPr>
          </a:p>
        </p:txBody>
      </p:sp>
    </p:spTree>
    <p:extLst>
      <p:ext uri="{BB962C8B-B14F-4D97-AF65-F5344CB8AC3E}">
        <p14:creationId xmlns:p14="http://schemas.microsoft.com/office/powerpoint/2010/main" val="1902471459"/>
      </p:ext>
    </p:extLst>
  </p:cSld>
  <p:clrMapOvr>
    <a:masterClrMapping/>
  </p:clrMapOvr>
</p:sld>
</file>

<file path=ppt/slides/slide8.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a:extLst>
              <a:ext uri="{FF2B5EF4-FFF2-40B4-BE49-F238E27FC236}">
                <a16:creationId xmlns:a16="http://schemas.microsoft.com/office/drawing/2014/main" id="{6408318A-80D4-AA8A-84DA-3D0C740E4B44}"/>
              </a:ext>
            </a:extLst>
          </p:cNvPr>
          <p:cNvSpPr>
            <a:spLocks noGrp="1"/>
          </p:cNvSpPr>
          <p:nvPr>
            <p:ph type="title"/>
          </p:nvPr>
        </p:nvSpPr>
        <p:spPr/>
        <p:txBody>
          <a:bodyPr/>
          <a:lstStyle/>
          <a:p>
            <a:r>
              <a:rPr lang="en-US" dirty="0"/>
              <a:t>“Qualified” employees</a:t>
            </a:r>
          </a:p>
        </p:txBody>
      </p:sp>
      <p:sp>
        <p:nvSpPr>
          <p:cNvPr id="3" name="Content Placeholder 2" descr="" title="">
            <a:extLst>
              <a:ext uri="{FF2B5EF4-FFF2-40B4-BE49-F238E27FC236}">
                <a16:creationId xmlns:a16="http://schemas.microsoft.com/office/drawing/2014/main" id="{A87F6091-9BB2-9005-F7D7-7BD85C1180BC}"/>
              </a:ext>
            </a:extLst>
          </p:cNvPr>
          <p:cNvSpPr>
            <a:spLocks noGrp="1"/>
          </p:cNvSpPr>
          <p:nvPr>
            <p:ph idx="1"/>
          </p:nvPr>
        </p:nvSpPr>
        <p:spPr/>
        <p:txBody>
          <a:bodyPr/>
          <a:lstStyle/>
          <a:p>
            <a:r>
              <a:rPr lang="en-US" dirty="0"/>
              <a:t>The employee must be a “qualified employee.”</a:t>
            </a:r>
          </a:p>
          <a:p>
            <a:r>
              <a:rPr lang="en-US" dirty="0"/>
              <a:t>This means the employee can perform the essential functions of her job </a:t>
            </a:r>
            <a:r>
              <a:rPr lang="en-US" i="1" u="sng" dirty="0"/>
              <a:t>except</a:t>
            </a:r>
            <a:r>
              <a:rPr lang="en-US" dirty="0"/>
              <a:t> that the employee will be considered qualified if:</a:t>
            </a:r>
          </a:p>
          <a:p>
            <a:pPr lvl="1"/>
            <a:r>
              <a:rPr lang="en-US" dirty="0"/>
              <a:t>Any inability to perform an essential function is for a temporary period;</a:t>
            </a:r>
          </a:p>
          <a:p>
            <a:pPr lvl="1"/>
            <a:r>
              <a:rPr lang="en-US" dirty="0"/>
              <a:t>The essential function could be performed in the near future; and</a:t>
            </a:r>
          </a:p>
          <a:p>
            <a:pPr lvl="1"/>
            <a:r>
              <a:rPr lang="en-US" dirty="0"/>
              <a:t>The inability to perform the essential function can be reasonably accommodated.  </a:t>
            </a:r>
          </a:p>
        </p:txBody>
      </p:sp>
      <p:sp>
        <p:nvSpPr>
          <p:cNvPr id="4" name="Slide Number Placeholder 3" descr="" title="">
            <a:extLst>
              <a:ext uri="{FF2B5EF4-FFF2-40B4-BE49-F238E27FC236}">
                <a16:creationId xmlns:a16="http://schemas.microsoft.com/office/drawing/2014/main" id="{2EA69041-A76A-2601-8A63-683521D7ECFD}"/>
              </a:ext>
            </a:extLst>
          </p:cNvPr>
          <p:cNvSpPr>
            <a:spLocks noGrp="1"/>
          </p:cNvSpPr>
          <p:nvPr>
            <p:ph type="sldNum" sz="quarter" idx="12"/>
          </p:nvPr>
        </p:nvSpPr>
        <p:spPr/>
        <p:txBody>
          <a:bodyPr/>
          <a:lstStyle/>
          <a:p>
            <a:pPr>
              <a:defRPr/>
            </a:pPr>
            <a:endParaRPr lang="en-US" dirty="0">
              <a:solidFill>
                <a:srgbClr val="000000"/>
              </a:solidFill>
            </a:endParaRPr>
          </a:p>
        </p:txBody>
      </p:sp>
    </p:spTree>
    <p:extLst>
      <p:ext uri="{BB962C8B-B14F-4D97-AF65-F5344CB8AC3E}">
        <p14:creationId xmlns:p14="http://schemas.microsoft.com/office/powerpoint/2010/main" val="2467556695"/>
      </p:ext>
    </p:extLst>
  </p:cSld>
  <p:clrMapOvr>
    <a:masterClrMapping/>
  </p:clrMapOvr>
</p:sld>
</file>

<file path=ppt/slides/slide9.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a:extLst>
              <a:ext uri="{FF2B5EF4-FFF2-40B4-BE49-F238E27FC236}">
                <a16:creationId xmlns:a16="http://schemas.microsoft.com/office/drawing/2014/main" id="{008DCD91-F24C-6DD5-AEC7-D859954F5D19}"/>
              </a:ext>
            </a:extLst>
          </p:cNvPr>
          <p:cNvSpPr>
            <a:spLocks noGrp="1"/>
          </p:cNvSpPr>
          <p:nvPr>
            <p:ph type="title"/>
          </p:nvPr>
        </p:nvSpPr>
        <p:spPr/>
        <p:txBody>
          <a:bodyPr/>
          <a:lstStyle/>
          <a:p>
            <a:r>
              <a:rPr lang="en-US" dirty="0"/>
              <a:t>Unlawful Acts</a:t>
            </a:r>
          </a:p>
        </p:txBody>
      </p:sp>
      <p:sp>
        <p:nvSpPr>
          <p:cNvPr id="3" name="Content Placeholder 2" descr="" title="">
            <a:extLst>
              <a:ext uri="{FF2B5EF4-FFF2-40B4-BE49-F238E27FC236}">
                <a16:creationId xmlns:a16="http://schemas.microsoft.com/office/drawing/2014/main" id="{8707CFE1-E4FF-5ED3-DCB2-2130790DB2DB}"/>
              </a:ext>
            </a:extLst>
          </p:cNvPr>
          <p:cNvSpPr>
            <a:spLocks noGrp="1"/>
          </p:cNvSpPr>
          <p:nvPr>
            <p:ph idx="1"/>
          </p:nvPr>
        </p:nvSpPr>
        <p:spPr/>
        <p:txBody>
          <a:bodyPr/>
          <a:lstStyle/>
          <a:p>
            <a:r>
              <a:rPr lang="en-US" dirty="0"/>
              <a:t>It is unlawful for an employer to:</a:t>
            </a:r>
          </a:p>
          <a:p>
            <a:pPr lvl="1"/>
            <a:r>
              <a:rPr lang="en-US" dirty="0"/>
              <a:t>Not make reasonable accommodation;</a:t>
            </a:r>
          </a:p>
          <a:p>
            <a:pPr lvl="1"/>
            <a:r>
              <a:rPr lang="en-US" dirty="0"/>
              <a:t>Require an employee to accept an accommodation outside of the interactive process;</a:t>
            </a:r>
          </a:p>
          <a:p>
            <a:pPr lvl="1"/>
            <a:r>
              <a:rPr lang="en-US" dirty="0"/>
              <a:t>Deny employment opportunities because a person may need accommodation;</a:t>
            </a:r>
          </a:p>
          <a:p>
            <a:pPr lvl="1"/>
            <a:r>
              <a:rPr lang="en-US" dirty="0"/>
              <a:t>Require an employee to take leave if another reasonable accommodation can be provided; </a:t>
            </a:r>
          </a:p>
          <a:p>
            <a:pPr lvl="1"/>
            <a:r>
              <a:rPr lang="en-US" dirty="0"/>
              <a:t>Retaliate against an employee because of her exercise of rights; or</a:t>
            </a:r>
          </a:p>
          <a:p>
            <a:pPr lvl="1"/>
            <a:r>
              <a:rPr lang="en-US" dirty="0"/>
              <a:t>Coerce, intimidate, or threaten.</a:t>
            </a:r>
          </a:p>
        </p:txBody>
      </p:sp>
      <p:sp>
        <p:nvSpPr>
          <p:cNvPr id="4" name="Slide Number Placeholder 3" descr="" title="">
            <a:extLst>
              <a:ext uri="{FF2B5EF4-FFF2-40B4-BE49-F238E27FC236}">
                <a16:creationId xmlns:a16="http://schemas.microsoft.com/office/drawing/2014/main" id="{BC6C0FCC-CD42-CFF0-4FA8-203641514717}"/>
              </a:ext>
            </a:extLst>
          </p:cNvPr>
          <p:cNvSpPr>
            <a:spLocks noGrp="1"/>
          </p:cNvSpPr>
          <p:nvPr>
            <p:ph type="sldNum" sz="quarter" idx="12"/>
          </p:nvPr>
        </p:nvSpPr>
        <p:spPr/>
        <p:txBody>
          <a:bodyPr/>
          <a:lstStyle/>
          <a:p>
            <a:pPr>
              <a:defRPr/>
            </a:pPr>
            <a:endParaRPr lang="en-US" dirty="0">
              <a:solidFill>
                <a:srgbClr val="000000"/>
              </a:solidFill>
            </a:endParaRPr>
          </a:p>
        </p:txBody>
      </p:sp>
    </p:spTree>
    <p:extLst>
      <p:ext uri="{BB962C8B-B14F-4D97-AF65-F5344CB8AC3E}">
        <p14:creationId xmlns:p14="http://schemas.microsoft.com/office/powerpoint/2010/main" val="3756437164"/>
      </p:ext>
    </p:extLst>
  </p:cSld>
  <p:clrMapOvr>
    <a:masterClrMapping/>
  </p:clrMapOvr>
</p:sld>
</file>

<file path=ppt/slides/slide10.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a:extLst>
              <a:ext uri="{FF2B5EF4-FFF2-40B4-BE49-F238E27FC236}">
                <a16:creationId xmlns:a16="http://schemas.microsoft.com/office/drawing/2014/main" id="{53B1F96E-D9C3-6EC9-1553-ED8B7BC12492}"/>
              </a:ext>
            </a:extLst>
          </p:cNvPr>
          <p:cNvSpPr>
            <a:spLocks noGrp="1"/>
          </p:cNvSpPr>
          <p:nvPr>
            <p:ph type="title"/>
          </p:nvPr>
        </p:nvSpPr>
        <p:spPr/>
        <p:txBody>
          <a:bodyPr/>
          <a:lstStyle/>
          <a:p>
            <a:r>
              <a:rPr lang="en-US" dirty="0"/>
              <a:t>Charges &amp; Remedies</a:t>
            </a:r>
          </a:p>
        </p:txBody>
      </p:sp>
      <p:sp>
        <p:nvSpPr>
          <p:cNvPr id="3" name="Content Placeholder 2" descr="" title="">
            <a:extLst>
              <a:ext uri="{FF2B5EF4-FFF2-40B4-BE49-F238E27FC236}">
                <a16:creationId xmlns:a16="http://schemas.microsoft.com/office/drawing/2014/main" id="{EC697E08-C961-CAC6-63C3-62080727EB07}"/>
              </a:ext>
            </a:extLst>
          </p:cNvPr>
          <p:cNvSpPr>
            <a:spLocks noGrp="1"/>
          </p:cNvSpPr>
          <p:nvPr>
            <p:ph idx="1"/>
          </p:nvPr>
        </p:nvSpPr>
        <p:spPr/>
        <p:txBody>
          <a:bodyPr/>
          <a:lstStyle/>
          <a:p>
            <a:r>
              <a:rPr lang="en-US" dirty="0"/>
              <a:t>The EEOC is accepting charges of violations of the Act.  </a:t>
            </a:r>
          </a:p>
          <a:p>
            <a:r>
              <a:rPr lang="en-US" dirty="0"/>
              <a:t>Possible remedies include:</a:t>
            </a:r>
          </a:p>
          <a:p>
            <a:pPr lvl="1"/>
            <a:r>
              <a:rPr lang="en-US" dirty="0"/>
              <a:t>Reinstatement</a:t>
            </a:r>
          </a:p>
          <a:p>
            <a:pPr lvl="1"/>
            <a:r>
              <a:rPr lang="en-US" dirty="0"/>
              <a:t>Back pay</a:t>
            </a:r>
          </a:p>
          <a:p>
            <a:pPr lvl="1"/>
            <a:r>
              <a:rPr lang="en-US" dirty="0"/>
              <a:t>Front pay</a:t>
            </a:r>
          </a:p>
          <a:p>
            <a:pPr lvl="1"/>
            <a:r>
              <a:rPr lang="en-US" dirty="0"/>
              <a:t>Compensatory damages</a:t>
            </a:r>
          </a:p>
          <a:p>
            <a:pPr lvl="1"/>
            <a:r>
              <a:rPr lang="en-US" dirty="0"/>
              <a:t>Punitive damages</a:t>
            </a:r>
          </a:p>
          <a:p>
            <a:pPr lvl="1"/>
            <a:r>
              <a:rPr lang="en-US" dirty="0"/>
              <a:t>Reasonable attorneys’ fees and costs</a:t>
            </a:r>
          </a:p>
          <a:p>
            <a:pPr marL="0" indent="0">
              <a:buNone/>
            </a:pPr>
            <a:endParaRPr lang="en-US" dirty="0"/>
          </a:p>
        </p:txBody>
      </p:sp>
      <p:sp>
        <p:nvSpPr>
          <p:cNvPr id="4" name="Slide Number Placeholder 3" descr="" title="">
            <a:extLst>
              <a:ext uri="{FF2B5EF4-FFF2-40B4-BE49-F238E27FC236}">
                <a16:creationId xmlns:a16="http://schemas.microsoft.com/office/drawing/2014/main" id="{A2D0BDEC-E5F6-BB95-0907-51581AD4AE72}"/>
              </a:ext>
            </a:extLst>
          </p:cNvPr>
          <p:cNvSpPr>
            <a:spLocks noGrp="1"/>
          </p:cNvSpPr>
          <p:nvPr>
            <p:ph type="sldNum" sz="quarter" idx="12"/>
          </p:nvPr>
        </p:nvSpPr>
        <p:spPr/>
        <p:txBody>
          <a:bodyPr/>
          <a:lstStyle/>
          <a:p>
            <a:pPr>
              <a:defRPr/>
            </a:pPr>
            <a:endParaRPr lang="en-US" dirty="0">
              <a:solidFill>
                <a:srgbClr val="000000"/>
              </a:solidFill>
            </a:endParaRPr>
          </a:p>
        </p:txBody>
      </p:sp>
    </p:spTree>
    <p:extLst>
      <p:ext uri="{BB962C8B-B14F-4D97-AF65-F5344CB8AC3E}">
        <p14:creationId xmlns:p14="http://schemas.microsoft.com/office/powerpoint/2010/main" val="4268220786"/>
      </p:ext>
    </p:extLst>
  </p:cSld>
  <p:clrMapOvr>
    <a:masterClrMapping/>
  </p:clrMapOvr>
</p:sld>
</file>

<file path=ppt/slides/slide11.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a:extLst>
              <a:ext uri="{FF2B5EF4-FFF2-40B4-BE49-F238E27FC236}">
                <a16:creationId xmlns:a16="http://schemas.microsoft.com/office/drawing/2014/main" id="{585F608C-9D79-41B7-9443-636D2CCD1633}"/>
              </a:ext>
            </a:extLst>
          </p:cNvPr>
          <p:cNvSpPr>
            <a:spLocks noGrp="1"/>
          </p:cNvSpPr>
          <p:nvPr>
            <p:ph type="title"/>
          </p:nvPr>
        </p:nvSpPr>
        <p:spPr/>
        <p:txBody>
          <a:bodyPr/>
          <a:lstStyle/>
          <a:p>
            <a:r>
              <a:rPr lang="en-US" dirty="0"/>
              <a:t>Examples of Accommodations</a:t>
            </a:r>
          </a:p>
        </p:txBody>
      </p:sp>
      <p:sp>
        <p:nvSpPr>
          <p:cNvPr id="3" name="Content Placeholder 2" descr="" title="">
            <a:extLst>
              <a:ext uri="{FF2B5EF4-FFF2-40B4-BE49-F238E27FC236}">
                <a16:creationId xmlns:a16="http://schemas.microsoft.com/office/drawing/2014/main" id="{7875A39F-E567-0932-EEDB-7008D360A099}"/>
              </a:ext>
            </a:extLst>
          </p:cNvPr>
          <p:cNvSpPr>
            <a:spLocks noGrp="1"/>
          </p:cNvSpPr>
          <p:nvPr>
            <p:ph idx="1"/>
          </p:nvPr>
        </p:nvSpPr>
        <p:spPr/>
        <p:txBody>
          <a:bodyPr/>
          <a:lstStyle/>
          <a:p>
            <a:r>
              <a:rPr lang="en-US" dirty="0"/>
              <a:t>Ability to sit (or stand) while working</a:t>
            </a:r>
          </a:p>
          <a:p>
            <a:r>
              <a:rPr lang="en-US" dirty="0"/>
              <a:t>Ability to drink or eat at the employee’s work station</a:t>
            </a:r>
          </a:p>
          <a:p>
            <a:r>
              <a:rPr lang="en-US" dirty="0"/>
              <a:t>Closer parking</a:t>
            </a:r>
          </a:p>
          <a:p>
            <a:r>
              <a:rPr lang="en-US" dirty="0"/>
              <a:t>Flexible work hours</a:t>
            </a:r>
          </a:p>
          <a:p>
            <a:r>
              <a:rPr lang="en-US" dirty="0"/>
              <a:t>Appropriate-sized uniforms</a:t>
            </a:r>
          </a:p>
          <a:p>
            <a:r>
              <a:rPr lang="en-US" dirty="0"/>
              <a:t>Additional rest or break time</a:t>
            </a:r>
          </a:p>
          <a:p>
            <a:r>
              <a:rPr lang="en-US" dirty="0"/>
              <a:t>Leave to recover from childbirth</a:t>
            </a:r>
          </a:p>
          <a:p>
            <a:r>
              <a:rPr lang="en-US" dirty="0"/>
              <a:t>Exemption from strenuous activities or exposure to hazardous chemicals</a:t>
            </a:r>
          </a:p>
        </p:txBody>
      </p:sp>
      <p:sp>
        <p:nvSpPr>
          <p:cNvPr id="4" name="Slide Number Placeholder 3" descr="" title="">
            <a:extLst>
              <a:ext uri="{FF2B5EF4-FFF2-40B4-BE49-F238E27FC236}">
                <a16:creationId xmlns:a16="http://schemas.microsoft.com/office/drawing/2014/main" id="{DE8BB068-0F56-162F-BA9D-BCA8220A3F51}"/>
              </a:ext>
            </a:extLst>
          </p:cNvPr>
          <p:cNvSpPr>
            <a:spLocks noGrp="1"/>
          </p:cNvSpPr>
          <p:nvPr>
            <p:ph type="sldNum" sz="quarter" idx="12"/>
          </p:nvPr>
        </p:nvSpPr>
        <p:spPr/>
        <p:txBody>
          <a:bodyPr/>
          <a:lstStyle/>
          <a:p>
            <a:pPr>
              <a:defRPr/>
            </a:pPr>
            <a:endParaRPr lang="en-US" dirty="0">
              <a:solidFill>
                <a:srgbClr val="000000"/>
              </a:solidFill>
            </a:endParaRPr>
          </a:p>
        </p:txBody>
      </p:sp>
    </p:spTree>
    <p:extLst>
      <p:ext uri="{BB962C8B-B14F-4D97-AF65-F5344CB8AC3E}">
        <p14:creationId xmlns:p14="http://schemas.microsoft.com/office/powerpoint/2010/main" val="2333283192"/>
      </p:ext>
    </p:extLst>
  </p:cSld>
  <p:clrMapOvr>
    <a:masterClrMapping/>
  </p:clrMapOvr>
</p:sld>
</file>

<file path=ppt/slides/slide12.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a:extLst>
              <a:ext uri="{FF2B5EF4-FFF2-40B4-BE49-F238E27FC236}">
                <a16:creationId xmlns:a16="http://schemas.microsoft.com/office/drawing/2014/main" id="{43B8D7AE-71EA-66FC-EBB5-C1D9BA351414}"/>
              </a:ext>
            </a:extLst>
          </p:cNvPr>
          <p:cNvSpPr>
            <a:spLocks noGrp="1"/>
          </p:cNvSpPr>
          <p:nvPr>
            <p:ph type="title"/>
          </p:nvPr>
        </p:nvSpPr>
        <p:spPr/>
        <p:txBody>
          <a:bodyPr/>
          <a:lstStyle/>
          <a:p>
            <a:r>
              <a:rPr lang="en-US" dirty="0"/>
              <a:t>Regulations</a:t>
            </a:r>
          </a:p>
        </p:txBody>
      </p:sp>
      <p:sp>
        <p:nvSpPr>
          <p:cNvPr id="3" name="Content Placeholder 2" descr="" title="">
            <a:extLst>
              <a:ext uri="{FF2B5EF4-FFF2-40B4-BE49-F238E27FC236}">
                <a16:creationId xmlns:a16="http://schemas.microsoft.com/office/drawing/2014/main" id="{AAA1003B-772B-3AB2-6B99-E6DD5204FA8B}"/>
              </a:ext>
            </a:extLst>
          </p:cNvPr>
          <p:cNvSpPr>
            <a:spLocks noGrp="1"/>
          </p:cNvSpPr>
          <p:nvPr>
            <p:ph idx="1"/>
          </p:nvPr>
        </p:nvSpPr>
        <p:spPr/>
        <p:txBody>
          <a:bodyPr/>
          <a:lstStyle/>
          <a:p>
            <a:r>
              <a:rPr lang="en-US" dirty="0"/>
              <a:t>EEOC issued final rules on 4/15/2024.</a:t>
            </a:r>
          </a:p>
          <a:p>
            <a:r>
              <a:rPr lang="en-US" dirty="0"/>
              <a:t>The rules take effect 60 days after publication.</a:t>
            </a:r>
          </a:p>
          <a:p>
            <a:r>
              <a:rPr lang="en-US" dirty="0"/>
              <a:t>Rules provide much greater detail regarding the Act.</a:t>
            </a:r>
          </a:p>
          <a:p>
            <a:r>
              <a:rPr lang="en-US" dirty="0"/>
              <a:t>They also provide numerous examples to demonstrate how the Act should be applied.</a:t>
            </a:r>
          </a:p>
          <a:p>
            <a:r>
              <a:rPr lang="en-US" dirty="0"/>
              <a:t>The rules are available through the EEOC’s website.</a:t>
            </a:r>
          </a:p>
        </p:txBody>
      </p:sp>
      <p:sp>
        <p:nvSpPr>
          <p:cNvPr id="4" name="Slide Number Placeholder 3" descr="" title="">
            <a:extLst>
              <a:ext uri="{FF2B5EF4-FFF2-40B4-BE49-F238E27FC236}">
                <a16:creationId xmlns:a16="http://schemas.microsoft.com/office/drawing/2014/main" id="{01873572-9330-39EC-2329-93C3DEE6C42C}"/>
              </a:ext>
            </a:extLst>
          </p:cNvPr>
          <p:cNvSpPr>
            <a:spLocks noGrp="1"/>
          </p:cNvSpPr>
          <p:nvPr>
            <p:ph type="sldNum" sz="quarter" idx="12"/>
          </p:nvPr>
        </p:nvSpPr>
        <p:spPr/>
        <p:txBody>
          <a:bodyPr/>
          <a:lstStyle/>
          <a:p>
            <a:pPr>
              <a:defRPr/>
            </a:pPr>
            <a:endParaRPr lang="en-US" dirty="0">
              <a:solidFill>
                <a:srgbClr val="000000"/>
              </a:solidFill>
            </a:endParaRPr>
          </a:p>
        </p:txBody>
      </p:sp>
    </p:spTree>
    <p:extLst>
      <p:ext uri="{BB962C8B-B14F-4D97-AF65-F5344CB8AC3E}">
        <p14:creationId xmlns:p14="http://schemas.microsoft.com/office/powerpoint/2010/main" val="4186885129"/>
      </p:ext>
    </p:extLst>
  </p:cSld>
  <p:clrMapOvr>
    <a:masterClrMapping/>
  </p:clrMapOvr>
</p:sld>
</file>

<file path=ppt/slides/slide13.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a:extLst>
              <a:ext uri="{FF2B5EF4-FFF2-40B4-BE49-F238E27FC236}">
                <a16:creationId xmlns:a16="http://schemas.microsoft.com/office/drawing/2014/main" id="{A2BC5401-712D-04FE-A681-E8B450732878}"/>
              </a:ext>
            </a:extLst>
          </p:cNvPr>
          <p:cNvSpPr>
            <a:spLocks noGrp="1"/>
          </p:cNvSpPr>
          <p:nvPr>
            <p:ph type="title"/>
          </p:nvPr>
        </p:nvSpPr>
        <p:spPr/>
        <p:txBody>
          <a:bodyPr/>
          <a:lstStyle/>
          <a:p>
            <a:r>
              <a:rPr lang="en-US" dirty="0"/>
              <a:t>Other Related Laws</a:t>
            </a:r>
          </a:p>
        </p:txBody>
      </p:sp>
      <p:sp>
        <p:nvSpPr>
          <p:cNvPr id="4" name="Slide Number Placeholder 3" descr="" title="">
            <a:extLst>
              <a:ext uri="{FF2B5EF4-FFF2-40B4-BE49-F238E27FC236}">
                <a16:creationId xmlns:a16="http://schemas.microsoft.com/office/drawing/2014/main" id="{53B7526C-A536-1CB5-6A1D-1529E1B47588}"/>
              </a:ext>
            </a:extLst>
          </p:cNvPr>
          <p:cNvSpPr>
            <a:spLocks noGrp="1"/>
          </p:cNvSpPr>
          <p:nvPr>
            <p:ph type="sldNum" sz="quarter" idx="12"/>
          </p:nvPr>
        </p:nvSpPr>
        <p:spPr/>
        <p:txBody>
          <a:bodyPr/>
          <a:lstStyle/>
          <a:p>
            <a:pPr>
              <a:defRPr/>
            </a:pPr>
            <a:endParaRPr lang="en-US" dirty="0">
              <a:solidFill>
                <a:srgbClr val="000000"/>
              </a:solidFill>
            </a:endParaRPr>
          </a:p>
        </p:txBody>
      </p:sp>
      <p:pic>
        <p:nvPicPr>
          <p:cNvPr id="2050" name="Picture 2" descr="" title="">
            <a:extLst>
              <a:ext uri="{FF2B5EF4-FFF2-40B4-BE49-F238E27FC236}">
                <a16:creationId xmlns:a16="http://schemas.microsoft.com/office/drawing/2014/main" id="{61812A37-6496-1624-C8FD-C6A57C1787B9}"/>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795337" y="1409700"/>
            <a:ext cx="7553325" cy="5029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5286349"/>
      </p:ext>
    </p:extLst>
  </p:cSld>
  <p:clrMapOvr>
    <a:masterClrMapping/>
  </p:clrMapOvr>
</p:sld>
</file>

<file path=ppt/slides/slide14.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a:extLst>
              <a:ext uri="{FF2B5EF4-FFF2-40B4-BE49-F238E27FC236}">
                <a16:creationId xmlns:a16="http://schemas.microsoft.com/office/drawing/2014/main" id="{CA227331-961C-0248-9A15-57C89EE69677}"/>
              </a:ext>
            </a:extLst>
          </p:cNvPr>
          <p:cNvSpPr>
            <a:spLocks noGrp="1"/>
          </p:cNvSpPr>
          <p:nvPr>
            <p:ph type="title"/>
          </p:nvPr>
        </p:nvSpPr>
        <p:spPr/>
        <p:txBody>
          <a:bodyPr/>
          <a:lstStyle/>
          <a:p>
            <a:r>
              <a:rPr lang="en-US" dirty="0"/>
              <a:t>Other Related Laws – Title VII</a:t>
            </a:r>
          </a:p>
        </p:txBody>
      </p:sp>
      <p:sp>
        <p:nvSpPr>
          <p:cNvPr id="3" name="Content Placeholder 2" descr="" title="">
            <a:extLst>
              <a:ext uri="{FF2B5EF4-FFF2-40B4-BE49-F238E27FC236}">
                <a16:creationId xmlns:a16="http://schemas.microsoft.com/office/drawing/2014/main" id="{2D146081-0BC7-2FD8-5319-86959DBC4C2E}"/>
              </a:ext>
            </a:extLst>
          </p:cNvPr>
          <p:cNvSpPr>
            <a:spLocks noGrp="1"/>
          </p:cNvSpPr>
          <p:nvPr>
            <p:ph idx="1"/>
          </p:nvPr>
        </p:nvSpPr>
        <p:spPr/>
        <p:txBody>
          <a:bodyPr/>
          <a:lstStyle/>
          <a:p>
            <a:r>
              <a:rPr lang="en-US" dirty="0"/>
              <a:t>Title VII of the Civil Rights Act of 1964 prohibits discrimination on the basis of sex.</a:t>
            </a:r>
          </a:p>
          <a:p>
            <a:r>
              <a:rPr lang="en-US" dirty="0"/>
              <a:t>Violations of the PWFA may also constitute violations of Title VII.</a:t>
            </a:r>
          </a:p>
        </p:txBody>
      </p:sp>
      <p:sp>
        <p:nvSpPr>
          <p:cNvPr id="4" name="Slide Number Placeholder 3" descr="" title="">
            <a:extLst>
              <a:ext uri="{FF2B5EF4-FFF2-40B4-BE49-F238E27FC236}">
                <a16:creationId xmlns:a16="http://schemas.microsoft.com/office/drawing/2014/main" id="{5F882169-34AA-3205-77D3-4C4A982B0F48}"/>
              </a:ext>
            </a:extLst>
          </p:cNvPr>
          <p:cNvSpPr>
            <a:spLocks noGrp="1"/>
          </p:cNvSpPr>
          <p:nvPr>
            <p:ph type="sldNum" sz="quarter" idx="12"/>
          </p:nvPr>
        </p:nvSpPr>
        <p:spPr/>
        <p:txBody>
          <a:bodyPr/>
          <a:lstStyle/>
          <a:p>
            <a:pPr>
              <a:defRPr/>
            </a:pPr>
            <a:endParaRPr lang="en-US" dirty="0">
              <a:solidFill>
                <a:srgbClr val="000000"/>
              </a:solidFill>
            </a:endParaRPr>
          </a:p>
        </p:txBody>
      </p:sp>
    </p:spTree>
    <p:extLst>
      <p:ext uri="{BB962C8B-B14F-4D97-AF65-F5344CB8AC3E}">
        <p14:creationId xmlns:p14="http://schemas.microsoft.com/office/powerpoint/2010/main" val="1503945071"/>
      </p:ext>
    </p:extLst>
  </p:cSld>
  <p:clrMapOvr>
    <a:masterClrMapping/>
  </p:clrMapOvr>
</p:sld>
</file>

<file path=ppt/slides/slide15.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a:extLst>
              <a:ext uri="{FF2B5EF4-FFF2-40B4-BE49-F238E27FC236}">
                <a16:creationId xmlns:a16="http://schemas.microsoft.com/office/drawing/2014/main" id="{DD787474-8352-FFC3-2EDC-C7352D9465CE}"/>
              </a:ext>
            </a:extLst>
          </p:cNvPr>
          <p:cNvSpPr>
            <a:spLocks noGrp="1"/>
          </p:cNvSpPr>
          <p:nvPr>
            <p:ph type="title"/>
          </p:nvPr>
        </p:nvSpPr>
        <p:spPr/>
        <p:txBody>
          <a:bodyPr/>
          <a:lstStyle/>
          <a:p>
            <a:r>
              <a:rPr lang="en-US" sz="2400" dirty="0"/>
              <a:t>Other Related Law - Pregnancy Discrimination Act</a:t>
            </a:r>
          </a:p>
        </p:txBody>
      </p:sp>
      <p:sp>
        <p:nvSpPr>
          <p:cNvPr id="3" name="Content Placeholder 2" descr="" title="">
            <a:extLst>
              <a:ext uri="{FF2B5EF4-FFF2-40B4-BE49-F238E27FC236}">
                <a16:creationId xmlns:a16="http://schemas.microsoft.com/office/drawing/2014/main" id="{F4F9F8E5-D008-E8AE-5C27-690D8F1463EF}"/>
              </a:ext>
            </a:extLst>
          </p:cNvPr>
          <p:cNvSpPr>
            <a:spLocks noGrp="1"/>
          </p:cNvSpPr>
          <p:nvPr>
            <p:ph idx="1"/>
          </p:nvPr>
        </p:nvSpPr>
        <p:spPr/>
        <p:txBody>
          <a:bodyPr/>
          <a:lstStyle/>
          <a:p>
            <a:r>
              <a:rPr lang="en-US" dirty="0"/>
              <a:t>This Act amended Title VII of the Civil Rights Act by prohibiting discrimination on the basis of:</a:t>
            </a:r>
          </a:p>
          <a:p>
            <a:pPr lvl="1"/>
            <a:r>
              <a:rPr lang="en-US" dirty="0"/>
              <a:t>Pregnancy</a:t>
            </a:r>
          </a:p>
          <a:p>
            <a:pPr lvl="1"/>
            <a:r>
              <a:rPr lang="en-US" dirty="0"/>
              <a:t>Childbirth</a:t>
            </a:r>
          </a:p>
          <a:p>
            <a:pPr lvl="1"/>
            <a:r>
              <a:rPr lang="en-US" dirty="0"/>
              <a:t>Related medical conditions</a:t>
            </a:r>
          </a:p>
          <a:p>
            <a:r>
              <a:rPr lang="en-US" dirty="0"/>
              <a:t>Discrimination means treating an applicant or employee less favorably because of pregnancy.</a:t>
            </a:r>
          </a:p>
          <a:p>
            <a:r>
              <a:rPr lang="en-US" dirty="0"/>
              <a:t>It also requires an employer to accommodate pregnant individuals on the same basis it accommodates other workers with similar abilities/inabilities to work.</a:t>
            </a:r>
          </a:p>
        </p:txBody>
      </p:sp>
      <p:sp>
        <p:nvSpPr>
          <p:cNvPr id="4" name="Slide Number Placeholder 3" descr="" title="">
            <a:extLst>
              <a:ext uri="{FF2B5EF4-FFF2-40B4-BE49-F238E27FC236}">
                <a16:creationId xmlns:a16="http://schemas.microsoft.com/office/drawing/2014/main" id="{D626DE09-7301-ABCD-B200-5C851B966CC3}"/>
              </a:ext>
            </a:extLst>
          </p:cNvPr>
          <p:cNvSpPr>
            <a:spLocks noGrp="1"/>
          </p:cNvSpPr>
          <p:nvPr>
            <p:ph type="sldNum" sz="quarter" idx="12"/>
          </p:nvPr>
        </p:nvSpPr>
        <p:spPr/>
        <p:txBody>
          <a:bodyPr/>
          <a:lstStyle/>
          <a:p>
            <a:pPr>
              <a:defRPr/>
            </a:pPr>
            <a:endParaRPr lang="en-US" dirty="0">
              <a:solidFill>
                <a:srgbClr val="000000"/>
              </a:solidFill>
            </a:endParaRPr>
          </a:p>
        </p:txBody>
      </p:sp>
    </p:spTree>
    <p:extLst>
      <p:ext uri="{BB962C8B-B14F-4D97-AF65-F5344CB8AC3E}">
        <p14:creationId xmlns:p14="http://schemas.microsoft.com/office/powerpoint/2010/main" val="1429152647"/>
      </p:ext>
    </p:extLst>
  </p:cSld>
  <p:clrMapOvr>
    <a:masterClrMapping/>
  </p:clrMapOvr>
</p:sld>
</file>

<file path=ppt/slides/slide16.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a:extLst>
              <a:ext uri="{FF2B5EF4-FFF2-40B4-BE49-F238E27FC236}">
                <a16:creationId xmlns:a16="http://schemas.microsoft.com/office/drawing/2014/main" id="{C98362A7-17CC-C758-9BEB-579DC3E48D7B}"/>
              </a:ext>
            </a:extLst>
          </p:cNvPr>
          <p:cNvSpPr>
            <a:spLocks noGrp="1"/>
          </p:cNvSpPr>
          <p:nvPr>
            <p:ph type="title"/>
          </p:nvPr>
        </p:nvSpPr>
        <p:spPr/>
        <p:txBody>
          <a:bodyPr/>
          <a:lstStyle/>
          <a:p>
            <a:r>
              <a:rPr lang="en-US" dirty="0"/>
              <a:t>Other Related Law - ADA</a:t>
            </a:r>
          </a:p>
        </p:txBody>
      </p:sp>
      <p:sp>
        <p:nvSpPr>
          <p:cNvPr id="3" name="Content Placeholder 2" descr="" title="">
            <a:extLst>
              <a:ext uri="{FF2B5EF4-FFF2-40B4-BE49-F238E27FC236}">
                <a16:creationId xmlns:a16="http://schemas.microsoft.com/office/drawing/2014/main" id="{A21DC185-039B-2C56-C37E-CDBBF26C8B12}"/>
              </a:ext>
            </a:extLst>
          </p:cNvPr>
          <p:cNvSpPr>
            <a:spLocks noGrp="1"/>
          </p:cNvSpPr>
          <p:nvPr>
            <p:ph idx="1"/>
          </p:nvPr>
        </p:nvSpPr>
        <p:spPr/>
        <p:txBody>
          <a:bodyPr/>
          <a:lstStyle/>
          <a:p>
            <a:r>
              <a:rPr lang="en-US" dirty="0"/>
              <a:t>The Americans with Disabilities Act prohibits discrimination on the basis of disability.</a:t>
            </a:r>
          </a:p>
          <a:p>
            <a:r>
              <a:rPr lang="en-US" dirty="0"/>
              <a:t>If also requires employers to provide reasonable accommodations to qualified employees with disabilities that will enable the employee to perform the essential functions of the job.</a:t>
            </a:r>
          </a:p>
        </p:txBody>
      </p:sp>
      <p:sp>
        <p:nvSpPr>
          <p:cNvPr id="4" name="Slide Number Placeholder 3" descr="" title="">
            <a:extLst>
              <a:ext uri="{FF2B5EF4-FFF2-40B4-BE49-F238E27FC236}">
                <a16:creationId xmlns:a16="http://schemas.microsoft.com/office/drawing/2014/main" id="{A9AAF034-8A42-FD41-E769-06FD9A8EEF86}"/>
              </a:ext>
            </a:extLst>
          </p:cNvPr>
          <p:cNvSpPr>
            <a:spLocks noGrp="1"/>
          </p:cNvSpPr>
          <p:nvPr>
            <p:ph type="sldNum" sz="quarter" idx="12"/>
          </p:nvPr>
        </p:nvSpPr>
        <p:spPr/>
        <p:txBody>
          <a:bodyPr/>
          <a:lstStyle/>
          <a:p>
            <a:pPr>
              <a:defRPr/>
            </a:pPr>
            <a:endParaRPr lang="en-US" dirty="0">
              <a:solidFill>
                <a:srgbClr val="000000"/>
              </a:solidFill>
            </a:endParaRPr>
          </a:p>
        </p:txBody>
      </p:sp>
    </p:spTree>
    <p:extLst>
      <p:ext uri="{BB962C8B-B14F-4D97-AF65-F5344CB8AC3E}">
        <p14:creationId xmlns:p14="http://schemas.microsoft.com/office/powerpoint/2010/main" val="2931488739"/>
      </p:ext>
    </p:extLst>
  </p:cSld>
  <p:clrMapOvr>
    <a:masterClrMapping/>
  </p:clrMapOvr>
</p:sld>
</file>

<file path=ppt/slides/slide17.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a:extLst>
              <a:ext uri="{FF2B5EF4-FFF2-40B4-BE49-F238E27FC236}">
                <a16:creationId xmlns:a16="http://schemas.microsoft.com/office/drawing/2014/main" id="{F2385214-4ECE-9D00-827B-A70C4A36D725}"/>
              </a:ext>
            </a:extLst>
          </p:cNvPr>
          <p:cNvSpPr>
            <a:spLocks noGrp="1"/>
          </p:cNvSpPr>
          <p:nvPr>
            <p:ph type="title"/>
          </p:nvPr>
        </p:nvSpPr>
        <p:spPr/>
        <p:txBody>
          <a:bodyPr/>
          <a:lstStyle/>
          <a:p>
            <a:r>
              <a:rPr lang="en-US" dirty="0"/>
              <a:t>Other Related Law - NYSHRL</a:t>
            </a:r>
          </a:p>
        </p:txBody>
      </p:sp>
      <p:sp>
        <p:nvSpPr>
          <p:cNvPr id="3" name="Content Placeholder 2" descr="" title="">
            <a:extLst>
              <a:ext uri="{FF2B5EF4-FFF2-40B4-BE49-F238E27FC236}">
                <a16:creationId xmlns:a16="http://schemas.microsoft.com/office/drawing/2014/main" id="{D2B4B6EF-2134-D47A-E4B2-92A5ECC88F98}"/>
              </a:ext>
            </a:extLst>
          </p:cNvPr>
          <p:cNvSpPr>
            <a:spLocks noGrp="1"/>
          </p:cNvSpPr>
          <p:nvPr>
            <p:ph idx="1"/>
          </p:nvPr>
        </p:nvSpPr>
        <p:spPr/>
        <p:txBody>
          <a:bodyPr/>
          <a:lstStyle/>
          <a:p>
            <a:r>
              <a:rPr lang="en-US" dirty="0"/>
              <a:t>The NYS Human Rights Law also prohibits discrimination on the basis of sex and disability.</a:t>
            </a:r>
          </a:p>
          <a:p>
            <a:r>
              <a:rPr lang="en-US" dirty="0"/>
              <a:t>It makes unlawful:</a:t>
            </a:r>
          </a:p>
          <a:p>
            <a:pPr lvl="1"/>
            <a:r>
              <a:rPr lang="en-US" dirty="0"/>
              <a:t>An employer compelling a pregnant employee to take a leave of absence unless pregnancy prevents the employee from performing job duties in a reasonable manner; and</a:t>
            </a:r>
          </a:p>
          <a:p>
            <a:pPr lvl="1"/>
            <a:r>
              <a:rPr lang="en-US" dirty="0"/>
              <a:t>An employer failing to provide reasonable accommodations to employees, or prospective employees, with pregnancy-related conditions or disabilities.</a:t>
            </a:r>
          </a:p>
        </p:txBody>
      </p:sp>
      <p:sp>
        <p:nvSpPr>
          <p:cNvPr id="4" name="Slide Number Placeholder 3" descr="" title="">
            <a:extLst>
              <a:ext uri="{FF2B5EF4-FFF2-40B4-BE49-F238E27FC236}">
                <a16:creationId xmlns:a16="http://schemas.microsoft.com/office/drawing/2014/main" id="{D4895B1C-BB0B-2C3C-A0CA-239D3E3C7A77}"/>
              </a:ext>
            </a:extLst>
          </p:cNvPr>
          <p:cNvSpPr>
            <a:spLocks noGrp="1"/>
          </p:cNvSpPr>
          <p:nvPr>
            <p:ph type="sldNum" sz="quarter" idx="12"/>
          </p:nvPr>
        </p:nvSpPr>
        <p:spPr/>
        <p:txBody>
          <a:bodyPr/>
          <a:lstStyle/>
          <a:p>
            <a:pPr>
              <a:defRPr/>
            </a:pPr>
            <a:endParaRPr lang="en-US" dirty="0">
              <a:solidFill>
                <a:srgbClr val="000000"/>
              </a:solidFill>
            </a:endParaRPr>
          </a:p>
        </p:txBody>
      </p:sp>
    </p:spTree>
    <p:extLst>
      <p:ext uri="{BB962C8B-B14F-4D97-AF65-F5344CB8AC3E}">
        <p14:creationId xmlns:p14="http://schemas.microsoft.com/office/powerpoint/2010/main" val="2497275104"/>
      </p:ext>
    </p:extLst>
  </p:cSld>
  <p:clrMapOvr>
    <a:masterClrMapping/>
  </p:clrMapOvr>
</p:sld>
</file>

<file path=ppt/slides/slide18.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a:extLst>
              <a:ext uri="{FF2B5EF4-FFF2-40B4-BE49-F238E27FC236}">
                <a16:creationId xmlns:a16="http://schemas.microsoft.com/office/drawing/2014/main" id="{D596B457-06A6-2FEF-F584-DE273DC4EA4B}"/>
              </a:ext>
            </a:extLst>
          </p:cNvPr>
          <p:cNvSpPr>
            <a:spLocks noGrp="1"/>
          </p:cNvSpPr>
          <p:nvPr>
            <p:ph type="title"/>
          </p:nvPr>
        </p:nvSpPr>
        <p:spPr/>
        <p:txBody>
          <a:bodyPr/>
          <a:lstStyle/>
          <a:p>
            <a:r>
              <a:rPr lang="en-US" dirty="0"/>
              <a:t>Other Related Law - The PUMP Act</a:t>
            </a:r>
          </a:p>
        </p:txBody>
      </p:sp>
      <p:sp>
        <p:nvSpPr>
          <p:cNvPr id="3" name="Content Placeholder 2" descr="" title="">
            <a:extLst>
              <a:ext uri="{FF2B5EF4-FFF2-40B4-BE49-F238E27FC236}">
                <a16:creationId xmlns:a16="http://schemas.microsoft.com/office/drawing/2014/main" id="{24A8D0E4-0B65-F876-8256-E4A180F007C3}"/>
              </a:ext>
            </a:extLst>
          </p:cNvPr>
          <p:cNvSpPr>
            <a:spLocks noGrp="1"/>
          </p:cNvSpPr>
          <p:nvPr>
            <p:ph idx="1"/>
          </p:nvPr>
        </p:nvSpPr>
        <p:spPr/>
        <p:txBody>
          <a:bodyPr/>
          <a:lstStyle/>
          <a:p>
            <a:r>
              <a:rPr lang="en-US" dirty="0"/>
              <a:t>The Providing Urgent Maternal Protections for Nursing Mothers Act may also come into play.</a:t>
            </a:r>
          </a:p>
          <a:p>
            <a:r>
              <a:rPr lang="en-US" dirty="0"/>
              <a:t>It took effect April 28, 2023.</a:t>
            </a:r>
          </a:p>
          <a:p>
            <a:r>
              <a:rPr lang="en-US" dirty="0"/>
              <a:t>It requires employers to provide reasonable break time and a private place, other than a bathroom, for an employee to pump breast milk for up to 1 year after the child’s birth.</a:t>
            </a:r>
          </a:p>
        </p:txBody>
      </p:sp>
      <p:sp>
        <p:nvSpPr>
          <p:cNvPr id="4" name="Slide Number Placeholder 3" descr="" title="">
            <a:extLst>
              <a:ext uri="{FF2B5EF4-FFF2-40B4-BE49-F238E27FC236}">
                <a16:creationId xmlns:a16="http://schemas.microsoft.com/office/drawing/2014/main" id="{C1ADAFB5-D3D4-753D-4EEC-FE14B8FF4655}"/>
              </a:ext>
            </a:extLst>
          </p:cNvPr>
          <p:cNvSpPr>
            <a:spLocks noGrp="1"/>
          </p:cNvSpPr>
          <p:nvPr>
            <p:ph type="sldNum" sz="quarter" idx="12"/>
          </p:nvPr>
        </p:nvSpPr>
        <p:spPr/>
        <p:txBody>
          <a:bodyPr/>
          <a:lstStyle/>
          <a:p>
            <a:pPr>
              <a:defRPr/>
            </a:pPr>
            <a:endParaRPr lang="en-US" dirty="0">
              <a:solidFill>
                <a:srgbClr val="000000"/>
              </a:solidFill>
            </a:endParaRPr>
          </a:p>
        </p:txBody>
      </p:sp>
    </p:spTree>
    <p:extLst>
      <p:ext uri="{BB962C8B-B14F-4D97-AF65-F5344CB8AC3E}">
        <p14:creationId xmlns:p14="http://schemas.microsoft.com/office/powerpoint/2010/main" val="3018338805"/>
      </p:ext>
    </p:extLst>
  </p:cSld>
  <p:clrMapOvr>
    <a:masterClrMapping/>
  </p:clrMapOvr>
</p:sld>
</file>

<file path=ppt/slides/slide19.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a:extLst>
              <a:ext uri="{FF2B5EF4-FFF2-40B4-BE49-F238E27FC236}">
                <a16:creationId xmlns:a16="http://schemas.microsoft.com/office/drawing/2014/main" id="{8F57CE62-A0FC-36E9-44AA-C8AB27821DCB}"/>
              </a:ext>
            </a:extLst>
          </p:cNvPr>
          <p:cNvSpPr>
            <a:spLocks noGrp="1"/>
          </p:cNvSpPr>
          <p:nvPr>
            <p:ph type="title"/>
          </p:nvPr>
        </p:nvSpPr>
        <p:spPr/>
        <p:txBody>
          <a:bodyPr/>
          <a:lstStyle/>
          <a:p>
            <a:r>
              <a:rPr lang="en-US" sz="2800" dirty="0"/>
              <a:t>Other Related Law – NYS Labor Law 206-c</a:t>
            </a:r>
          </a:p>
        </p:txBody>
      </p:sp>
      <p:sp>
        <p:nvSpPr>
          <p:cNvPr id="3" name="Content Placeholder 2" descr="" title="">
            <a:extLst>
              <a:ext uri="{FF2B5EF4-FFF2-40B4-BE49-F238E27FC236}">
                <a16:creationId xmlns:a16="http://schemas.microsoft.com/office/drawing/2014/main" id="{2691DC96-7931-B380-D82B-0BCCAD28BFF7}"/>
              </a:ext>
            </a:extLst>
          </p:cNvPr>
          <p:cNvSpPr>
            <a:spLocks noGrp="1"/>
          </p:cNvSpPr>
          <p:nvPr>
            <p:ph idx="1"/>
          </p:nvPr>
        </p:nvSpPr>
        <p:spPr/>
        <p:txBody>
          <a:bodyPr/>
          <a:lstStyle/>
          <a:p>
            <a:r>
              <a:rPr lang="en-US" dirty="0"/>
              <a:t>Requires employers to provide reasonable break time to pump breast milk for up to 3 years after the birth of a child.</a:t>
            </a:r>
          </a:p>
          <a:p>
            <a:r>
              <a:rPr lang="en-US" dirty="0"/>
              <a:t>Must provide a private place, other than a bathroom, that is shielded from view, free from intrusion, and includes a chair, table, nearby access to running water, and an electrical outlet if the workplace has electricity.</a:t>
            </a:r>
          </a:p>
          <a:p>
            <a:r>
              <a:rPr lang="en-US" u="sng" dirty="0"/>
              <a:t>Note</a:t>
            </a:r>
            <a:r>
              <a:rPr lang="en-US" dirty="0"/>
              <a:t>:  4/19/2024 NYS modified this law to provide </a:t>
            </a:r>
            <a:r>
              <a:rPr lang="en-US" b="1" i="1" dirty="0"/>
              <a:t>paid</a:t>
            </a:r>
            <a:r>
              <a:rPr lang="en-US" dirty="0"/>
              <a:t> break time for 30 minutes beginning effective 6/19/2024.  </a:t>
            </a:r>
          </a:p>
        </p:txBody>
      </p:sp>
      <p:sp>
        <p:nvSpPr>
          <p:cNvPr id="4" name="Slide Number Placeholder 3" descr="" title="">
            <a:extLst>
              <a:ext uri="{FF2B5EF4-FFF2-40B4-BE49-F238E27FC236}">
                <a16:creationId xmlns:a16="http://schemas.microsoft.com/office/drawing/2014/main" id="{E223E5E7-24E6-B895-7F25-CDD081286028}"/>
              </a:ext>
            </a:extLst>
          </p:cNvPr>
          <p:cNvSpPr>
            <a:spLocks noGrp="1"/>
          </p:cNvSpPr>
          <p:nvPr>
            <p:ph type="sldNum" sz="quarter" idx="12"/>
          </p:nvPr>
        </p:nvSpPr>
        <p:spPr/>
        <p:txBody>
          <a:bodyPr/>
          <a:lstStyle/>
          <a:p>
            <a:pPr>
              <a:defRPr/>
            </a:pPr>
            <a:endParaRPr lang="en-US" dirty="0">
              <a:solidFill>
                <a:srgbClr val="000000"/>
              </a:solidFill>
            </a:endParaRPr>
          </a:p>
        </p:txBody>
      </p:sp>
    </p:spTree>
    <p:extLst>
      <p:ext uri="{BB962C8B-B14F-4D97-AF65-F5344CB8AC3E}">
        <p14:creationId xmlns:p14="http://schemas.microsoft.com/office/powerpoint/2010/main" val="1387023851"/>
      </p:ext>
    </p:extLst>
  </p:cSld>
  <p:clrMapOvr>
    <a:masterClrMapping/>
  </p:clrMapOvr>
</p:sld>
</file>

<file path=ppt/slides/slide20.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a:extLst>
              <a:ext uri="{FF2B5EF4-FFF2-40B4-BE49-F238E27FC236}">
                <a16:creationId xmlns:a16="http://schemas.microsoft.com/office/drawing/2014/main" id="{F4EF8014-698E-26B7-C4C8-E50118EF0344}"/>
              </a:ext>
            </a:extLst>
          </p:cNvPr>
          <p:cNvSpPr>
            <a:spLocks noGrp="1"/>
          </p:cNvSpPr>
          <p:nvPr>
            <p:ph type="title"/>
          </p:nvPr>
        </p:nvSpPr>
        <p:spPr/>
        <p:txBody>
          <a:bodyPr/>
          <a:lstStyle/>
          <a:p>
            <a:r>
              <a:rPr lang="en-US" dirty="0"/>
              <a:t>Other Related Law - FMLA</a:t>
            </a:r>
          </a:p>
        </p:txBody>
      </p:sp>
      <p:sp>
        <p:nvSpPr>
          <p:cNvPr id="3" name="Content Placeholder 2" descr="" title="">
            <a:extLst>
              <a:ext uri="{FF2B5EF4-FFF2-40B4-BE49-F238E27FC236}">
                <a16:creationId xmlns:a16="http://schemas.microsoft.com/office/drawing/2014/main" id="{F1BF02E0-5158-144C-0073-977577C3CA05}"/>
              </a:ext>
            </a:extLst>
          </p:cNvPr>
          <p:cNvSpPr>
            <a:spLocks noGrp="1"/>
          </p:cNvSpPr>
          <p:nvPr>
            <p:ph idx="1"/>
          </p:nvPr>
        </p:nvSpPr>
        <p:spPr/>
        <p:txBody>
          <a:bodyPr/>
          <a:lstStyle/>
          <a:p>
            <a:r>
              <a:rPr lang="en-US" dirty="0"/>
              <a:t>FMLA, among other things, provides up to 12 weeks of unpaid leave to eligible employees for:</a:t>
            </a:r>
          </a:p>
          <a:p>
            <a:pPr lvl="1"/>
            <a:r>
              <a:rPr lang="en-US" dirty="0"/>
              <a:t>The birth, adoption or placement of a child; and</a:t>
            </a:r>
          </a:p>
          <a:p>
            <a:pPr lvl="1"/>
            <a:r>
              <a:rPr lang="en-US" dirty="0"/>
              <a:t>The employee’s serious health condition (including relating to pregnancy and childbirth and for prenatal care).</a:t>
            </a:r>
          </a:p>
          <a:p>
            <a:pPr marL="0" indent="0">
              <a:buNone/>
            </a:pPr>
            <a:endParaRPr lang="en-US" dirty="0"/>
          </a:p>
        </p:txBody>
      </p:sp>
      <p:sp>
        <p:nvSpPr>
          <p:cNvPr id="4" name="Slide Number Placeholder 3" descr="" title="">
            <a:extLst>
              <a:ext uri="{FF2B5EF4-FFF2-40B4-BE49-F238E27FC236}">
                <a16:creationId xmlns:a16="http://schemas.microsoft.com/office/drawing/2014/main" id="{129DDAA0-199D-4F57-64F8-193754695343}"/>
              </a:ext>
            </a:extLst>
          </p:cNvPr>
          <p:cNvSpPr>
            <a:spLocks noGrp="1"/>
          </p:cNvSpPr>
          <p:nvPr>
            <p:ph type="sldNum" sz="quarter" idx="12"/>
          </p:nvPr>
        </p:nvSpPr>
        <p:spPr/>
        <p:txBody>
          <a:bodyPr/>
          <a:lstStyle/>
          <a:p>
            <a:pPr>
              <a:defRPr/>
            </a:pPr>
            <a:endParaRPr lang="en-US" dirty="0">
              <a:solidFill>
                <a:srgbClr val="000000"/>
              </a:solidFill>
            </a:endParaRPr>
          </a:p>
        </p:txBody>
      </p:sp>
    </p:spTree>
    <p:extLst>
      <p:ext uri="{BB962C8B-B14F-4D97-AF65-F5344CB8AC3E}">
        <p14:creationId xmlns:p14="http://schemas.microsoft.com/office/powerpoint/2010/main" val="2473503661"/>
      </p:ext>
    </p:extLst>
  </p:cSld>
  <p:clrMapOvr>
    <a:masterClrMapping/>
  </p:clrMapOvr>
</p:sld>
</file>

<file path=ppt/slides/slide21.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a:extLst>
              <a:ext uri="{FF2B5EF4-FFF2-40B4-BE49-F238E27FC236}">
                <a16:creationId xmlns:a16="http://schemas.microsoft.com/office/drawing/2014/main" id="{1B95E81C-B082-8999-8319-49D642CA69A0}"/>
              </a:ext>
            </a:extLst>
          </p:cNvPr>
          <p:cNvSpPr>
            <a:spLocks noGrp="1"/>
          </p:cNvSpPr>
          <p:nvPr>
            <p:ph type="title"/>
          </p:nvPr>
        </p:nvSpPr>
        <p:spPr/>
        <p:txBody>
          <a:bodyPr/>
          <a:lstStyle/>
          <a:p>
            <a:r>
              <a:rPr lang="en-US" dirty="0"/>
              <a:t>Tackling PWFA Situations</a:t>
            </a:r>
          </a:p>
        </p:txBody>
      </p:sp>
      <p:sp>
        <p:nvSpPr>
          <p:cNvPr id="4" name="Slide Number Placeholder 3" descr="" title="">
            <a:extLst>
              <a:ext uri="{FF2B5EF4-FFF2-40B4-BE49-F238E27FC236}">
                <a16:creationId xmlns:a16="http://schemas.microsoft.com/office/drawing/2014/main" id="{F482C14E-7952-FA29-3A8E-15DEB7D54FB9}"/>
              </a:ext>
            </a:extLst>
          </p:cNvPr>
          <p:cNvSpPr>
            <a:spLocks noGrp="1"/>
          </p:cNvSpPr>
          <p:nvPr>
            <p:ph type="sldNum" sz="quarter" idx="12"/>
          </p:nvPr>
        </p:nvSpPr>
        <p:spPr/>
        <p:txBody>
          <a:bodyPr/>
          <a:lstStyle/>
          <a:p>
            <a:pPr>
              <a:defRPr/>
            </a:pPr>
            <a:endParaRPr lang="en-US" dirty="0">
              <a:solidFill>
                <a:srgbClr val="000000"/>
              </a:solidFill>
            </a:endParaRPr>
          </a:p>
        </p:txBody>
      </p:sp>
      <p:pic>
        <p:nvPicPr>
          <p:cNvPr id="3074" name="Picture 2" descr="" title="">
            <a:extLst>
              <a:ext uri="{FF2B5EF4-FFF2-40B4-BE49-F238E27FC236}">
                <a16:creationId xmlns:a16="http://schemas.microsoft.com/office/drawing/2014/main" id="{A928BB4B-2760-9BBF-E6A3-0934F942F0D4}"/>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510988" y="1650133"/>
            <a:ext cx="8147156" cy="45624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9933305"/>
      </p:ext>
    </p:extLst>
  </p:cSld>
  <p:clrMapOvr>
    <a:masterClrMapping/>
  </p:clrMapOvr>
</p:sld>
</file>

<file path=ppt/slides/slide22.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a:extLst>
              <a:ext uri="{FF2B5EF4-FFF2-40B4-BE49-F238E27FC236}">
                <a16:creationId xmlns:a16="http://schemas.microsoft.com/office/drawing/2014/main" id="{58EFD882-3BCE-5845-16F2-A76EAEE1EF3C}"/>
              </a:ext>
            </a:extLst>
          </p:cNvPr>
          <p:cNvSpPr>
            <a:spLocks noGrp="1"/>
          </p:cNvSpPr>
          <p:nvPr>
            <p:ph type="title"/>
          </p:nvPr>
        </p:nvSpPr>
        <p:spPr/>
        <p:txBody>
          <a:bodyPr/>
          <a:lstStyle/>
          <a:p>
            <a:r>
              <a:rPr lang="en-US" dirty="0"/>
              <a:t>How to Approach These Situations</a:t>
            </a:r>
          </a:p>
        </p:txBody>
      </p:sp>
      <p:sp>
        <p:nvSpPr>
          <p:cNvPr id="3" name="Content Placeholder 2" descr="" title="">
            <a:extLst>
              <a:ext uri="{FF2B5EF4-FFF2-40B4-BE49-F238E27FC236}">
                <a16:creationId xmlns:a16="http://schemas.microsoft.com/office/drawing/2014/main" id="{9358CAA7-0E10-2873-5D44-EEF032AE423A}"/>
              </a:ext>
            </a:extLst>
          </p:cNvPr>
          <p:cNvSpPr>
            <a:spLocks noGrp="1"/>
          </p:cNvSpPr>
          <p:nvPr>
            <p:ph idx="1"/>
          </p:nvPr>
        </p:nvSpPr>
        <p:spPr/>
        <p:txBody>
          <a:bodyPr/>
          <a:lstStyle/>
          <a:p>
            <a:r>
              <a:rPr lang="en-US" dirty="0"/>
              <a:t>Focus on the laws that provide employees with greater rights:</a:t>
            </a:r>
          </a:p>
          <a:p>
            <a:pPr lvl="1"/>
            <a:r>
              <a:rPr lang="en-US" dirty="0"/>
              <a:t>Pregnancy accommodation:  PWFA</a:t>
            </a:r>
          </a:p>
          <a:p>
            <a:pPr lvl="1"/>
            <a:r>
              <a:rPr lang="en-US" dirty="0"/>
              <a:t>Disability:  NYSHRL</a:t>
            </a:r>
          </a:p>
          <a:p>
            <a:pPr lvl="1"/>
            <a:r>
              <a:rPr lang="en-US" dirty="0"/>
              <a:t>Lactation:  NYS Labor Law 206-c</a:t>
            </a:r>
          </a:p>
          <a:p>
            <a:pPr lvl="1"/>
            <a:r>
              <a:rPr lang="en-US" dirty="0"/>
              <a:t>Leave:  FMLA (or if not eligible, consider as accommodation request)</a:t>
            </a:r>
          </a:p>
          <a:p>
            <a:r>
              <a:rPr lang="en-US" dirty="0"/>
              <a:t>Break it down into manageable steps.</a:t>
            </a:r>
          </a:p>
        </p:txBody>
      </p:sp>
      <p:sp>
        <p:nvSpPr>
          <p:cNvPr id="4" name="Slide Number Placeholder 3" descr="" title="">
            <a:extLst>
              <a:ext uri="{FF2B5EF4-FFF2-40B4-BE49-F238E27FC236}">
                <a16:creationId xmlns:a16="http://schemas.microsoft.com/office/drawing/2014/main" id="{2F43154D-9FAE-1466-031F-DA901A194C9E}"/>
              </a:ext>
            </a:extLst>
          </p:cNvPr>
          <p:cNvSpPr>
            <a:spLocks noGrp="1"/>
          </p:cNvSpPr>
          <p:nvPr>
            <p:ph type="sldNum" sz="quarter" idx="12"/>
          </p:nvPr>
        </p:nvSpPr>
        <p:spPr/>
        <p:txBody>
          <a:bodyPr/>
          <a:lstStyle/>
          <a:p>
            <a:pPr>
              <a:defRPr/>
            </a:pPr>
            <a:endParaRPr lang="en-US" dirty="0">
              <a:solidFill>
                <a:srgbClr val="000000"/>
              </a:solidFill>
            </a:endParaRPr>
          </a:p>
        </p:txBody>
      </p:sp>
    </p:spTree>
    <p:extLst>
      <p:ext uri="{BB962C8B-B14F-4D97-AF65-F5344CB8AC3E}">
        <p14:creationId xmlns:p14="http://schemas.microsoft.com/office/powerpoint/2010/main" val="878485103"/>
      </p:ext>
    </p:extLst>
  </p:cSld>
  <p:clrMapOvr>
    <a:masterClrMapping/>
  </p:clrMapOvr>
</p:sld>
</file>

<file path=ppt/slides/slide23.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a:extLst>
              <a:ext uri="{FF2B5EF4-FFF2-40B4-BE49-F238E27FC236}">
                <a16:creationId xmlns:a16="http://schemas.microsoft.com/office/drawing/2014/main" id="{42A90CB0-DD8C-4F07-D032-02799D232B91}"/>
              </a:ext>
            </a:extLst>
          </p:cNvPr>
          <p:cNvSpPr>
            <a:spLocks noGrp="1"/>
          </p:cNvSpPr>
          <p:nvPr>
            <p:ph type="title"/>
          </p:nvPr>
        </p:nvSpPr>
        <p:spPr/>
        <p:txBody>
          <a:bodyPr/>
          <a:lstStyle/>
          <a:p>
            <a:r>
              <a:rPr lang="en-US" dirty="0"/>
              <a:t>Step 1:  Notice to the Employer</a:t>
            </a:r>
          </a:p>
        </p:txBody>
      </p:sp>
      <p:sp>
        <p:nvSpPr>
          <p:cNvPr id="3" name="Content Placeholder 2" descr="" title="">
            <a:extLst>
              <a:ext uri="{FF2B5EF4-FFF2-40B4-BE49-F238E27FC236}">
                <a16:creationId xmlns:a16="http://schemas.microsoft.com/office/drawing/2014/main" id="{A7CC83E2-9BD8-ADD5-D35C-A6EF680C615A}"/>
              </a:ext>
            </a:extLst>
          </p:cNvPr>
          <p:cNvSpPr>
            <a:spLocks noGrp="1"/>
          </p:cNvSpPr>
          <p:nvPr>
            <p:ph idx="1"/>
          </p:nvPr>
        </p:nvSpPr>
        <p:spPr/>
        <p:txBody>
          <a:bodyPr/>
          <a:lstStyle/>
          <a:p>
            <a:r>
              <a:rPr lang="en-US" dirty="0"/>
              <a:t>The employer only needs to accommodate known needs.  The first step is to recognize when an employee needs an accommodation.</a:t>
            </a:r>
          </a:p>
          <a:p>
            <a:r>
              <a:rPr lang="en-US" dirty="0"/>
              <a:t>A need is known if:</a:t>
            </a:r>
          </a:p>
          <a:p>
            <a:pPr lvl="1"/>
            <a:r>
              <a:rPr lang="en-US" dirty="0"/>
              <a:t>The employee communicates the need to a supervisory employee</a:t>
            </a:r>
          </a:p>
          <a:p>
            <a:pPr lvl="1"/>
            <a:r>
              <a:rPr lang="en-US" dirty="0"/>
              <a:t>There is no “magic language” that needs to be used</a:t>
            </a:r>
          </a:p>
          <a:p>
            <a:pPr lvl="1"/>
            <a:r>
              <a:rPr lang="en-US" dirty="0"/>
              <a:t>The employee just has to say enough that the supervisor should recognize the employee may need an accommodation</a:t>
            </a:r>
          </a:p>
          <a:p>
            <a:pPr marL="0" indent="0">
              <a:buNone/>
            </a:pPr>
            <a:endParaRPr lang="en-US" dirty="0"/>
          </a:p>
        </p:txBody>
      </p:sp>
      <p:sp>
        <p:nvSpPr>
          <p:cNvPr id="4" name="Slide Number Placeholder 3" descr="" title="">
            <a:extLst>
              <a:ext uri="{FF2B5EF4-FFF2-40B4-BE49-F238E27FC236}">
                <a16:creationId xmlns:a16="http://schemas.microsoft.com/office/drawing/2014/main" id="{983B281A-8974-E2EB-FD39-ED21CB2FDC39}"/>
              </a:ext>
            </a:extLst>
          </p:cNvPr>
          <p:cNvSpPr>
            <a:spLocks noGrp="1"/>
          </p:cNvSpPr>
          <p:nvPr>
            <p:ph type="sldNum" sz="quarter" idx="12"/>
          </p:nvPr>
        </p:nvSpPr>
        <p:spPr/>
        <p:txBody>
          <a:bodyPr/>
          <a:lstStyle/>
          <a:p>
            <a:pPr>
              <a:defRPr/>
            </a:pPr>
            <a:endParaRPr lang="en-US" dirty="0">
              <a:solidFill>
                <a:srgbClr val="000000"/>
              </a:solidFill>
            </a:endParaRPr>
          </a:p>
        </p:txBody>
      </p:sp>
    </p:spTree>
    <p:extLst>
      <p:ext uri="{BB962C8B-B14F-4D97-AF65-F5344CB8AC3E}">
        <p14:creationId xmlns:p14="http://schemas.microsoft.com/office/powerpoint/2010/main" val="88360163"/>
      </p:ext>
    </p:extLst>
  </p:cSld>
  <p:clrMapOvr>
    <a:masterClrMapping/>
  </p:clrMapOvr>
</p:sld>
</file>

<file path=ppt/slides/slide24.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a:extLst>
              <a:ext uri="{FF2B5EF4-FFF2-40B4-BE49-F238E27FC236}">
                <a16:creationId xmlns:a16="http://schemas.microsoft.com/office/drawing/2014/main" id="{4F05A0E8-10BB-638A-E8AA-C9D2B186925F}"/>
              </a:ext>
            </a:extLst>
          </p:cNvPr>
          <p:cNvSpPr>
            <a:spLocks noGrp="1"/>
          </p:cNvSpPr>
          <p:nvPr>
            <p:ph type="title"/>
          </p:nvPr>
        </p:nvSpPr>
        <p:spPr/>
        <p:txBody>
          <a:bodyPr/>
          <a:lstStyle/>
          <a:p>
            <a:r>
              <a:rPr lang="en-US" dirty="0"/>
              <a:t>Notice Examples</a:t>
            </a:r>
          </a:p>
        </p:txBody>
      </p:sp>
      <p:sp>
        <p:nvSpPr>
          <p:cNvPr id="3" name="Content Placeholder 2" descr="" title="">
            <a:extLst>
              <a:ext uri="{FF2B5EF4-FFF2-40B4-BE49-F238E27FC236}">
                <a16:creationId xmlns:a16="http://schemas.microsoft.com/office/drawing/2014/main" id="{9CFB1BEE-8573-078B-1258-E870B27FCD74}"/>
              </a:ext>
            </a:extLst>
          </p:cNvPr>
          <p:cNvSpPr>
            <a:spLocks noGrp="1"/>
          </p:cNvSpPr>
          <p:nvPr>
            <p:ph idx="1"/>
          </p:nvPr>
        </p:nvSpPr>
        <p:spPr/>
        <p:txBody>
          <a:bodyPr/>
          <a:lstStyle/>
          <a:p>
            <a:r>
              <a:rPr lang="en-US" dirty="0"/>
              <a:t>“I’m having trouble getting to work on time because of morning sickness.”</a:t>
            </a:r>
          </a:p>
          <a:p>
            <a:r>
              <a:rPr lang="en-US" dirty="0"/>
              <a:t>“I need an hour off once a week for back treatments for my back problem that began during pregnancy.</a:t>
            </a:r>
          </a:p>
          <a:p>
            <a:r>
              <a:rPr lang="en-US" dirty="0"/>
              <a:t>“I’m worried that lifting heavy boxes will harm my pregnancy.”</a:t>
            </a:r>
          </a:p>
          <a:p>
            <a:r>
              <a:rPr lang="en-US" dirty="0"/>
              <a:t>“ I need more frequent bathroom breaks because I’m pregnant.”</a:t>
            </a:r>
          </a:p>
          <a:p>
            <a:r>
              <a:rPr lang="en-US" dirty="0"/>
              <a:t>“I need time off to recover from childbirth.”  </a:t>
            </a:r>
          </a:p>
        </p:txBody>
      </p:sp>
      <p:sp>
        <p:nvSpPr>
          <p:cNvPr id="4" name="Slide Number Placeholder 3" descr="" title="">
            <a:extLst>
              <a:ext uri="{FF2B5EF4-FFF2-40B4-BE49-F238E27FC236}">
                <a16:creationId xmlns:a16="http://schemas.microsoft.com/office/drawing/2014/main" id="{9CED4853-C9CE-443B-E8CB-770BA2E0F81A}"/>
              </a:ext>
            </a:extLst>
          </p:cNvPr>
          <p:cNvSpPr>
            <a:spLocks noGrp="1"/>
          </p:cNvSpPr>
          <p:nvPr>
            <p:ph type="sldNum" sz="quarter" idx="12"/>
          </p:nvPr>
        </p:nvSpPr>
        <p:spPr/>
        <p:txBody>
          <a:bodyPr/>
          <a:lstStyle/>
          <a:p>
            <a:pPr>
              <a:defRPr/>
            </a:pPr>
            <a:endParaRPr lang="en-US" dirty="0">
              <a:solidFill>
                <a:srgbClr val="000000"/>
              </a:solidFill>
            </a:endParaRPr>
          </a:p>
        </p:txBody>
      </p:sp>
    </p:spTree>
    <p:extLst>
      <p:ext uri="{BB962C8B-B14F-4D97-AF65-F5344CB8AC3E}">
        <p14:creationId xmlns:p14="http://schemas.microsoft.com/office/powerpoint/2010/main" val="3435796636"/>
      </p:ext>
    </p:extLst>
  </p:cSld>
  <p:clrMapOvr>
    <a:masterClrMapping/>
  </p:clrMapOvr>
</p:sld>
</file>

<file path=ppt/slides/slide25.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a:extLst>
              <a:ext uri="{FF2B5EF4-FFF2-40B4-BE49-F238E27FC236}">
                <a16:creationId xmlns:a16="http://schemas.microsoft.com/office/drawing/2014/main" id="{BD9C724F-CF33-64DB-5BFC-41578E0D64C9}"/>
              </a:ext>
            </a:extLst>
          </p:cNvPr>
          <p:cNvSpPr>
            <a:spLocks noGrp="1"/>
          </p:cNvSpPr>
          <p:nvPr>
            <p:ph type="title"/>
          </p:nvPr>
        </p:nvSpPr>
        <p:spPr/>
        <p:txBody>
          <a:bodyPr/>
          <a:lstStyle/>
          <a:p>
            <a:r>
              <a:rPr lang="en-US" dirty="0"/>
              <a:t>Step 2:  Applicable Law(s)</a:t>
            </a:r>
          </a:p>
        </p:txBody>
      </p:sp>
      <p:sp>
        <p:nvSpPr>
          <p:cNvPr id="3" name="Content Placeholder 2" descr="" title="">
            <a:extLst>
              <a:ext uri="{FF2B5EF4-FFF2-40B4-BE49-F238E27FC236}">
                <a16:creationId xmlns:a16="http://schemas.microsoft.com/office/drawing/2014/main" id="{86B99983-71CE-BAC0-0F54-4A9181AE01BF}"/>
              </a:ext>
            </a:extLst>
          </p:cNvPr>
          <p:cNvSpPr>
            <a:spLocks noGrp="1"/>
          </p:cNvSpPr>
          <p:nvPr>
            <p:ph idx="1"/>
          </p:nvPr>
        </p:nvSpPr>
        <p:spPr/>
        <p:txBody>
          <a:bodyPr/>
          <a:lstStyle/>
          <a:p>
            <a:r>
              <a:rPr lang="en-US" dirty="0"/>
              <a:t>Step 2 is determining what law(s) may apply to the request for accommodation.  </a:t>
            </a:r>
          </a:p>
          <a:p>
            <a:r>
              <a:rPr lang="en-US" dirty="0"/>
              <a:t>Does the request relate to pregnancy, childbirth, or another medical condition related to pregnancy? </a:t>
            </a:r>
          </a:p>
          <a:p>
            <a:pPr lvl="1"/>
            <a:r>
              <a:rPr lang="en-US" dirty="0"/>
              <a:t>If so, you must consider eligibility under the PWFA.</a:t>
            </a:r>
          </a:p>
          <a:p>
            <a:pPr lvl="2"/>
            <a:r>
              <a:rPr lang="en-US" dirty="0"/>
              <a:t>Does the request involve lactation?  Also consider NYS Labor Law 206-c.  </a:t>
            </a:r>
          </a:p>
          <a:p>
            <a:pPr lvl="2"/>
            <a:r>
              <a:rPr lang="en-US" dirty="0"/>
              <a:t>Does the request involve a leave?  Also consider FMLA.  </a:t>
            </a:r>
          </a:p>
        </p:txBody>
      </p:sp>
      <p:sp>
        <p:nvSpPr>
          <p:cNvPr id="4" name="Slide Number Placeholder 3" descr="" title="">
            <a:extLst>
              <a:ext uri="{FF2B5EF4-FFF2-40B4-BE49-F238E27FC236}">
                <a16:creationId xmlns:a16="http://schemas.microsoft.com/office/drawing/2014/main" id="{19870A7D-D323-26A6-7E6C-AB0D2DA9242C}"/>
              </a:ext>
            </a:extLst>
          </p:cNvPr>
          <p:cNvSpPr>
            <a:spLocks noGrp="1"/>
          </p:cNvSpPr>
          <p:nvPr>
            <p:ph type="sldNum" sz="quarter" idx="12"/>
          </p:nvPr>
        </p:nvSpPr>
        <p:spPr/>
        <p:txBody>
          <a:bodyPr/>
          <a:lstStyle/>
          <a:p>
            <a:pPr>
              <a:defRPr/>
            </a:pPr>
            <a:endParaRPr lang="en-US" dirty="0">
              <a:solidFill>
                <a:srgbClr val="000000"/>
              </a:solidFill>
            </a:endParaRPr>
          </a:p>
        </p:txBody>
      </p:sp>
    </p:spTree>
    <p:extLst>
      <p:ext uri="{BB962C8B-B14F-4D97-AF65-F5344CB8AC3E}">
        <p14:creationId xmlns:p14="http://schemas.microsoft.com/office/powerpoint/2010/main" val="3812317402"/>
      </p:ext>
    </p:extLst>
  </p:cSld>
  <p:clrMapOvr>
    <a:masterClrMapping/>
  </p:clrMapOvr>
</p:sld>
</file>

<file path=ppt/slides/slide26.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a:extLst>
              <a:ext uri="{FF2B5EF4-FFF2-40B4-BE49-F238E27FC236}">
                <a16:creationId xmlns:a16="http://schemas.microsoft.com/office/drawing/2014/main" id="{2E9346EB-D1D1-78DA-7F60-E235FC6CB6EA}"/>
              </a:ext>
            </a:extLst>
          </p:cNvPr>
          <p:cNvSpPr>
            <a:spLocks noGrp="1"/>
          </p:cNvSpPr>
          <p:nvPr>
            <p:ph type="title"/>
          </p:nvPr>
        </p:nvSpPr>
        <p:spPr/>
        <p:txBody>
          <a:bodyPr/>
          <a:lstStyle/>
          <a:p>
            <a:r>
              <a:rPr lang="en-US" sz="2800" dirty="0"/>
              <a:t>Examples of Pregnancy Related Conditions</a:t>
            </a:r>
          </a:p>
        </p:txBody>
      </p:sp>
      <p:sp>
        <p:nvSpPr>
          <p:cNvPr id="3" name="Content Placeholder 2" descr="" title="">
            <a:extLst>
              <a:ext uri="{FF2B5EF4-FFF2-40B4-BE49-F238E27FC236}">
                <a16:creationId xmlns:a16="http://schemas.microsoft.com/office/drawing/2014/main" id="{51A2498A-B7D6-5F6B-2278-D99DF3B010E6}"/>
              </a:ext>
            </a:extLst>
          </p:cNvPr>
          <p:cNvSpPr>
            <a:spLocks noGrp="1"/>
          </p:cNvSpPr>
          <p:nvPr>
            <p:ph idx="1"/>
          </p:nvPr>
        </p:nvSpPr>
        <p:spPr/>
        <p:txBody>
          <a:bodyPr/>
          <a:lstStyle/>
          <a:p>
            <a:r>
              <a:rPr lang="en-US" dirty="0"/>
              <a:t>Labor (including pre-term labor) and childbirth.</a:t>
            </a:r>
          </a:p>
          <a:p>
            <a:r>
              <a:rPr lang="en-US" dirty="0"/>
              <a:t>Termination of pregnancy (including miscarriage, stillbirth, abortion).</a:t>
            </a:r>
          </a:p>
          <a:p>
            <a:r>
              <a:rPr lang="en-US" dirty="0"/>
              <a:t>Nerve injuries.</a:t>
            </a:r>
          </a:p>
          <a:p>
            <a:r>
              <a:rPr lang="en-US" dirty="0"/>
              <a:t>Infection.</a:t>
            </a:r>
          </a:p>
          <a:p>
            <a:r>
              <a:rPr lang="en-US" dirty="0"/>
              <a:t>Sciatica.</a:t>
            </a:r>
          </a:p>
          <a:p>
            <a:r>
              <a:rPr lang="en-US" dirty="0"/>
              <a:t>Migraines.</a:t>
            </a:r>
          </a:p>
          <a:p>
            <a:r>
              <a:rPr lang="en-US" dirty="0"/>
              <a:t>Dehydration.</a:t>
            </a:r>
          </a:p>
          <a:p>
            <a:r>
              <a:rPr lang="en-US" dirty="0"/>
              <a:t>Hemorrhoids.</a:t>
            </a:r>
          </a:p>
          <a:p>
            <a:r>
              <a:rPr lang="en-US" dirty="0"/>
              <a:t>Nausea/vomiting.</a:t>
            </a:r>
          </a:p>
          <a:p>
            <a:r>
              <a:rPr lang="en-US" dirty="0"/>
              <a:t>Anxiety or depression.</a:t>
            </a:r>
          </a:p>
        </p:txBody>
      </p:sp>
      <p:sp>
        <p:nvSpPr>
          <p:cNvPr id="4" name="Slide Number Placeholder 3" descr="" title="">
            <a:extLst>
              <a:ext uri="{FF2B5EF4-FFF2-40B4-BE49-F238E27FC236}">
                <a16:creationId xmlns:a16="http://schemas.microsoft.com/office/drawing/2014/main" id="{ED27E300-DAE0-7A06-E0E9-B3FDFA4C57BC}"/>
              </a:ext>
            </a:extLst>
          </p:cNvPr>
          <p:cNvSpPr>
            <a:spLocks noGrp="1"/>
          </p:cNvSpPr>
          <p:nvPr>
            <p:ph type="sldNum" sz="quarter" idx="12"/>
          </p:nvPr>
        </p:nvSpPr>
        <p:spPr/>
        <p:txBody>
          <a:bodyPr/>
          <a:lstStyle/>
          <a:p>
            <a:pPr>
              <a:defRPr/>
            </a:pPr>
            <a:endParaRPr lang="en-US" dirty="0">
              <a:solidFill>
                <a:srgbClr val="000000"/>
              </a:solidFill>
            </a:endParaRPr>
          </a:p>
        </p:txBody>
      </p:sp>
    </p:spTree>
    <p:extLst>
      <p:ext uri="{BB962C8B-B14F-4D97-AF65-F5344CB8AC3E}">
        <p14:creationId xmlns:p14="http://schemas.microsoft.com/office/powerpoint/2010/main" val="2305640116"/>
      </p:ext>
    </p:extLst>
  </p:cSld>
  <p:clrMapOvr>
    <a:masterClrMapping/>
  </p:clrMapOvr>
</p:sld>
</file>

<file path=ppt/slides/slide27.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a:extLst>
              <a:ext uri="{FF2B5EF4-FFF2-40B4-BE49-F238E27FC236}">
                <a16:creationId xmlns:a16="http://schemas.microsoft.com/office/drawing/2014/main" id="{0A3307CD-1839-911B-6D88-35BD54E24B43}"/>
              </a:ext>
            </a:extLst>
          </p:cNvPr>
          <p:cNvSpPr>
            <a:spLocks noGrp="1"/>
          </p:cNvSpPr>
          <p:nvPr>
            <p:ph type="title"/>
          </p:nvPr>
        </p:nvSpPr>
        <p:spPr/>
        <p:txBody>
          <a:bodyPr/>
          <a:lstStyle/>
          <a:p>
            <a:r>
              <a:rPr lang="en-US" dirty="0"/>
              <a:t>Step 2:  Applicable Law(s)</a:t>
            </a:r>
          </a:p>
        </p:txBody>
      </p:sp>
      <p:sp>
        <p:nvSpPr>
          <p:cNvPr id="3" name="Content Placeholder 2" descr="" title="">
            <a:extLst>
              <a:ext uri="{FF2B5EF4-FFF2-40B4-BE49-F238E27FC236}">
                <a16:creationId xmlns:a16="http://schemas.microsoft.com/office/drawing/2014/main" id="{DBF677FC-2EAE-88A1-792D-2355DE573459}"/>
              </a:ext>
            </a:extLst>
          </p:cNvPr>
          <p:cNvSpPr>
            <a:spLocks noGrp="1"/>
          </p:cNvSpPr>
          <p:nvPr>
            <p:ph idx="1"/>
          </p:nvPr>
        </p:nvSpPr>
        <p:spPr/>
        <p:txBody>
          <a:bodyPr/>
          <a:lstStyle/>
          <a:p>
            <a:pPr lvl="1"/>
            <a:r>
              <a:rPr lang="en-US" dirty="0"/>
              <a:t>If the request is not under the PWFA, is the condition a disability as defined by the NYSHRL?</a:t>
            </a:r>
          </a:p>
          <a:p>
            <a:pPr lvl="2"/>
            <a:r>
              <a:rPr lang="en-US" dirty="0"/>
              <a:t>If so, you must consider eligibility under the HRL.</a:t>
            </a:r>
          </a:p>
          <a:p>
            <a:pPr lvl="2"/>
            <a:r>
              <a:rPr lang="en-US" dirty="0"/>
              <a:t>If not, does the employee need leave?  Consider FMLA.  </a:t>
            </a:r>
          </a:p>
          <a:p>
            <a:endParaRPr lang="en-US" dirty="0"/>
          </a:p>
        </p:txBody>
      </p:sp>
      <p:sp>
        <p:nvSpPr>
          <p:cNvPr id="4" name="Slide Number Placeholder 3" descr="" title="">
            <a:extLst>
              <a:ext uri="{FF2B5EF4-FFF2-40B4-BE49-F238E27FC236}">
                <a16:creationId xmlns:a16="http://schemas.microsoft.com/office/drawing/2014/main" id="{AFB2EF63-B0E1-A2C4-D2F2-34E79B32535A}"/>
              </a:ext>
            </a:extLst>
          </p:cNvPr>
          <p:cNvSpPr>
            <a:spLocks noGrp="1"/>
          </p:cNvSpPr>
          <p:nvPr>
            <p:ph type="sldNum" sz="quarter" idx="12"/>
          </p:nvPr>
        </p:nvSpPr>
        <p:spPr/>
        <p:txBody>
          <a:bodyPr/>
          <a:lstStyle/>
          <a:p>
            <a:pPr>
              <a:defRPr/>
            </a:pPr>
            <a:endParaRPr lang="en-US" dirty="0">
              <a:solidFill>
                <a:srgbClr val="000000"/>
              </a:solidFill>
            </a:endParaRPr>
          </a:p>
        </p:txBody>
      </p:sp>
    </p:spTree>
    <p:extLst>
      <p:ext uri="{BB962C8B-B14F-4D97-AF65-F5344CB8AC3E}">
        <p14:creationId xmlns:p14="http://schemas.microsoft.com/office/powerpoint/2010/main" val="1477343963"/>
      </p:ext>
    </p:extLst>
  </p:cSld>
  <p:clrMapOvr>
    <a:masterClrMapping/>
  </p:clrMapOvr>
</p:sld>
</file>

<file path=ppt/slides/slide28.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a:extLst>
              <a:ext uri="{FF2B5EF4-FFF2-40B4-BE49-F238E27FC236}">
                <a16:creationId xmlns:a16="http://schemas.microsoft.com/office/drawing/2014/main" id="{7C6E7738-EF91-5581-4889-59847127368C}"/>
              </a:ext>
            </a:extLst>
          </p:cNvPr>
          <p:cNvSpPr>
            <a:spLocks noGrp="1"/>
          </p:cNvSpPr>
          <p:nvPr>
            <p:ph type="title"/>
          </p:nvPr>
        </p:nvSpPr>
        <p:spPr/>
        <p:txBody>
          <a:bodyPr/>
          <a:lstStyle/>
          <a:p>
            <a:r>
              <a:rPr lang="en-US" dirty="0"/>
              <a:t>Step 3:  Interim Accommodations</a:t>
            </a:r>
          </a:p>
        </p:txBody>
      </p:sp>
      <p:sp>
        <p:nvSpPr>
          <p:cNvPr id="3" name="Content Placeholder 2" descr="" title="">
            <a:extLst>
              <a:ext uri="{FF2B5EF4-FFF2-40B4-BE49-F238E27FC236}">
                <a16:creationId xmlns:a16="http://schemas.microsoft.com/office/drawing/2014/main" id="{240B2EA8-C983-1C87-5F9A-B8ACE96F999B}"/>
              </a:ext>
            </a:extLst>
          </p:cNvPr>
          <p:cNvSpPr>
            <a:spLocks noGrp="1"/>
          </p:cNvSpPr>
          <p:nvPr>
            <p:ph idx="1"/>
          </p:nvPr>
        </p:nvSpPr>
        <p:spPr/>
        <p:txBody>
          <a:bodyPr/>
          <a:lstStyle/>
          <a:p>
            <a:r>
              <a:rPr lang="en-US" dirty="0"/>
              <a:t>You have determined the request is under the PWFA.</a:t>
            </a:r>
          </a:p>
          <a:p>
            <a:r>
              <a:rPr lang="en-US" dirty="0"/>
              <a:t>Does the employee need immediate accommodation?  Is this something that is easy to accommodate?</a:t>
            </a:r>
          </a:p>
          <a:p>
            <a:pPr lvl="1"/>
            <a:r>
              <a:rPr lang="en-US" dirty="0"/>
              <a:t>If so, provide the accommodation.</a:t>
            </a:r>
          </a:p>
          <a:p>
            <a:pPr lvl="1"/>
            <a:r>
              <a:rPr lang="en-US" dirty="0"/>
              <a:t>If not, communicate with the employee about an interim accommodation to take effect while the request is being reviewed.</a:t>
            </a:r>
          </a:p>
          <a:p>
            <a:r>
              <a:rPr lang="en-US" dirty="0"/>
              <a:t>Note that the failure to provide timely response may violate the Act.</a:t>
            </a:r>
          </a:p>
        </p:txBody>
      </p:sp>
      <p:sp>
        <p:nvSpPr>
          <p:cNvPr id="4" name="Slide Number Placeholder 3" descr="" title="">
            <a:extLst>
              <a:ext uri="{FF2B5EF4-FFF2-40B4-BE49-F238E27FC236}">
                <a16:creationId xmlns:a16="http://schemas.microsoft.com/office/drawing/2014/main" id="{1872B6D5-2C1D-8B62-12E0-95C12EE023C1}"/>
              </a:ext>
            </a:extLst>
          </p:cNvPr>
          <p:cNvSpPr>
            <a:spLocks noGrp="1"/>
          </p:cNvSpPr>
          <p:nvPr>
            <p:ph type="sldNum" sz="quarter" idx="12"/>
          </p:nvPr>
        </p:nvSpPr>
        <p:spPr/>
        <p:txBody>
          <a:bodyPr/>
          <a:lstStyle/>
          <a:p>
            <a:pPr>
              <a:defRPr/>
            </a:pPr>
            <a:endParaRPr lang="en-US" dirty="0">
              <a:solidFill>
                <a:srgbClr val="000000"/>
              </a:solidFill>
            </a:endParaRPr>
          </a:p>
        </p:txBody>
      </p:sp>
    </p:spTree>
    <p:extLst>
      <p:ext uri="{BB962C8B-B14F-4D97-AF65-F5344CB8AC3E}">
        <p14:creationId xmlns:p14="http://schemas.microsoft.com/office/powerpoint/2010/main" val="1410141788"/>
      </p:ext>
    </p:extLst>
  </p:cSld>
  <p:clrMapOvr>
    <a:masterClrMapping/>
  </p:clrMapOvr>
</p:sld>
</file>

<file path=ppt/slides/slide29.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a:extLst>
              <a:ext uri="{FF2B5EF4-FFF2-40B4-BE49-F238E27FC236}">
                <a16:creationId xmlns:a16="http://schemas.microsoft.com/office/drawing/2014/main" id="{D7B650F6-A1EA-39BD-A9AF-3FCCFC508576}"/>
              </a:ext>
            </a:extLst>
          </p:cNvPr>
          <p:cNvSpPr>
            <a:spLocks noGrp="1"/>
          </p:cNvSpPr>
          <p:nvPr>
            <p:ph type="title"/>
          </p:nvPr>
        </p:nvSpPr>
        <p:spPr/>
        <p:txBody>
          <a:bodyPr/>
          <a:lstStyle/>
          <a:p>
            <a:r>
              <a:rPr lang="en-US" sz="3200" dirty="0"/>
              <a:t>Example of Interim Accommodations</a:t>
            </a:r>
          </a:p>
        </p:txBody>
      </p:sp>
      <p:sp>
        <p:nvSpPr>
          <p:cNvPr id="3" name="Content Placeholder 2" descr="" title="">
            <a:extLst>
              <a:ext uri="{FF2B5EF4-FFF2-40B4-BE49-F238E27FC236}">
                <a16:creationId xmlns:a16="http://schemas.microsoft.com/office/drawing/2014/main" id="{FC3A55F5-EC53-19CF-A0EB-A4D87A48B265}"/>
              </a:ext>
            </a:extLst>
          </p:cNvPr>
          <p:cNvSpPr>
            <a:spLocks noGrp="1"/>
          </p:cNvSpPr>
          <p:nvPr>
            <p:ph idx="1"/>
          </p:nvPr>
        </p:nvSpPr>
        <p:spPr/>
        <p:txBody>
          <a:bodyPr/>
          <a:lstStyle/>
          <a:p>
            <a:r>
              <a:rPr lang="en-US" dirty="0"/>
              <a:t>On a Saturday, Alicia tells her immediate supervisor she is worried that lifting heavy boxes will risk her pregnancy.  The supervisor tells Alicia that the request will need to be considered by HR, but in the meantime, the supervisor provides Alicia with a cart to help move boxes or moves her to a line with lighter packages.</a:t>
            </a:r>
          </a:p>
          <a:p>
            <a:r>
              <a:rPr lang="en-US" dirty="0"/>
              <a:t>On Monday, HR considers the request and provides a longer-term accommodation.  </a:t>
            </a:r>
          </a:p>
        </p:txBody>
      </p:sp>
      <p:sp>
        <p:nvSpPr>
          <p:cNvPr id="4" name="Slide Number Placeholder 3" descr="" title="">
            <a:extLst>
              <a:ext uri="{FF2B5EF4-FFF2-40B4-BE49-F238E27FC236}">
                <a16:creationId xmlns:a16="http://schemas.microsoft.com/office/drawing/2014/main" id="{D8880395-A33F-6090-426B-C70B8A912631}"/>
              </a:ext>
            </a:extLst>
          </p:cNvPr>
          <p:cNvSpPr>
            <a:spLocks noGrp="1"/>
          </p:cNvSpPr>
          <p:nvPr>
            <p:ph type="sldNum" sz="quarter" idx="12"/>
          </p:nvPr>
        </p:nvSpPr>
        <p:spPr/>
        <p:txBody>
          <a:bodyPr/>
          <a:lstStyle/>
          <a:p>
            <a:pPr>
              <a:defRPr/>
            </a:pPr>
            <a:endParaRPr lang="en-US" dirty="0">
              <a:solidFill>
                <a:srgbClr val="000000"/>
              </a:solidFill>
            </a:endParaRPr>
          </a:p>
        </p:txBody>
      </p:sp>
    </p:spTree>
    <p:extLst>
      <p:ext uri="{BB962C8B-B14F-4D97-AF65-F5344CB8AC3E}">
        <p14:creationId xmlns:p14="http://schemas.microsoft.com/office/powerpoint/2010/main" val="593669603"/>
      </p:ext>
    </p:extLst>
  </p:cSld>
  <p:clrMapOvr>
    <a:masterClrMapping/>
  </p:clrMapOvr>
</p:sld>
</file>

<file path=ppt/slides/slide30.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a:extLst>
              <a:ext uri="{FF2B5EF4-FFF2-40B4-BE49-F238E27FC236}">
                <a16:creationId xmlns:a16="http://schemas.microsoft.com/office/drawing/2014/main" id="{02B5F530-B449-83B8-3948-0A9ABD7C0FF6}"/>
              </a:ext>
            </a:extLst>
          </p:cNvPr>
          <p:cNvSpPr>
            <a:spLocks noGrp="1"/>
          </p:cNvSpPr>
          <p:nvPr>
            <p:ph type="title"/>
          </p:nvPr>
        </p:nvSpPr>
        <p:spPr/>
        <p:txBody>
          <a:bodyPr/>
          <a:lstStyle/>
          <a:p>
            <a:r>
              <a:rPr lang="en-US" dirty="0"/>
              <a:t>Step 4:  Interactive Process</a:t>
            </a:r>
          </a:p>
        </p:txBody>
      </p:sp>
      <p:sp>
        <p:nvSpPr>
          <p:cNvPr id="3" name="Content Placeholder 2" descr="" title="">
            <a:extLst>
              <a:ext uri="{FF2B5EF4-FFF2-40B4-BE49-F238E27FC236}">
                <a16:creationId xmlns:a16="http://schemas.microsoft.com/office/drawing/2014/main" id="{DC00E013-88F0-6DF5-9222-9BDEF8C2E6BD}"/>
              </a:ext>
            </a:extLst>
          </p:cNvPr>
          <p:cNvSpPr>
            <a:spLocks noGrp="1"/>
          </p:cNvSpPr>
          <p:nvPr>
            <p:ph idx="1"/>
          </p:nvPr>
        </p:nvSpPr>
        <p:spPr/>
        <p:txBody>
          <a:bodyPr/>
          <a:lstStyle/>
          <a:p>
            <a:r>
              <a:rPr lang="en-US" dirty="0"/>
              <a:t>The employer engages in an interactive process with the employee to determine whether an accommodation is needed and what options may be effective.  </a:t>
            </a:r>
          </a:p>
          <a:p>
            <a:r>
              <a:rPr lang="en-US" dirty="0"/>
              <a:t>Note it is a violation of the Act to require an employee to accept an accommodation not arrived at through the interactive process.  </a:t>
            </a:r>
          </a:p>
        </p:txBody>
      </p:sp>
      <p:sp>
        <p:nvSpPr>
          <p:cNvPr id="4" name="Slide Number Placeholder 3" descr="" title="">
            <a:extLst>
              <a:ext uri="{FF2B5EF4-FFF2-40B4-BE49-F238E27FC236}">
                <a16:creationId xmlns:a16="http://schemas.microsoft.com/office/drawing/2014/main" id="{37B5593E-5D32-4EF9-B0BA-F2D45D146F8D}"/>
              </a:ext>
            </a:extLst>
          </p:cNvPr>
          <p:cNvSpPr>
            <a:spLocks noGrp="1"/>
          </p:cNvSpPr>
          <p:nvPr>
            <p:ph type="sldNum" sz="quarter" idx="12"/>
          </p:nvPr>
        </p:nvSpPr>
        <p:spPr/>
        <p:txBody>
          <a:bodyPr/>
          <a:lstStyle/>
          <a:p>
            <a:pPr>
              <a:defRPr/>
            </a:pPr>
            <a:endParaRPr lang="en-US" dirty="0">
              <a:solidFill>
                <a:srgbClr val="000000"/>
              </a:solidFill>
            </a:endParaRPr>
          </a:p>
        </p:txBody>
      </p:sp>
    </p:spTree>
    <p:extLst>
      <p:ext uri="{BB962C8B-B14F-4D97-AF65-F5344CB8AC3E}">
        <p14:creationId xmlns:p14="http://schemas.microsoft.com/office/powerpoint/2010/main" val="2919525754"/>
      </p:ext>
    </p:extLst>
  </p:cSld>
  <p:clrMapOvr>
    <a:masterClrMapping/>
  </p:clrMapOvr>
</p:sld>
</file>

<file path=ppt/slides/slide31.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a:extLst>
              <a:ext uri="{FF2B5EF4-FFF2-40B4-BE49-F238E27FC236}">
                <a16:creationId xmlns:a16="http://schemas.microsoft.com/office/drawing/2014/main" id="{99B4807E-DB43-156F-8D60-5CCC8E888755}"/>
              </a:ext>
            </a:extLst>
          </p:cNvPr>
          <p:cNvSpPr>
            <a:spLocks noGrp="1"/>
          </p:cNvSpPr>
          <p:nvPr>
            <p:ph type="title"/>
          </p:nvPr>
        </p:nvSpPr>
        <p:spPr/>
        <p:txBody>
          <a:bodyPr/>
          <a:lstStyle/>
          <a:p>
            <a:r>
              <a:rPr lang="en-US" dirty="0"/>
              <a:t>Example of Interactive Process</a:t>
            </a:r>
          </a:p>
        </p:txBody>
      </p:sp>
      <p:sp>
        <p:nvSpPr>
          <p:cNvPr id="3" name="Content Placeholder 2" descr="" title="">
            <a:extLst>
              <a:ext uri="{FF2B5EF4-FFF2-40B4-BE49-F238E27FC236}">
                <a16:creationId xmlns:a16="http://schemas.microsoft.com/office/drawing/2014/main" id="{AB3E2150-5FB7-3A42-0155-83CF7BF2B618}"/>
              </a:ext>
            </a:extLst>
          </p:cNvPr>
          <p:cNvSpPr>
            <a:spLocks noGrp="1"/>
          </p:cNvSpPr>
          <p:nvPr>
            <p:ph idx="1"/>
          </p:nvPr>
        </p:nvSpPr>
        <p:spPr/>
        <p:txBody>
          <a:bodyPr/>
          <a:lstStyle/>
          <a:p>
            <a:r>
              <a:rPr lang="en-US" dirty="0"/>
              <a:t>Mary says she needs to stay hydrated during her pregnancy and will need to carry water with her and use the bathroom more frequently.  Her supervisor tells Mary that she may call for a substitute when she needs a break to drink or use the bathroom.  </a:t>
            </a:r>
          </a:p>
          <a:p>
            <a:r>
              <a:rPr lang="en-US" dirty="0"/>
              <a:t>Laura sends an instant message to her supervisor saying eating small amounts of food throughout the day helps her reduced nausea.  Her supervisor agrees to allow this.  </a:t>
            </a:r>
          </a:p>
        </p:txBody>
      </p:sp>
      <p:sp>
        <p:nvSpPr>
          <p:cNvPr id="4" name="Slide Number Placeholder 3" descr="" title="">
            <a:extLst>
              <a:ext uri="{FF2B5EF4-FFF2-40B4-BE49-F238E27FC236}">
                <a16:creationId xmlns:a16="http://schemas.microsoft.com/office/drawing/2014/main" id="{9BAD80C1-3B48-7446-7DCF-C5D5F52F8302}"/>
              </a:ext>
            </a:extLst>
          </p:cNvPr>
          <p:cNvSpPr>
            <a:spLocks noGrp="1"/>
          </p:cNvSpPr>
          <p:nvPr>
            <p:ph type="sldNum" sz="quarter" idx="12"/>
          </p:nvPr>
        </p:nvSpPr>
        <p:spPr/>
        <p:txBody>
          <a:bodyPr/>
          <a:lstStyle/>
          <a:p>
            <a:pPr>
              <a:defRPr/>
            </a:pPr>
            <a:endParaRPr lang="en-US" dirty="0">
              <a:solidFill>
                <a:srgbClr val="000000"/>
              </a:solidFill>
            </a:endParaRPr>
          </a:p>
        </p:txBody>
      </p:sp>
    </p:spTree>
    <p:extLst>
      <p:ext uri="{BB962C8B-B14F-4D97-AF65-F5344CB8AC3E}">
        <p14:creationId xmlns:p14="http://schemas.microsoft.com/office/powerpoint/2010/main" val="3458051237"/>
      </p:ext>
    </p:extLst>
  </p:cSld>
  <p:clrMapOvr>
    <a:masterClrMapping/>
  </p:clrMapOvr>
</p:sld>
</file>

<file path=ppt/slides/slide32.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a:extLst>
              <a:ext uri="{FF2B5EF4-FFF2-40B4-BE49-F238E27FC236}">
                <a16:creationId xmlns:a16="http://schemas.microsoft.com/office/drawing/2014/main" id="{30195567-BF30-1D62-18AD-04D513A80219}"/>
              </a:ext>
            </a:extLst>
          </p:cNvPr>
          <p:cNvSpPr>
            <a:spLocks noGrp="1"/>
          </p:cNvSpPr>
          <p:nvPr>
            <p:ph type="title"/>
          </p:nvPr>
        </p:nvSpPr>
        <p:spPr/>
        <p:txBody>
          <a:bodyPr/>
          <a:lstStyle/>
          <a:p>
            <a:r>
              <a:rPr lang="en-US" dirty="0"/>
              <a:t>Documentation of Need</a:t>
            </a:r>
          </a:p>
        </p:txBody>
      </p:sp>
      <p:sp>
        <p:nvSpPr>
          <p:cNvPr id="3" name="Content Placeholder 2" descr="" title="">
            <a:extLst>
              <a:ext uri="{FF2B5EF4-FFF2-40B4-BE49-F238E27FC236}">
                <a16:creationId xmlns:a16="http://schemas.microsoft.com/office/drawing/2014/main" id="{C02C0866-FB6D-B052-23EE-1F5796B9A19C}"/>
              </a:ext>
            </a:extLst>
          </p:cNvPr>
          <p:cNvSpPr>
            <a:spLocks noGrp="1"/>
          </p:cNvSpPr>
          <p:nvPr>
            <p:ph idx="1"/>
          </p:nvPr>
        </p:nvSpPr>
        <p:spPr/>
        <p:txBody>
          <a:bodyPr/>
          <a:lstStyle/>
          <a:p>
            <a:pPr marL="0" indent="0">
              <a:buNone/>
            </a:pPr>
            <a:r>
              <a:rPr lang="en-US" dirty="0"/>
              <a:t>May you ask the employee to provide documentation regarding the medical condition and the employee’s accommodation needs?</a:t>
            </a:r>
          </a:p>
          <a:p>
            <a:r>
              <a:rPr lang="en-US" dirty="0"/>
              <a:t>May only seek when reasonable under the circumstances. </a:t>
            </a:r>
          </a:p>
          <a:p>
            <a:r>
              <a:rPr lang="en-US" dirty="0"/>
              <a:t>May not require use of a specific form.</a:t>
            </a:r>
          </a:p>
          <a:p>
            <a:r>
              <a:rPr lang="en-US" dirty="0"/>
              <a:t>May not require examination by employer’s health care professional.</a:t>
            </a:r>
          </a:p>
          <a:p>
            <a:r>
              <a:rPr lang="en-US" dirty="0"/>
              <a:t>May accept self-confirmation (and must accept in connection with lactation accommodation requests). </a:t>
            </a:r>
          </a:p>
        </p:txBody>
      </p:sp>
      <p:sp>
        <p:nvSpPr>
          <p:cNvPr id="4" name="Slide Number Placeholder 3" descr="" title="">
            <a:extLst>
              <a:ext uri="{FF2B5EF4-FFF2-40B4-BE49-F238E27FC236}">
                <a16:creationId xmlns:a16="http://schemas.microsoft.com/office/drawing/2014/main" id="{8DC6002A-0966-F5F8-9B24-2BA14E6C1CF0}"/>
              </a:ext>
            </a:extLst>
          </p:cNvPr>
          <p:cNvSpPr>
            <a:spLocks noGrp="1"/>
          </p:cNvSpPr>
          <p:nvPr>
            <p:ph type="sldNum" sz="quarter" idx="12"/>
          </p:nvPr>
        </p:nvSpPr>
        <p:spPr/>
        <p:txBody>
          <a:bodyPr/>
          <a:lstStyle/>
          <a:p>
            <a:pPr>
              <a:defRPr/>
            </a:pPr>
            <a:endParaRPr lang="en-US" dirty="0">
              <a:solidFill>
                <a:srgbClr val="000000"/>
              </a:solidFill>
            </a:endParaRPr>
          </a:p>
        </p:txBody>
      </p:sp>
    </p:spTree>
    <p:extLst>
      <p:ext uri="{BB962C8B-B14F-4D97-AF65-F5344CB8AC3E}">
        <p14:creationId xmlns:p14="http://schemas.microsoft.com/office/powerpoint/2010/main" val="1730207002"/>
      </p:ext>
    </p:extLst>
  </p:cSld>
  <p:clrMapOvr>
    <a:masterClrMapping/>
  </p:clrMapOvr>
</p:sld>
</file>

<file path=ppt/slides/slide33.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a:extLst>
              <a:ext uri="{FF2B5EF4-FFF2-40B4-BE49-F238E27FC236}">
                <a16:creationId xmlns:a16="http://schemas.microsoft.com/office/drawing/2014/main" id="{48CCF9FB-2AD0-4978-7814-E0CB9DE2FB86}"/>
              </a:ext>
            </a:extLst>
          </p:cNvPr>
          <p:cNvSpPr>
            <a:spLocks noGrp="1"/>
          </p:cNvSpPr>
          <p:nvPr>
            <p:ph type="title"/>
          </p:nvPr>
        </p:nvSpPr>
        <p:spPr/>
        <p:txBody>
          <a:bodyPr/>
          <a:lstStyle/>
          <a:p>
            <a:r>
              <a:rPr lang="en-US" dirty="0"/>
              <a:t>Documentation Example</a:t>
            </a:r>
          </a:p>
        </p:txBody>
      </p:sp>
      <p:sp>
        <p:nvSpPr>
          <p:cNvPr id="3" name="Content Placeholder 2" descr="" title="">
            <a:extLst>
              <a:ext uri="{FF2B5EF4-FFF2-40B4-BE49-F238E27FC236}">
                <a16:creationId xmlns:a16="http://schemas.microsoft.com/office/drawing/2014/main" id="{E8AB410B-A081-92C4-B246-ADA6448A9A81}"/>
              </a:ext>
            </a:extLst>
          </p:cNvPr>
          <p:cNvSpPr>
            <a:spLocks noGrp="1"/>
          </p:cNvSpPr>
          <p:nvPr>
            <p:ph idx="1"/>
          </p:nvPr>
        </p:nvSpPr>
        <p:spPr/>
        <p:txBody>
          <a:bodyPr/>
          <a:lstStyle/>
          <a:p>
            <a:r>
              <a:rPr lang="en-US" dirty="0"/>
              <a:t>Amelia returns to work after giving birth and asks to not be required to lift more than 30 pounds because of a back injury arising out of her pregnancy.  The employer may request supporting documentation.  Her doctor e-mails the HR department that Amelia’s pregnancy caused a back injury, and she should not lift more than 30 pounds.  This documentation is sufficient.  </a:t>
            </a:r>
          </a:p>
        </p:txBody>
      </p:sp>
      <p:sp>
        <p:nvSpPr>
          <p:cNvPr id="4" name="Slide Number Placeholder 3" descr="" title="">
            <a:extLst>
              <a:ext uri="{FF2B5EF4-FFF2-40B4-BE49-F238E27FC236}">
                <a16:creationId xmlns:a16="http://schemas.microsoft.com/office/drawing/2014/main" id="{B87545B0-9DE7-2DE2-A862-68C64328038F}"/>
              </a:ext>
            </a:extLst>
          </p:cNvPr>
          <p:cNvSpPr>
            <a:spLocks noGrp="1"/>
          </p:cNvSpPr>
          <p:nvPr>
            <p:ph type="sldNum" sz="quarter" idx="12"/>
          </p:nvPr>
        </p:nvSpPr>
        <p:spPr/>
        <p:txBody>
          <a:bodyPr/>
          <a:lstStyle/>
          <a:p>
            <a:pPr>
              <a:defRPr/>
            </a:pPr>
            <a:endParaRPr lang="en-US" dirty="0">
              <a:solidFill>
                <a:srgbClr val="000000"/>
              </a:solidFill>
            </a:endParaRPr>
          </a:p>
        </p:txBody>
      </p:sp>
    </p:spTree>
    <p:extLst>
      <p:ext uri="{BB962C8B-B14F-4D97-AF65-F5344CB8AC3E}">
        <p14:creationId xmlns:p14="http://schemas.microsoft.com/office/powerpoint/2010/main" val="1022943615"/>
      </p:ext>
    </p:extLst>
  </p:cSld>
  <p:clrMapOvr>
    <a:masterClrMapping/>
  </p:clrMapOvr>
</p:sld>
</file>

<file path=ppt/slides/slide34.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a:extLst>
              <a:ext uri="{FF2B5EF4-FFF2-40B4-BE49-F238E27FC236}">
                <a16:creationId xmlns:a16="http://schemas.microsoft.com/office/drawing/2014/main" id="{4944F076-6B29-11C8-C508-FEFFD47DA97A}"/>
              </a:ext>
            </a:extLst>
          </p:cNvPr>
          <p:cNvSpPr>
            <a:spLocks noGrp="1"/>
          </p:cNvSpPr>
          <p:nvPr>
            <p:ph type="title"/>
          </p:nvPr>
        </p:nvSpPr>
        <p:spPr/>
        <p:txBody>
          <a:bodyPr/>
          <a:lstStyle/>
          <a:p>
            <a:r>
              <a:rPr lang="en-US" dirty="0"/>
              <a:t>Consider Accommodation Options</a:t>
            </a:r>
          </a:p>
        </p:txBody>
      </p:sp>
      <p:sp>
        <p:nvSpPr>
          <p:cNvPr id="3" name="Content Placeholder 2" descr="" title="">
            <a:extLst>
              <a:ext uri="{FF2B5EF4-FFF2-40B4-BE49-F238E27FC236}">
                <a16:creationId xmlns:a16="http://schemas.microsoft.com/office/drawing/2014/main" id="{F57FB32F-8566-5CA3-597E-8E4B6E7900EB}"/>
              </a:ext>
            </a:extLst>
          </p:cNvPr>
          <p:cNvSpPr>
            <a:spLocks noGrp="1"/>
          </p:cNvSpPr>
          <p:nvPr>
            <p:ph idx="1"/>
          </p:nvPr>
        </p:nvSpPr>
        <p:spPr/>
        <p:txBody>
          <a:bodyPr/>
          <a:lstStyle/>
          <a:p>
            <a:r>
              <a:rPr lang="en-US" dirty="0"/>
              <a:t>Discuss possible options with the employee.</a:t>
            </a:r>
          </a:p>
          <a:p>
            <a:pPr lvl="1"/>
            <a:r>
              <a:rPr lang="en-US" dirty="0"/>
              <a:t>Job Accommodation Network (“JAN”):  https://askjan.org</a:t>
            </a:r>
          </a:p>
          <a:p>
            <a:r>
              <a:rPr lang="en-US" dirty="0"/>
              <a:t>Try to reach consensus about an accommodation that works.</a:t>
            </a:r>
          </a:p>
          <a:p>
            <a:r>
              <a:rPr lang="en-US" dirty="0"/>
              <a:t>Do you have to provide the specific accommodation requested by the employee?</a:t>
            </a:r>
          </a:p>
          <a:p>
            <a:pPr lvl="1"/>
            <a:r>
              <a:rPr lang="en-US" dirty="0"/>
              <a:t>Only prohibited from requiring an employee to accept an accommodation without discussion.</a:t>
            </a:r>
          </a:p>
        </p:txBody>
      </p:sp>
      <p:sp>
        <p:nvSpPr>
          <p:cNvPr id="4" name="Slide Number Placeholder 3" descr="" title="">
            <a:extLst>
              <a:ext uri="{FF2B5EF4-FFF2-40B4-BE49-F238E27FC236}">
                <a16:creationId xmlns:a16="http://schemas.microsoft.com/office/drawing/2014/main" id="{D5708B1A-1F06-2814-8BEA-71CE5D706743}"/>
              </a:ext>
            </a:extLst>
          </p:cNvPr>
          <p:cNvSpPr>
            <a:spLocks noGrp="1"/>
          </p:cNvSpPr>
          <p:nvPr>
            <p:ph type="sldNum" sz="quarter" idx="12"/>
          </p:nvPr>
        </p:nvSpPr>
        <p:spPr/>
        <p:txBody>
          <a:bodyPr/>
          <a:lstStyle/>
          <a:p>
            <a:pPr>
              <a:defRPr/>
            </a:pPr>
            <a:endParaRPr lang="en-US" dirty="0">
              <a:solidFill>
                <a:srgbClr val="000000"/>
              </a:solidFill>
            </a:endParaRPr>
          </a:p>
        </p:txBody>
      </p:sp>
    </p:spTree>
    <p:extLst>
      <p:ext uri="{BB962C8B-B14F-4D97-AF65-F5344CB8AC3E}">
        <p14:creationId xmlns:p14="http://schemas.microsoft.com/office/powerpoint/2010/main" val="4106752416"/>
      </p:ext>
    </p:extLst>
  </p:cSld>
  <p:clrMapOvr>
    <a:masterClrMapping/>
  </p:clrMapOvr>
</p:sld>
</file>

<file path=ppt/slides/slide35.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a:extLst>
              <a:ext uri="{FF2B5EF4-FFF2-40B4-BE49-F238E27FC236}">
                <a16:creationId xmlns:a16="http://schemas.microsoft.com/office/drawing/2014/main" id="{7E9B994C-C4FD-A12D-F404-07D5076C52C2}"/>
              </a:ext>
            </a:extLst>
          </p:cNvPr>
          <p:cNvSpPr>
            <a:spLocks noGrp="1"/>
          </p:cNvSpPr>
          <p:nvPr>
            <p:ph type="title"/>
          </p:nvPr>
        </p:nvSpPr>
        <p:spPr/>
        <p:txBody>
          <a:bodyPr/>
          <a:lstStyle/>
          <a:p>
            <a:r>
              <a:rPr lang="en-US" dirty="0"/>
              <a:t>Impacts of temporary duty change</a:t>
            </a:r>
          </a:p>
        </p:txBody>
      </p:sp>
      <p:sp>
        <p:nvSpPr>
          <p:cNvPr id="3" name="Content Placeholder 2" descr="" title="">
            <a:extLst>
              <a:ext uri="{FF2B5EF4-FFF2-40B4-BE49-F238E27FC236}">
                <a16:creationId xmlns:a16="http://schemas.microsoft.com/office/drawing/2014/main" id="{C540BD94-C478-9F57-C0DD-1213EC8CC85F}"/>
              </a:ext>
            </a:extLst>
          </p:cNvPr>
          <p:cNvSpPr>
            <a:spLocks noGrp="1"/>
          </p:cNvSpPr>
          <p:nvPr>
            <p:ph idx="1"/>
          </p:nvPr>
        </p:nvSpPr>
        <p:spPr/>
        <p:txBody>
          <a:bodyPr/>
          <a:lstStyle/>
          <a:p>
            <a:r>
              <a:rPr lang="en-US" dirty="0"/>
              <a:t>Consideration of temporary suspension of an essential job function should include:</a:t>
            </a:r>
          </a:p>
          <a:p>
            <a:pPr lvl="1"/>
            <a:r>
              <a:rPr lang="en-US" dirty="0"/>
              <a:t>Length of time</a:t>
            </a:r>
          </a:p>
          <a:p>
            <a:pPr lvl="1"/>
            <a:r>
              <a:rPr lang="en-US" dirty="0"/>
              <a:t>Whether there is other work for the employee to accomplish</a:t>
            </a:r>
          </a:p>
          <a:p>
            <a:pPr lvl="1"/>
            <a:r>
              <a:rPr lang="en-US" dirty="0"/>
              <a:t>The nature of the essential function &amp; its frequency</a:t>
            </a:r>
          </a:p>
          <a:p>
            <a:pPr lvl="1"/>
            <a:r>
              <a:rPr lang="en-US" dirty="0"/>
              <a:t>History of providing similar accommodations</a:t>
            </a:r>
          </a:p>
          <a:p>
            <a:pPr lvl="1"/>
            <a:r>
              <a:rPr lang="en-US" dirty="0"/>
              <a:t>Whether other employees can perform the duty</a:t>
            </a:r>
          </a:p>
          <a:p>
            <a:pPr lvl="1"/>
            <a:r>
              <a:rPr lang="en-US" dirty="0"/>
              <a:t>Whether the duty can be postponed</a:t>
            </a:r>
          </a:p>
        </p:txBody>
      </p:sp>
      <p:sp>
        <p:nvSpPr>
          <p:cNvPr id="4" name="Slide Number Placeholder 3" descr="" title="">
            <a:extLst>
              <a:ext uri="{FF2B5EF4-FFF2-40B4-BE49-F238E27FC236}">
                <a16:creationId xmlns:a16="http://schemas.microsoft.com/office/drawing/2014/main" id="{8E415539-0C56-4847-ACC6-AB55E87C634B}"/>
              </a:ext>
            </a:extLst>
          </p:cNvPr>
          <p:cNvSpPr>
            <a:spLocks noGrp="1"/>
          </p:cNvSpPr>
          <p:nvPr>
            <p:ph type="sldNum" sz="quarter" idx="12"/>
          </p:nvPr>
        </p:nvSpPr>
        <p:spPr/>
        <p:txBody>
          <a:bodyPr/>
          <a:lstStyle/>
          <a:p>
            <a:pPr>
              <a:defRPr/>
            </a:pPr>
            <a:endParaRPr lang="en-US" dirty="0">
              <a:solidFill>
                <a:srgbClr val="000000"/>
              </a:solidFill>
            </a:endParaRPr>
          </a:p>
        </p:txBody>
      </p:sp>
    </p:spTree>
    <p:extLst>
      <p:ext uri="{BB962C8B-B14F-4D97-AF65-F5344CB8AC3E}">
        <p14:creationId xmlns:p14="http://schemas.microsoft.com/office/powerpoint/2010/main" val="3629138467"/>
      </p:ext>
    </p:extLst>
  </p:cSld>
  <p:clrMapOvr>
    <a:masterClrMapping/>
  </p:clrMapOvr>
</p:sld>
</file>

<file path=ppt/slides/slide36.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a:extLst>
              <a:ext uri="{FF2B5EF4-FFF2-40B4-BE49-F238E27FC236}">
                <a16:creationId xmlns:a16="http://schemas.microsoft.com/office/drawing/2014/main" id="{183E4390-E37B-ECA9-7AFB-D3236AF4C944}"/>
              </a:ext>
            </a:extLst>
          </p:cNvPr>
          <p:cNvSpPr>
            <a:spLocks noGrp="1"/>
          </p:cNvSpPr>
          <p:nvPr>
            <p:ph type="title"/>
          </p:nvPr>
        </p:nvSpPr>
        <p:spPr/>
        <p:txBody>
          <a:bodyPr/>
          <a:lstStyle/>
          <a:p>
            <a:r>
              <a:rPr lang="en-US" dirty="0"/>
              <a:t>Step 5:  Accommodation Decision</a:t>
            </a:r>
          </a:p>
        </p:txBody>
      </p:sp>
      <p:sp>
        <p:nvSpPr>
          <p:cNvPr id="3" name="Content Placeholder 2" descr="" title="">
            <a:extLst>
              <a:ext uri="{FF2B5EF4-FFF2-40B4-BE49-F238E27FC236}">
                <a16:creationId xmlns:a16="http://schemas.microsoft.com/office/drawing/2014/main" id="{BFC5EDD2-5B0A-C43F-D6F4-8243DC3B0B14}"/>
              </a:ext>
            </a:extLst>
          </p:cNvPr>
          <p:cNvSpPr>
            <a:spLocks noGrp="1"/>
          </p:cNvSpPr>
          <p:nvPr>
            <p:ph idx="1"/>
          </p:nvPr>
        </p:nvSpPr>
        <p:spPr/>
        <p:txBody>
          <a:bodyPr/>
          <a:lstStyle/>
          <a:p>
            <a:r>
              <a:rPr lang="en-US" dirty="0"/>
              <a:t>Providing accommodation</a:t>
            </a:r>
          </a:p>
          <a:p>
            <a:pPr lvl="1"/>
            <a:r>
              <a:rPr lang="en-US" dirty="0"/>
              <a:t>Documentation</a:t>
            </a:r>
          </a:p>
          <a:p>
            <a:pPr lvl="2"/>
            <a:r>
              <a:rPr lang="en-US" dirty="0"/>
              <a:t>Accommodation</a:t>
            </a:r>
          </a:p>
          <a:p>
            <a:pPr lvl="2"/>
            <a:r>
              <a:rPr lang="en-US" dirty="0"/>
              <a:t>Duration</a:t>
            </a:r>
          </a:p>
          <a:p>
            <a:pPr lvl="2"/>
            <a:r>
              <a:rPr lang="en-US" dirty="0"/>
              <a:t>Need Changes</a:t>
            </a:r>
          </a:p>
          <a:p>
            <a:pPr lvl="2"/>
            <a:r>
              <a:rPr lang="en-US" dirty="0"/>
              <a:t>Subject to modification</a:t>
            </a:r>
          </a:p>
          <a:p>
            <a:pPr lvl="1"/>
            <a:r>
              <a:rPr lang="en-US" dirty="0"/>
              <a:t>Communication to those with a need to know</a:t>
            </a:r>
          </a:p>
          <a:p>
            <a:pPr marL="0" indent="0">
              <a:buNone/>
            </a:pPr>
            <a:endParaRPr lang="en-US" dirty="0"/>
          </a:p>
        </p:txBody>
      </p:sp>
      <p:sp>
        <p:nvSpPr>
          <p:cNvPr id="4" name="Slide Number Placeholder 3" descr="" title="">
            <a:extLst>
              <a:ext uri="{FF2B5EF4-FFF2-40B4-BE49-F238E27FC236}">
                <a16:creationId xmlns:a16="http://schemas.microsoft.com/office/drawing/2014/main" id="{82282EFC-217B-3DC0-C09B-A6A3A88BC3E8}"/>
              </a:ext>
            </a:extLst>
          </p:cNvPr>
          <p:cNvSpPr>
            <a:spLocks noGrp="1"/>
          </p:cNvSpPr>
          <p:nvPr>
            <p:ph type="sldNum" sz="quarter" idx="12"/>
          </p:nvPr>
        </p:nvSpPr>
        <p:spPr/>
        <p:txBody>
          <a:bodyPr/>
          <a:lstStyle/>
          <a:p>
            <a:pPr>
              <a:defRPr/>
            </a:pPr>
            <a:endParaRPr lang="en-US" dirty="0">
              <a:solidFill>
                <a:srgbClr val="000000"/>
              </a:solidFill>
            </a:endParaRPr>
          </a:p>
        </p:txBody>
      </p:sp>
    </p:spTree>
    <p:extLst>
      <p:ext uri="{BB962C8B-B14F-4D97-AF65-F5344CB8AC3E}">
        <p14:creationId xmlns:p14="http://schemas.microsoft.com/office/powerpoint/2010/main" val="2427729856"/>
      </p:ext>
    </p:extLst>
  </p:cSld>
  <p:clrMapOvr>
    <a:masterClrMapping/>
  </p:clrMapOvr>
</p:sld>
</file>

<file path=ppt/slides/slide37.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a:extLst>
              <a:ext uri="{FF2B5EF4-FFF2-40B4-BE49-F238E27FC236}">
                <a16:creationId xmlns:a16="http://schemas.microsoft.com/office/drawing/2014/main" id="{7A664765-6AE1-AD67-E085-FAAB1113722D}"/>
              </a:ext>
            </a:extLst>
          </p:cNvPr>
          <p:cNvSpPr>
            <a:spLocks noGrp="1"/>
          </p:cNvSpPr>
          <p:nvPr>
            <p:ph type="title"/>
          </p:nvPr>
        </p:nvSpPr>
        <p:spPr/>
        <p:txBody>
          <a:bodyPr/>
          <a:lstStyle/>
          <a:p>
            <a:r>
              <a:rPr lang="en-US" dirty="0"/>
              <a:t>Step 5:  Accommodation Decision</a:t>
            </a:r>
          </a:p>
        </p:txBody>
      </p:sp>
      <p:sp>
        <p:nvSpPr>
          <p:cNvPr id="3" name="Content Placeholder 2" descr="" title="">
            <a:extLst>
              <a:ext uri="{FF2B5EF4-FFF2-40B4-BE49-F238E27FC236}">
                <a16:creationId xmlns:a16="http://schemas.microsoft.com/office/drawing/2014/main" id="{6FC13F18-E61B-1F75-53E0-41B5C9CAA3BE}"/>
              </a:ext>
            </a:extLst>
          </p:cNvPr>
          <p:cNvSpPr>
            <a:spLocks noGrp="1"/>
          </p:cNvSpPr>
          <p:nvPr>
            <p:ph idx="1"/>
          </p:nvPr>
        </p:nvSpPr>
        <p:spPr/>
        <p:txBody>
          <a:bodyPr/>
          <a:lstStyle/>
          <a:p>
            <a:r>
              <a:rPr lang="en-US" dirty="0"/>
              <a:t>Denying accommodation</a:t>
            </a:r>
          </a:p>
          <a:p>
            <a:pPr lvl="1"/>
            <a:r>
              <a:rPr lang="en-US" dirty="0"/>
              <a:t>Document undue hardship</a:t>
            </a:r>
          </a:p>
          <a:p>
            <a:pPr lvl="2"/>
            <a:r>
              <a:rPr lang="en-US" dirty="0"/>
              <a:t>Nature and net cost of accommodation</a:t>
            </a:r>
          </a:p>
          <a:p>
            <a:pPr lvl="2"/>
            <a:r>
              <a:rPr lang="en-US" dirty="0"/>
              <a:t>Overall financial resources of the facility and employer</a:t>
            </a:r>
          </a:p>
          <a:p>
            <a:pPr lvl="2"/>
            <a:r>
              <a:rPr lang="en-US" dirty="0"/>
              <a:t>Type of operation</a:t>
            </a:r>
          </a:p>
          <a:p>
            <a:pPr lvl="2"/>
            <a:r>
              <a:rPr lang="en-US" dirty="0"/>
              <a:t>Impact of accommodation on operation including:</a:t>
            </a:r>
          </a:p>
          <a:p>
            <a:pPr lvl="3"/>
            <a:r>
              <a:rPr lang="en-US" dirty="0"/>
              <a:t>Ability of other employees to perform their duties</a:t>
            </a:r>
          </a:p>
          <a:p>
            <a:pPr lvl="3"/>
            <a:r>
              <a:rPr lang="en-US" dirty="0"/>
              <a:t>Impact on employer’s ability to conduct business</a:t>
            </a:r>
          </a:p>
          <a:p>
            <a:pPr lvl="1"/>
            <a:r>
              <a:rPr lang="en-US" dirty="0"/>
              <a:t>Communicate with employee</a:t>
            </a:r>
          </a:p>
        </p:txBody>
      </p:sp>
      <p:sp>
        <p:nvSpPr>
          <p:cNvPr id="4" name="Slide Number Placeholder 3" descr="" title="">
            <a:extLst>
              <a:ext uri="{FF2B5EF4-FFF2-40B4-BE49-F238E27FC236}">
                <a16:creationId xmlns:a16="http://schemas.microsoft.com/office/drawing/2014/main" id="{DA95A285-2729-2DE1-89A5-5C2CBDB79536}"/>
              </a:ext>
            </a:extLst>
          </p:cNvPr>
          <p:cNvSpPr>
            <a:spLocks noGrp="1"/>
          </p:cNvSpPr>
          <p:nvPr>
            <p:ph type="sldNum" sz="quarter" idx="12"/>
          </p:nvPr>
        </p:nvSpPr>
        <p:spPr/>
        <p:txBody>
          <a:bodyPr/>
          <a:lstStyle/>
          <a:p>
            <a:pPr>
              <a:defRPr/>
            </a:pPr>
            <a:endParaRPr lang="en-US" dirty="0">
              <a:solidFill>
                <a:srgbClr val="000000"/>
              </a:solidFill>
            </a:endParaRPr>
          </a:p>
        </p:txBody>
      </p:sp>
    </p:spTree>
    <p:extLst>
      <p:ext uri="{BB962C8B-B14F-4D97-AF65-F5344CB8AC3E}">
        <p14:creationId xmlns:p14="http://schemas.microsoft.com/office/powerpoint/2010/main" val="3907512436"/>
      </p:ext>
    </p:extLst>
  </p:cSld>
  <p:clrMapOvr>
    <a:masterClrMapping/>
  </p:clrMapOvr>
</p:sld>
</file>

<file path=ppt/slides/slide38.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a:extLst>
              <a:ext uri="{FF2B5EF4-FFF2-40B4-BE49-F238E27FC236}">
                <a16:creationId xmlns:a16="http://schemas.microsoft.com/office/drawing/2014/main" id="{9E6F9E8E-B82A-0091-5772-A1B33CB8CE2B}"/>
              </a:ext>
            </a:extLst>
          </p:cNvPr>
          <p:cNvSpPr>
            <a:spLocks noGrp="1"/>
          </p:cNvSpPr>
          <p:nvPr>
            <p:ph type="title"/>
          </p:nvPr>
        </p:nvSpPr>
        <p:spPr/>
        <p:txBody>
          <a:bodyPr/>
          <a:lstStyle/>
          <a:p>
            <a:r>
              <a:rPr lang="en-US" dirty="0"/>
              <a:t>Example of Undue Hardship</a:t>
            </a:r>
          </a:p>
        </p:txBody>
      </p:sp>
      <p:sp>
        <p:nvSpPr>
          <p:cNvPr id="3" name="Content Placeholder 2" descr="" title="">
            <a:extLst>
              <a:ext uri="{FF2B5EF4-FFF2-40B4-BE49-F238E27FC236}">
                <a16:creationId xmlns:a16="http://schemas.microsoft.com/office/drawing/2014/main" id="{F914EBC3-7152-60CC-1D6B-4052244CAB19}"/>
              </a:ext>
            </a:extLst>
          </p:cNvPr>
          <p:cNvSpPr>
            <a:spLocks noGrp="1"/>
          </p:cNvSpPr>
          <p:nvPr>
            <p:ph idx="1"/>
          </p:nvPr>
        </p:nvSpPr>
        <p:spPr/>
        <p:txBody>
          <a:bodyPr/>
          <a:lstStyle/>
          <a:p>
            <a:r>
              <a:rPr lang="en-US" dirty="0"/>
              <a:t>Cindy is an office manager working in a large building.  She has asthma that is exacerbated by her pregnancy.  She asks for a ban on airborne irritants and chemicals (e.g., fragrances, sprays, cleaning products) in the building.  The employer may be able to show that ensuring a workplace free from scents/irritants would impose a significant financial and administrative burden and be difficult to enforce.  However, the employer may have to provide other accommodations such as an air purifier or allow Cindy to work remotely.</a:t>
            </a:r>
          </a:p>
        </p:txBody>
      </p:sp>
      <p:sp>
        <p:nvSpPr>
          <p:cNvPr id="4" name="Slide Number Placeholder 3" descr="" title="">
            <a:extLst>
              <a:ext uri="{FF2B5EF4-FFF2-40B4-BE49-F238E27FC236}">
                <a16:creationId xmlns:a16="http://schemas.microsoft.com/office/drawing/2014/main" id="{BBCA3CD8-EEC2-E16B-1B7A-1102C07AD403}"/>
              </a:ext>
            </a:extLst>
          </p:cNvPr>
          <p:cNvSpPr>
            <a:spLocks noGrp="1"/>
          </p:cNvSpPr>
          <p:nvPr>
            <p:ph type="sldNum" sz="quarter" idx="12"/>
          </p:nvPr>
        </p:nvSpPr>
        <p:spPr/>
        <p:txBody>
          <a:bodyPr/>
          <a:lstStyle/>
          <a:p>
            <a:pPr>
              <a:defRPr/>
            </a:pPr>
            <a:endParaRPr lang="en-US" dirty="0">
              <a:solidFill>
                <a:srgbClr val="000000"/>
              </a:solidFill>
            </a:endParaRPr>
          </a:p>
        </p:txBody>
      </p:sp>
    </p:spTree>
    <p:extLst>
      <p:ext uri="{BB962C8B-B14F-4D97-AF65-F5344CB8AC3E}">
        <p14:creationId xmlns:p14="http://schemas.microsoft.com/office/powerpoint/2010/main" val="695982048"/>
      </p:ext>
    </p:extLst>
  </p:cSld>
  <p:clrMapOvr>
    <a:masterClrMapping/>
  </p:clrMapOvr>
</p:sld>
</file>

<file path=ppt/slides/slide39.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a:extLst>
              <a:ext uri="{FF2B5EF4-FFF2-40B4-BE49-F238E27FC236}">
                <a16:creationId xmlns:a16="http://schemas.microsoft.com/office/drawing/2014/main" id="{62E5AC79-491D-F262-4B0B-4FCA0C6806BF}"/>
              </a:ext>
            </a:extLst>
          </p:cNvPr>
          <p:cNvSpPr>
            <a:spLocks noGrp="1"/>
          </p:cNvSpPr>
          <p:nvPr>
            <p:ph type="title"/>
          </p:nvPr>
        </p:nvSpPr>
        <p:spPr/>
        <p:txBody>
          <a:bodyPr/>
          <a:lstStyle/>
          <a:p>
            <a:r>
              <a:rPr lang="en-US" dirty="0"/>
              <a:t>Hypotheticals</a:t>
            </a:r>
          </a:p>
        </p:txBody>
      </p:sp>
      <p:sp>
        <p:nvSpPr>
          <p:cNvPr id="4" name="Slide Number Placeholder 3" descr="" title="">
            <a:extLst>
              <a:ext uri="{FF2B5EF4-FFF2-40B4-BE49-F238E27FC236}">
                <a16:creationId xmlns:a16="http://schemas.microsoft.com/office/drawing/2014/main" id="{D016E7C4-C693-23FC-5353-435D89C0B13A}"/>
              </a:ext>
            </a:extLst>
          </p:cNvPr>
          <p:cNvSpPr>
            <a:spLocks noGrp="1"/>
          </p:cNvSpPr>
          <p:nvPr>
            <p:ph type="sldNum" sz="quarter" idx="12"/>
          </p:nvPr>
        </p:nvSpPr>
        <p:spPr/>
        <p:txBody>
          <a:bodyPr/>
          <a:lstStyle/>
          <a:p>
            <a:pPr>
              <a:defRPr/>
            </a:pPr>
            <a:endParaRPr lang="en-US" dirty="0">
              <a:solidFill>
                <a:srgbClr val="000000"/>
              </a:solidFill>
            </a:endParaRPr>
          </a:p>
        </p:txBody>
      </p:sp>
      <p:pic>
        <p:nvPicPr>
          <p:cNvPr id="1026" name="Picture 2" descr="" title="">
            <a:extLst>
              <a:ext uri="{FF2B5EF4-FFF2-40B4-BE49-F238E27FC236}">
                <a16:creationId xmlns:a16="http://schemas.microsoft.com/office/drawing/2014/main" id="{0A378A4F-D1F2-995C-A7A4-A47876F8178A}"/>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311089" y="1259012"/>
            <a:ext cx="6461312" cy="42997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6000570"/>
      </p:ext>
    </p:extLst>
  </p:cSld>
  <p:clrMapOvr>
    <a:masterClrMapping/>
  </p:clrMapOvr>
</p:sld>
</file>

<file path=ppt/slides/slide40.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a:extLst>
              <a:ext uri="{FF2B5EF4-FFF2-40B4-BE49-F238E27FC236}">
                <a16:creationId xmlns:a16="http://schemas.microsoft.com/office/drawing/2014/main" id="{37FDFBFB-C56A-B43F-F734-5DDF809A9AD4}"/>
              </a:ext>
            </a:extLst>
          </p:cNvPr>
          <p:cNvSpPr>
            <a:spLocks noGrp="1"/>
          </p:cNvSpPr>
          <p:nvPr>
            <p:ph type="title"/>
          </p:nvPr>
        </p:nvSpPr>
        <p:spPr/>
        <p:txBody>
          <a:bodyPr/>
          <a:lstStyle/>
          <a:p>
            <a:r>
              <a:rPr lang="en-US" dirty="0"/>
              <a:t>Hypothetical – Deputy Sheriff</a:t>
            </a:r>
          </a:p>
        </p:txBody>
      </p:sp>
      <p:sp>
        <p:nvSpPr>
          <p:cNvPr id="3" name="Content Placeholder 2" descr="" title="">
            <a:extLst>
              <a:ext uri="{FF2B5EF4-FFF2-40B4-BE49-F238E27FC236}">
                <a16:creationId xmlns:a16="http://schemas.microsoft.com/office/drawing/2014/main" id="{75E5F885-71A5-994D-CB84-01648F874FDE}"/>
              </a:ext>
            </a:extLst>
          </p:cNvPr>
          <p:cNvSpPr>
            <a:spLocks noGrp="1"/>
          </p:cNvSpPr>
          <p:nvPr>
            <p:ph idx="1"/>
          </p:nvPr>
        </p:nvSpPr>
        <p:spPr/>
        <p:txBody>
          <a:bodyPr/>
          <a:lstStyle/>
          <a:p>
            <a:r>
              <a:rPr lang="en-US" dirty="0"/>
              <a:t>Road patrol Deputy Sarah tells her Sergeant she is 3 months pregnant.  What do you do?</a:t>
            </a:r>
          </a:p>
          <a:p>
            <a:pPr lvl="1"/>
            <a:r>
              <a:rPr lang="en-US" dirty="0"/>
              <a:t>1.  Notice to employer</a:t>
            </a:r>
          </a:p>
          <a:p>
            <a:pPr lvl="1"/>
            <a:r>
              <a:rPr lang="en-US" dirty="0"/>
              <a:t>2.  Applicable laws</a:t>
            </a:r>
          </a:p>
          <a:p>
            <a:pPr lvl="1"/>
            <a:r>
              <a:rPr lang="en-US" dirty="0"/>
              <a:t>3.  Interim accommodations</a:t>
            </a:r>
          </a:p>
          <a:p>
            <a:pPr lvl="1"/>
            <a:r>
              <a:rPr lang="en-US" dirty="0"/>
              <a:t>4.  Interactive process</a:t>
            </a:r>
          </a:p>
          <a:p>
            <a:pPr lvl="1"/>
            <a:r>
              <a:rPr lang="en-US" dirty="0"/>
              <a:t>5.  Decision and documentation</a:t>
            </a:r>
          </a:p>
        </p:txBody>
      </p:sp>
      <p:sp>
        <p:nvSpPr>
          <p:cNvPr id="4" name="Slide Number Placeholder 3" descr="" title="">
            <a:extLst>
              <a:ext uri="{FF2B5EF4-FFF2-40B4-BE49-F238E27FC236}">
                <a16:creationId xmlns:a16="http://schemas.microsoft.com/office/drawing/2014/main" id="{E6F61BB3-7DE3-5E4A-F3F6-7CC23AF34304}"/>
              </a:ext>
            </a:extLst>
          </p:cNvPr>
          <p:cNvSpPr>
            <a:spLocks noGrp="1"/>
          </p:cNvSpPr>
          <p:nvPr>
            <p:ph type="sldNum" sz="quarter" idx="12"/>
          </p:nvPr>
        </p:nvSpPr>
        <p:spPr/>
        <p:txBody>
          <a:bodyPr/>
          <a:lstStyle/>
          <a:p>
            <a:pPr>
              <a:defRPr/>
            </a:pPr>
            <a:endParaRPr lang="en-US" dirty="0">
              <a:solidFill>
                <a:srgbClr val="000000"/>
              </a:solidFill>
            </a:endParaRPr>
          </a:p>
        </p:txBody>
      </p:sp>
    </p:spTree>
    <p:extLst>
      <p:ext uri="{BB962C8B-B14F-4D97-AF65-F5344CB8AC3E}">
        <p14:creationId xmlns:p14="http://schemas.microsoft.com/office/powerpoint/2010/main" val="2027691640"/>
      </p:ext>
    </p:extLst>
  </p:cSld>
  <p:clrMapOvr>
    <a:masterClrMapping/>
  </p:clrMapOvr>
</p:sld>
</file>

<file path=ppt/slides/slide41.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a:extLst>
              <a:ext uri="{FF2B5EF4-FFF2-40B4-BE49-F238E27FC236}">
                <a16:creationId xmlns:a16="http://schemas.microsoft.com/office/drawing/2014/main" id="{C381B358-80CC-2DAC-8CB4-0ECE09E85B1E}"/>
              </a:ext>
            </a:extLst>
          </p:cNvPr>
          <p:cNvSpPr>
            <a:spLocks noGrp="1"/>
          </p:cNvSpPr>
          <p:nvPr>
            <p:ph type="title"/>
          </p:nvPr>
        </p:nvSpPr>
        <p:spPr/>
        <p:txBody>
          <a:bodyPr/>
          <a:lstStyle/>
          <a:p>
            <a:r>
              <a:rPr lang="en-US" dirty="0"/>
              <a:t>Hypothetical – Deputy Sheriff</a:t>
            </a:r>
          </a:p>
        </p:txBody>
      </p:sp>
      <p:sp>
        <p:nvSpPr>
          <p:cNvPr id="3" name="Content Placeholder 2" descr="" title="">
            <a:extLst>
              <a:ext uri="{FF2B5EF4-FFF2-40B4-BE49-F238E27FC236}">
                <a16:creationId xmlns:a16="http://schemas.microsoft.com/office/drawing/2014/main" id="{01B80C4D-7EB2-7016-8F80-5D05B9F4E510}"/>
              </a:ext>
            </a:extLst>
          </p:cNvPr>
          <p:cNvSpPr>
            <a:spLocks noGrp="1"/>
          </p:cNvSpPr>
          <p:nvPr>
            <p:ph idx="1"/>
          </p:nvPr>
        </p:nvSpPr>
        <p:spPr/>
        <p:txBody>
          <a:bodyPr/>
          <a:lstStyle/>
          <a:p>
            <a:r>
              <a:rPr lang="en-US" dirty="0"/>
              <a:t>Two months later, Deputy Sarah tells her Sergeant that her uniform and bullet-proof vest do not fit due to her pregnancy.  What do you do?</a:t>
            </a:r>
          </a:p>
          <a:p>
            <a:pPr lvl="1"/>
            <a:r>
              <a:rPr lang="en-US" dirty="0"/>
              <a:t>1.  Notice to employer</a:t>
            </a:r>
          </a:p>
          <a:p>
            <a:pPr lvl="1"/>
            <a:r>
              <a:rPr lang="en-US" dirty="0"/>
              <a:t>2.  Applicable laws</a:t>
            </a:r>
          </a:p>
          <a:p>
            <a:pPr lvl="1"/>
            <a:r>
              <a:rPr lang="en-US" dirty="0"/>
              <a:t>3.  Interim accommodations</a:t>
            </a:r>
          </a:p>
          <a:p>
            <a:pPr lvl="1"/>
            <a:r>
              <a:rPr lang="en-US" dirty="0"/>
              <a:t>4.  Interactive process</a:t>
            </a:r>
          </a:p>
          <a:p>
            <a:pPr lvl="1"/>
            <a:r>
              <a:rPr lang="en-US" dirty="0"/>
              <a:t>5.  Decision and documentation</a:t>
            </a:r>
          </a:p>
          <a:p>
            <a:pPr marL="0" indent="0">
              <a:buNone/>
            </a:pPr>
            <a:endParaRPr lang="en-US" dirty="0"/>
          </a:p>
        </p:txBody>
      </p:sp>
      <p:sp>
        <p:nvSpPr>
          <p:cNvPr id="4" name="Slide Number Placeholder 3" descr="" title="">
            <a:extLst>
              <a:ext uri="{FF2B5EF4-FFF2-40B4-BE49-F238E27FC236}">
                <a16:creationId xmlns:a16="http://schemas.microsoft.com/office/drawing/2014/main" id="{FD9015EC-E76C-199B-B0B4-A4AFC4CFF608}"/>
              </a:ext>
            </a:extLst>
          </p:cNvPr>
          <p:cNvSpPr>
            <a:spLocks noGrp="1"/>
          </p:cNvSpPr>
          <p:nvPr>
            <p:ph type="sldNum" sz="quarter" idx="12"/>
          </p:nvPr>
        </p:nvSpPr>
        <p:spPr/>
        <p:txBody>
          <a:bodyPr/>
          <a:lstStyle/>
          <a:p>
            <a:pPr>
              <a:defRPr/>
            </a:pPr>
            <a:endParaRPr lang="en-US" dirty="0">
              <a:solidFill>
                <a:srgbClr val="000000"/>
              </a:solidFill>
            </a:endParaRPr>
          </a:p>
        </p:txBody>
      </p:sp>
    </p:spTree>
    <p:extLst>
      <p:ext uri="{BB962C8B-B14F-4D97-AF65-F5344CB8AC3E}">
        <p14:creationId xmlns:p14="http://schemas.microsoft.com/office/powerpoint/2010/main" val="3301233305"/>
      </p:ext>
    </p:extLst>
  </p:cSld>
  <p:clrMapOvr>
    <a:masterClrMapping/>
  </p:clrMapOvr>
</p:sld>
</file>

<file path=ppt/slides/slide42.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a:extLst>
              <a:ext uri="{FF2B5EF4-FFF2-40B4-BE49-F238E27FC236}">
                <a16:creationId xmlns:a16="http://schemas.microsoft.com/office/drawing/2014/main" id="{DD76EF46-EEDD-1787-C4E4-9C4655AA29B5}"/>
              </a:ext>
            </a:extLst>
          </p:cNvPr>
          <p:cNvSpPr>
            <a:spLocks noGrp="1"/>
          </p:cNvSpPr>
          <p:nvPr>
            <p:ph type="title"/>
          </p:nvPr>
        </p:nvSpPr>
        <p:spPr/>
        <p:txBody>
          <a:bodyPr/>
          <a:lstStyle/>
          <a:p>
            <a:r>
              <a:rPr lang="en-US" dirty="0"/>
              <a:t>Hypothetical – Deputy Sheriff</a:t>
            </a:r>
          </a:p>
        </p:txBody>
      </p:sp>
      <p:sp>
        <p:nvSpPr>
          <p:cNvPr id="3" name="Content Placeholder 2" descr="" title="">
            <a:extLst>
              <a:ext uri="{FF2B5EF4-FFF2-40B4-BE49-F238E27FC236}">
                <a16:creationId xmlns:a16="http://schemas.microsoft.com/office/drawing/2014/main" id="{A82B001B-5CA7-0077-F6F7-3A3C0402102B}"/>
              </a:ext>
            </a:extLst>
          </p:cNvPr>
          <p:cNvSpPr>
            <a:spLocks noGrp="1"/>
          </p:cNvSpPr>
          <p:nvPr>
            <p:ph idx="1"/>
          </p:nvPr>
        </p:nvSpPr>
        <p:spPr/>
        <p:txBody>
          <a:bodyPr/>
          <a:lstStyle/>
          <a:p>
            <a:r>
              <a:rPr lang="en-US" dirty="0"/>
              <a:t>One month later, Deputy Sarah mentions to her Sergeant that she is afraid her unborn baby may be harmed if she gets into a physical confrontation with a suspected criminal.  What do you do?</a:t>
            </a:r>
          </a:p>
          <a:p>
            <a:pPr lvl="1"/>
            <a:r>
              <a:rPr lang="en-US" dirty="0"/>
              <a:t>1.  Notice to employer</a:t>
            </a:r>
          </a:p>
          <a:p>
            <a:pPr lvl="1"/>
            <a:r>
              <a:rPr lang="en-US" dirty="0"/>
              <a:t>2.  Applicable laws</a:t>
            </a:r>
          </a:p>
          <a:p>
            <a:pPr lvl="1"/>
            <a:r>
              <a:rPr lang="en-US" dirty="0"/>
              <a:t>3.  Interim accommodations</a:t>
            </a:r>
          </a:p>
          <a:p>
            <a:pPr lvl="1"/>
            <a:r>
              <a:rPr lang="en-US" dirty="0"/>
              <a:t>4.  Interactive process</a:t>
            </a:r>
          </a:p>
          <a:p>
            <a:pPr lvl="1"/>
            <a:r>
              <a:rPr lang="en-US" dirty="0"/>
              <a:t>5.  Decision and documentation</a:t>
            </a:r>
          </a:p>
          <a:p>
            <a:pPr marL="0" indent="0">
              <a:buNone/>
            </a:pPr>
            <a:endParaRPr lang="en-US" dirty="0"/>
          </a:p>
        </p:txBody>
      </p:sp>
      <p:sp>
        <p:nvSpPr>
          <p:cNvPr id="4" name="Slide Number Placeholder 3" descr="" title="">
            <a:extLst>
              <a:ext uri="{FF2B5EF4-FFF2-40B4-BE49-F238E27FC236}">
                <a16:creationId xmlns:a16="http://schemas.microsoft.com/office/drawing/2014/main" id="{3DC4B9A7-D956-E91E-7C2A-7FA054F4823A}"/>
              </a:ext>
            </a:extLst>
          </p:cNvPr>
          <p:cNvSpPr>
            <a:spLocks noGrp="1"/>
          </p:cNvSpPr>
          <p:nvPr>
            <p:ph type="sldNum" sz="quarter" idx="12"/>
          </p:nvPr>
        </p:nvSpPr>
        <p:spPr/>
        <p:txBody>
          <a:bodyPr/>
          <a:lstStyle/>
          <a:p>
            <a:pPr>
              <a:defRPr/>
            </a:pPr>
            <a:endParaRPr lang="en-US" dirty="0">
              <a:solidFill>
                <a:srgbClr val="000000"/>
              </a:solidFill>
            </a:endParaRPr>
          </a:p>
        </p:txBody>
      </p:sp>
    </p:spTree>
    <p:extLst>
      <p:ext uri="{BB962C8B-B14F-4D97-AF65-F5344CB8AC3E}">
        <p14:creationId xmlns:p14="http://schemas.microsoft.com/office/powerpoint/2010/main" val="1395730919"/>
      </p:ext>
    </p:extLst>
  </p:cSld>
  <p:clrMapOvr>
    <a:masterClrMapping/>
  </p:clrMapOvr>
</p:sld>
</file>

<file path=ppt/slides/slide43.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a:extLst>
              <a:ext uri="{FF2B5EF4-FFF2-40B4-BE49-F238E27FC236}">
                <a16:creationId xmlns:a16="http://schemas.microsoft.com/office/drawing/2014/main" id="{87F54578-F2DA-47F1-DA5D-36416EA72D85}"/>
              </a:ext>
            </a:extLst>
          </p:cNvPr>
          <p:cNvSpPr>
            <a:spLocks noGrp="1"/>
          </p:cNvSpPr>
          <p:nvPr>
            <p:ph type="title"/>
          </p:nvPr>
        </p:nvSpPr>
        <p:spPr/>
        <p:txBody>
          <a:bodyPr/>
          <a:lstStyle/>
          <a:p>
            <a:r>
              <a:rPr lang="en-US" dirty="0"/>
              <a:t>Hypothetical – Motor Vehicle Clerk</a:t>
            </a:r>
          </a:p>
        </p:txBody>
      </p:sp>
      <p:sp>
        <p:nvSpPr>
          <p:cNvPr id="3" name="Content Placeholder 2" descr="" title="">
            <a:extLst>
              <a:ext uri="{FF2B5EF4-FFF2-40B4-BE49-F238E27FC236}">
                <a16:creationId xmlns:a16="http://schemas.microsoft.com/office/drawing/2014/main" id="{AB48C30E-564F-9268-B553-BEA1DABC8DEC}"/>
              </a:ext>
            </a:extLst>
          </p:cNvPr>
          <p:cNvSpPr>
            <a:spLocks noGrp="1"/>
          </p:cNvSpPr>
          <p:nvPr>
            <p:ph idx="1"/>
          </p:nvPr>
        </p:nvSpPr>
        <p:spPr/>
        <p:txBody>
          <a:bodyPr/>
          <a:lstStyle/>
          <a:p>
            <a:r>
              <a:rPr lang="en-US" dirty="0"/>
              <a:t>Motor Vehicle Clerk Barb tells her supervisor that she is experiencing morning sickness and may have trouble getting to work on time on certain days.  What do you do?</a:t>
            </a:r>
          </a:p>
          <a:p>
            <a:pPr lvl="1"/>
            <a:r>
              <a:rPr lang="en-US" dirty="0"/>
              <a:t>1.  Notice to employer</a:t>
            </a:r>
          </a:p>
          <a:p>
            <a:pPr lvl="1"/>
            <a:r>
              <a:rPr lang="en-US" dirty="0"/>
              <a:t>2.  Applicable laws</a:t>
            </a:r>
          </a:p>
          <a:p>
            <a:pPr lvl="1"/>
            <a:r>
              <a:rPr lang="en-US" dirty="0"/>
              <a:t>3.  Interim accommodations</a:t>
            </a:r>
          </a:p>
          <a:p>
            <a:pPr lvl="1"/>
            <a:r>
              <a:rPr lang="en-US" dirty="0"/>
              <a:t>4.  Interactive process</a:t>
            </a:r>
          </a:p>
          <a:p>
            <a:pPr lvl="1"/>
            <a:r>
              <a:rPr lang="en-US" dirty="0"/>
              <a:t>5.  Decision and documentation</a:t>
            </a:r>
          </a:p>
        </p:txBody>
      </p:sp>
      <p:sp>
        <p:nvSpPr>
          <p:cNvPr id="4" name="Slide Number Placeholder 3" descr="" title="">
            <a:extLst>
              <a:ext uri="{FF2B5EF4-FFF2-40B4-BE49-F238E27FC236}">
                <a16:creationId xmlns:a16="http://schemas.microsoft.com/office/drawing/2014/main" id="{1C8B45A4-925E-7CE9-ABA8-036A18ABFE5F}"/>
              </a:ext>
            </a:extLst>
          </p:cNvPr>
          <p:cNvSpPr>
            <a:spLocks noGrp="1"/>
          </p:cNvSpPr>
          <p:nvPr>
            <p:ph type="sldNum" sz="quarter" idx="12"/>
          </p:nvPr>
        </p:nvSpPr>
        <p:spPr/>
        <p:txBody>
          <a:bodyPr/>
          <a:lstStyle/>
          <a:p>
            <a:pPr>
              <a:defRPr/>
            </a:pPr>
            <a:endParaRPr lang="en-US" dirty="0">
              <a:solidFill>
                <a:srgbClr val="000000"/>
              </a:solidFill>
            </a:endParaRPr>
          </a:p>
        </p:txBody>
      </p:sp>
    </p:spTree>
    <p:extLst>
      <p:ext uri="{BB962C8B-B14F-4D97-AF65-F5344CB8AC3E}">
        <p14:creationId xmlns:p14="http://schemas.microsoft.com/office/powerpoint/2010/main" val="1766512470"/>
      </p:ext>
    </p:extLst>
  </p:cSld>
  <p:clrMapOvr>
    <a:masterClrMapping/>
  </p:clrMapOvr>
</p:sld>
</file>

<file path=ppt/slides/slide44.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a:extLst>
              <a:ext uri="{FF2B5EF4-FFF2-40B4-BE49-F238E27FC236}">
                <a16:creationId xmlns:a16="http://schemas.microsoft.com/office/drawing/2014/main" id="{4501484F-D2B9-1AA7-FBD0-942036C544CC}"/>
              </a:ext>
            </a:extLst>
          </p:cNvPr>
          <p:cNvSpPr>
            <a:spLocks noGrp="1"/>
          </p:cNvSpPr>
          <p:nvPr>
            <p:ph type="title"/>
          </p:nvPr>
        </p:nvSpPr>
        <p:spPr/>
        <p:txBody>
          <a:bodyPr/>
          <a:lstStyle/>
          <a:p>
            <a:r>
              <a:rPr lang="en-US" dirty="0"/>
              <a:t>Hypothetical – Motor Vehicle Clerk</a:t>
            </a:r>
          </a:p>
        </p:txBody>
      </p:sp>
      <p:sp>
        <p:nvSpPr>
          <p:cNvPr id="3" name="Content Placeholder 2" descr="" title="">
            <a:extLst>
              <a:ext uri="{FF2B5EF4-FFF2-40B4-BE49-F238E27FC236}">
                <a16:creationId xmlns:a16="http://schemas.microsoft.com/office/drawing/2014/main" id="{2C1F94FB-C887-1650-4614-A8F6EF52F696}"/>
              </a:ext>
            </a:extLst>
          </p:cNvPr>
          <p:cNvSpPr>
            <a:spLocks noGrp="1"/>
          </p:cNvSpPr>
          <p:nvPr>
            <p:ph idx="1"/>
          </p:nvPr>
        </p:nvSpPr>
        <p:spPr/>
        <p:txBody>
          <a:bodyPr/>
          <a:lstStyle/>
          <a:p>
            <a:r>
              <a:rPr lang="en-US" dirty="0"/>
              <a:t>Barb is still pregnant.  She tells her supervisor her knee hurts and she needs to sit periodically.  (Clerks normally stand.)  What do you do?</a:t>
            </a:r>
          </a:p>
          <a:p>
            <a:pPr lvl="1"/>
            <a:r>
              <a:rPr lang="en-US" dirty="0"/>
              <a:t>1.  Notice to employer</a:t>
            </a:r>
          </a:p>
          <a:p>
            <a:pPr lvl="1"/>
            <a:r>
              <a:rPr lang="en-US" dirty="0"/>
              <a:t>2.  Applicable laws</a:t>
            </a:r>
          </a:p>
          <a:p>
            <a:pPr lvl="1"/>
            <a:r>
              <a:rPr lang="en-US" dirty="0"/>
              <a:t>3.  Interim accommodations</a:t>
            </a:r>
          </a:p>
          <a:p>
            <a:pPr lvl="1"/>
            <a:r>
              <a:rPr lang="en-US" dirty="0"/>
              <a:t>4.  Interactive process</a:t>
            </a:r>
          </a:p>
          <a:p>
            <a:pPr lvl="1"/>
            <a:r>
              <a:rPr lang="en-US" dirty="0"/>
              <a:t>5.  Decision and documentation</a:t>
            </a:r>
          </a:p>
        </p:txBody>
      </p:sp>
      <p:sp>
        <p:nvSpPr>
          <p:cNvPr id="4" name="Slide Number Placeholder 3" descr="" title="">
            <a:extLst>
              <a:ext uri="{FF2B5EF4-FFF2-40B4-BE49-F238E27FC236}">
                <a16:creationId xmlns:a16="http://schemas.microsoft.com/office/drawing/2014/main" id="{C57027E7-733F-7CB4-8036-2C0275FBA93F}"/>
              </a:ext>
            </a:extLst>
          </p:cNvPr>
          <p:cNvSpPr>
            <a:spLocks noGrp="1"/>
          </p:cNvSpPr>
          <p:nvPr>
            <p:ph type="sldNum" sz="quarter" idx="12"/>
          </p:nvPr>
        </p:nvSpPr>
        <p:spPr/>
        <p:txBody>
          <a:bodyPr/>
          <a:lstStyle/>
          <a:p>
            <a:pPr>
              <a:defRPr/>
            </a:pPr>
            <a:endParaRPr lang="en-US" dirty="0">
              <a:solidFill>
                <a:srgbClr val="000000"/>
              </a:solidFill>
            </a:endParaRPr>
          </a:p>
        </p:txBody>
      </p:sp>
    </p:spTree>
    <p:extLst>
      <p:ext uri="{BB962C8B-B14F-4D97-AF65-F5344CB8AC3E}">
        <p14:creationId xmlns:p14="http://schemas.microsoft.com/office/powerpoint/2010/main" val="3305350272"/>
      </p:ext>
    </p:extLst>
  </p:cSld>
  <p:clrMapOvr>
    <a:masterClrMapping/>
  </p:clrMapOvr>
</p:sld>
</file>

<file path=ppt/slides/slide45.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a:extLst>
              <a:ext uri="{FF2B5EF4-FFF2-40B4-BE49-F238E27FC236}">
                <a16:creationId xmlns:a16="http://schemas.microsoft.com/office/drawing/2014/main" id="{E22FEFFE-0483-AFDF-84D4-9892E08F5E55}"/>
              </a:ext>
            </a:extLst>
          </p:cNvPr>
          <p:cNvSpPr>
            <a:spLocks noGrp="1"/>
          </p:cNvSpPr>
          <p:nvPr>
            <p:ph type="title"/>
          </p:nvPr>
        </p:nvSpPr>
        <p:spPr/>
        <p:txBody>
          <a:bodyPr/>
          <a:lstStyle/>
          <a:p>
            <a:r>
              <a:rPr lang="en-US" dirty="0"/>
              <a:t>Hypothetical – Highway Laborer</a:t>
            </a:r>
          </a:p>
        </p:txBody>
      </p:sp>
      <p:sp>
        <p:nvSpPr>
          <p:cNvPr id="3" name="Content Placeholder 2" descr="" title="">
            <a:extLst>
              <a:ext uri="{FF2B5EF4-FFF2-40B4-BE49-F238E27FC236}">
                <a16:creationId xmlns:a16="http://schemas.microsoft.com/office/drawing/2014/main" id="{F84172E4-5E33-9BF6-95F2-7BE69DE9979B}"/>
              </a:ext>
            </a:extLst>
          </p:cNvPr>
          <p:cNvSpPr>
            <a:spLocks noGrp="1"/>
          </p:cNvSpPr>
          <p:nvPr>
            <p:ph idx="1"/>
          </p:nvPr>
        </p:nvSpPr>
        <p:spPr/>
        <p:txBody>
          <a:bodyPr/>
          <a:lstStyle/>
          <a:p>
            <a:r>
              <a:rPr lang="en-US" dirty="0"/>
              <a:t>Laborer Kim works for the Highway department and usually works as a flagger at road construction sites.  She recently returned from maternity leave and has asked for lactation breaks.  What do you do?</a:t>
            </a:r>
          </a:p>
          <a:p>
            <a:pPr lvl="1"/>
            <a:r>
              <a:rPr lang="en-US" dirty="0"/>
              <a:t>1.  Notice to employer</a:t>
            </a:r>
          </a:p>
          <a:p>
            <a:pPr lvl="1"/>
            <a:r>
              <a:rPr lang="en-US" dirty="0"/>
              <a:t>2.  Applicable laws</a:t>
            </a:r>
          </a:p>
          <a:p>
            <a:pPr lvl="1"/>
            <a:r>
              <a:rPr lang="en-US" dirty="0"/>
              <a:t>3.  Interim accommodations</a:t>
            </a:r>
          </a:p>
          <a:p>
            <a:pPr lvl="1"/>
            <a:r>
              <a:rPr lang="en-US" dirty="0"/>
              <a:t>4.  Interactive process</a:t>
            </a:r>
          </a:p>
          <a:p>
            <a:pPr lvl="1"/>
            <a:r>
              <a:rPr lang="en-US" dirty="0"/>
              <a:t>5.  Decision and documentation</a:t>
            </a:r>
          </a:p>
          <a:p>
            <a:pPr marL="0" indent="0">
              <a:buNone/>
            </a:pPr>
            <a:r>
              <a:rPr lang="en-US" dirty="0"/>
              <a:t>  </a:t>
            </a:r>
          </a:p>
        </p:txBody>
      </p:sp>
      <p:sp>
        <p:nvSpPr>
          <p:cNvPr id="4" name="Slide Number Placeholder 3" descr="" title="">
            <a:extLst>
              <a:ext uri="{FF2B5EF4-FFF2-40B4-BE49-F238E27FC236}">
                <a16:creationId xmlns:a16="http://schemas.microsoft.com/office/drawing/2014/main" id="{C52910FA-E448-AC98-B2A8-FFF18671B389}"/>
              </a:ext>
            </a:extLst>
          </p:cNvPr>
          <p:cNvSpPr>
            <a:spLocks noGrp="1"/>
          </p:cNvSpPr>
          <p:nvPr>
            <p:ph type="sldNum" sz="quarter" idx="12"/>
          </p:nvPr>
        </p:nvSpPr>
        <p:spPr/>
        <p:txBody>
          <a:bodyPr/>
          <a:lstStyle/>
          <a:p>
            <a:pPr>
              <a:defRPr/>
            </a:pPr>
            <a:endParaRPr lang="en-US" dirty="0">
              <a:solidFill>
                <a:srgbClr val="000000"/>
              </a:solidFill>
            </a:endParaRPr>
          </a:p>
        </p:txBody>
      </p:sp>
    </p:spTree>
    <p:extLst>
      <p:ext uri="{BB962C8B-B14F-4D97-AF65-F5344CB8AC3E}">
        <p14:creationId xmlns:p14="http://schemas.microsoft.com/office/powerpoint/2010/main" val="876402094"/>
      </p:ext>
    </p:extLst>
  </p:cSld>
  <p:clrMapOvr>
    <a:masterClrMapping/>
  </p:clrMapOvr>
</p:sld>
</file>

<file path=ppt/slides/slide46.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a:extLst>
              <a:ext uri="{FF2B5EF4-FFF2-40B4-BE49-F238E27FC236}">
                <a16:creationId xmlns:a16="http://schemas.microsoft.com/office/drawing/2014/main" id="{CED1BE2A-B105-7BC0-B743-2524C5BCAC8B}"/>
              </a:ext>
            </a:extLst>
          </p:cNvPr>
          <p:cNvSpPr>
            <a:spLocks noGrp="1"/>
          </p:cNvSpPr>
          <p:nvPr>
            <p:ph type="title"/>
          </p:nvPr>
        </p:nvSpPr>
        <p:spPr/>
        <p:txBody>
          <a:bodyPr/>
          <a:lstStyle/>
          <a:p>
            <a:r>
              <a:rPr lang="en-US" dirty="0"/>
              <a:t>Hypothetical – HR Director</a:t>
            </a:r>
          </a:p>
        </p:txBody>
      </p:sp>
      <p:sp>
        <p:nvSpPr>
          <p:cNvPr id="3" name="Content Placeholder 2" descr="" title="">
            <a:extLst>
              <a:ext uri="{FF2B5EF4-FFF2-40B4-BE49-F238E27FC236}">
                <a16:creationId xmlns:a16="http://schemas.microsoft.com/office/drawing/2014/main" id="{FFA6D8A3-6BF6-7BCD-58D7-D820D834B1C3}"/>
              </a:ext>
            </a:extLst>
          </p:cNvPr>
          <p:cNvSpPr>
            <a:spLocks noGrp="1"/>
          </p:cNvSpPr>
          <p:nvPr>
            <p:ph idx="1"/>
          </p:nvPr>
        </p:nvSpPr>
        <p:spPr/>
        <p:txBody>
          <a:bodyPr/>
          <a:lstStyle/>
          <a:p>
            <a:r>
              <a:rPr lang="en-US" dirty="0"/>
              <a:t>HR Director Sue is pregnant.  She tells the County Administrator that complying with all of these laws is too stressful and she wants to be relieved of this work.  What do you do?</a:t>
            </a:r>
          </a:p>
          <a:p>
            <a:pPr lvl="1"/>
            <a:r>
              <a:rPr lang="en-US" dirty="0"/>
              <a:t>1.  Notice to employer</a:t>
            </a:r>
          </a:p>
          <a:p>
            <a:pPr lvl="1"/>
            <a:r>
              <a:rPr lang="en-US" dirty="0"/>
              <a:t>2.  Applicable laws</a:t>
            </a:r>
          </a:p>
          <a:p>
            <a:pPr lvl="1"/>
            <a:r>
              <a:rPr lang="en-US" dirty="0"/>
              <a:t>3.  Interim accommodations</a:t>
            </a:r>
          </a:p>
          <a:p>
            <a:pPr lvl="1"/>
            <a:r>
              <a:rPr lang="en-US" dirty="0"/>
              <a:t>4.  Interactive process</a:t>
            </a:r>
          </a:p>
          <a:p>
            <a:pPr lvl="1"/>
            <a:r>
              <a:rPr lang="en-US" dirty="0"/>
              <a:t>5.  Decision and documentation</a:t>
            </a:r>
          </a:p>
        </p:txBody>
      </p:sp>
      <p:sp>
        <p:nvSpPr>
          <p:cNvPr id="4" name="Slide Number Placeholder 3" descr="" title="">
            <a:extLst>
              <a:ext uri="{FF2B5EF4-FFF2-40B4-BE49-F238E27FC236}">
                <a16:creationId xmlns:a16="http://schemas.microsoft.com/office/drawing/2014/main" id="{B92E9B73-74EA-7E21-CC0C-5C6B41784BA4}"/>
              </a:ext>
            </a:extLst>
          </p:cNvPr>
          <p:cNvSpPr>
            <a:spLocks noGrp="1"/>
          </p:cNvSpPr>
          <p:nvPr>
            <p:ph type="sldNum" sz="quarter" idx="12"/>
          </p:nvPr>
        </p:nvSpPr>
        <p:spPr/>
        <p:txBody>
          <a:bodyPr/>
          <a:lstStyle/>
          <a:p>
            <a:pPr>
              <a:defRPr/>
            </a:pPr>
            <a:endParaRPr lang="en-US" dirty="0">
              <a:solidFill>
                <a:srgbClr val="000000"/>
              </a:solidFill>
            </a:endParaRPr>
          </a:p>
        </p:txBody>
      </p:sp>
    </p:spTree>
    <p:extLst>
      <p:ext uri="{BB962C8B-B14F-4D97-AF65-F5344CB8AC3E}">
        <p14:creationId xmlns:p14="http://schemas.microsoft.com/office/powerpoint/2010/main" val="3477396414"/>
      </p:ext>
    </p:extLst>
  </p:cSld>
  <p:clrMapOvr>
    <a:masterClrMapping/>
  </p:clrMapOvr>
</p:sld>
</file>

<file path=ppt/slides/slide47.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p:txBody>
          <a:bodyPr/>
          <a:lstStyle/>
          <a:p>
            <a:r>
              <a:rPr lang="en-US" sz="3600" dirty="0"/>
              <a:t>Thank you!  Questions?</a:t>
            </a:r>
          </a:p>
        </p:txBody>
      </p:sp>
      <p:sp>
        <p:nvSpPr>
          <p:cNvPr id="3" name="Content Placeholder 2" descr="" title=""/>
          <p:cNvSpPr>
            <a:spLocks noGrp="1"/>
          </p:cNvSpPr>
          <p:nvPr>
            <p:ph idx="1"/>
          </p:nvPr>
        </p:nvSpPr>
        <p:spPr/>
        <p:txBody>
          <a:bodyPr/>
          <a:lstStyle/>
          <a:p>
            <a:endParaRPr lang="en-US" sz="2400" dirty="0"/>
          </a:p>
        </p:txBody>
      </p:sp>
      <p:sp>
        <p:nvSpPr>
          <p:cNvPr id="4" name="Slide Number Placeholder 3" descr="" title=""/>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Title 1" descr="" title="">
            <a:extLst>
              <a:ext uri="{FF2B5EF4-FFF2-40B4-BE49-F238E27FC236}">
                <a16:creationId xmlns:a16="http://schemas.microsoft.com/office/drawing/2014/main" id="{471734E9-BAC9-E551-ED7E-A133AEBAD121}"/>
              </a:ext>
            </a:extLst>
          </p:cNvPr>
          <p:cNvSpPr>
            <a:spLocks noGrp="1"/>
          </p:cNvSpPr>
          <p:nvPr/>
        </p:nvSpPr>
        <p:spPr bwMode="auto">
          <a:xfrm>
            <a:off x="228600" y="320382"/>
            <a:ext cx="8686800" cy="838200"/>
          </a:xfrm>
          <a:prstGeom prst="rect">
            <a:avLst/>
          </a:prstGeom>
          <a:solidFill>
            <a:schemeClr val="bg2">
              <a:lumMod val="60000"/>
              <a:lumOff val="40000"/>
            </a:schemeClr>
          </a:solid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600">
                <a:solidFill>
                  <a:srgbClr val="600000"/>
                </a:solidFill>
                <a:latin typeface="+mj-lt"/>
                <a:ea typeface="+mj-ea"/>
                <a:cs typeface="+mj-cs"/>
              </a:defRPr>
            </a:lvl1pPr>
            <a:lvl2pPr algn="l" rtl="0" eaLnBrk="1" fontAlgn="base" hangingPunct="1">
              <a:spcBef>
                <a:spcPct val="0"/>
              </a:spcBef>
              <a:spcAft>
                <a:spcPct val="0"/>
              </a:spcAft>
              <a:defRPr sz="3800">
                <a:solidFill>
                  <a:srgbClr val="336699"/>
                </a:solidFill>
                <a:latin typeface="Verdana" pitchFamily="34" charset="0"/>
              </a:defRPr>
            </a:lvl2pPr>
            <a:lvl3pPr algn="l" rtl="0" eaLnBrk="1" fontAlgn="base" hangingPunct="1">
              <a:spcBef>
                <a:spcPct val="0"/>
              </a:spcBef>
              <a:spcAft>
                <a:spcPct val="0"/>
              </a:spcAft>
              <a:defRPr sz="3800">
                <a:solidFill>
                  <a:srgbClr val="336699"/>
                </a:solidFill>
                <a:latin typeface="Verdana" pitchFamily="34" charset="0"/>
              </a:defRPr>
            </a:lvl3pPr>
            <a:lvl4pPr algn="l" rtl="0" eaLnBrk="1" fontAlgn="base" hangingPunct="1">
              <a:spcBef>
                <a:spcPct val="0"/>
              </a:spcBef>
              <a:spcAft>
                <a:spcPct val="0"/>
              </a:spcAft>
              <a:defRPr sz="3800">
                <a:solidFill>
                  <a:srgbClr val="336699"/>
                </a:solidFill>
                <a:latin typeface="Verdana" pitchFamily="34" charset="0"/>
              </a:defRPr>
            </a:lvl4pPr>
            <a:lvl5pPr algn="l" rtl="0" eaLnBrk="1" fontAlgn="base" hangingPunct="1">
              <a:spcBef>
                <a:spcPct val="0"/>
              </a:spcBef>
              <a:spcAft>
                <a:spcPct val="0"/>
              </a:spcAft>
              <a:defRPr sz="3800">
                <a:solidFill>
                  <a:srgbClr val="336699"/>
                </a:solidFill>
                <a:latin typeface="Verdana" pitchFamily="34" charset="0"/>
              </a:defRPr>
            </a:lvl5pPr>
            <a:lvl6pPr marL="457200" algn="l" rtl="0" eaLnBrk="1" fontAlgn="base" hangingPunct="1">
              <a:spcBef>
                <a:spcPct val="0"/>
              </a:spcBef>
              <a:spcAft>
                <a:spcPct val="0"/>
              </a:spcAft>
              <a:defRPr sz="3800">
                <a:solidFill>
                  <a:srgbClr val="336699"/>
                </a:solidFill>
                <a:latin typeface="Verdana" pitchFamily="34" charset="0"/>
              </a:defRPr>
            </a:lvl6pPr>
            <a:lvl7pPr marL="914400" algn="l" rtl="0" eaLnBrk="1" fontAlgn="base" hangingPunct="1">
              <a:spcBef>
                <a:spcPct val="0"/>
              </a:spcBef>
              <a:spcAft>
                <a:spcPct val="0"/>
              </a:spcAft>
              <a:defRPr sz="3800">
                <a:solidFill>
                  <a:srgbClr val="336699"/>
                </a:solidFill>
                <a:latin typeface="Verdana" pitchFamily="34" charset="0"/>
              </a:defRPr>
            </a:lvl7pPr>
            <a:lvl8pPr marL="1371600" algn="l" rtl="0" eaLnBrk="1" fontAlgn="base" hangingPunct="1">
              <a:spcBef>
                <a:spcPct val="0"/>
              </a:spcBef>
              <a:spcAft>
                <a:spcPct val="0"/>
              </a:spcAft>
              <a:defRPr sz="3800">
                <a:solidFill>
                  <a:srgbClr val="336699"/>
                </a:solidFill>
                <a:latin typeface="Verdana" pitchFamily="34" charset="0"/>
              </a:defRPr>
            </a:lvl8pPr>
            <a:lvl9pPr marL="1828800" algn="l" rtl="0" eaLnBrk="1" fontAlgn="base" hangingPunct="1">
              <a:spcBef>
                <a:spcPct val="0"/>
              </a:spcBef>
              <a:spcAft>
                <a:spcPct val="0"/>
              </a:spcAft>
              <a:defRPr sz="3800">
                <a:solidFill>
                  <a:srgbClr val="336699"/>
                </a:solidFill>
                <a:latin typeface="Verdana" pitchFamily="34" charset="0"/>
              </a:defRPr>
            </a:lvl9pPr>
          </a:lstStyle>
          <a:p>
            <a:r>
              <a:rPr lang="en-US" dirty="0"/>
              <a:t>Thank You!  Questions?</a:t>
            </a:r>
          </a:p>
        </p:txBody>
      </p:sp>
      <p:sp>
        <p:nvSpPr>
          <p:cNvPr id="6" name="Content Placeholder 2" descr="" title="">
            <a:extLst>
              <a:ext uri="{FF2B5EF4-FFF2-40B4-BE49-F238E27FC236}">
                <a16:creationId xmlns:a16="http://schemas.microsoft.com/office/drawing/2014/main" id="{B7BDB189-EF1B-FE05-0D21-2EF25E3C085B}"/>
              </a:ext>
            </a:extLst>
          </p:cNvPr>
          <p:cNvSpPr>
            <a:spLocks noGrp="1"/>
          </p:cNvSpPr>
          <p:nvPr/>
        </p:nvSpPr>
        <p:spPr bwMode="auto">
          <a:xfrm>
            <a:off x="228600" y="1432218"/>
            <a:ext cx="8686800" cy="5105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600000"/>
              </a:buClr>
              <a:buFont typeface="Wingdings" pitchFamily="2" charset="2"/>
              <a:buChar char="§"/>
              <a:defRPr sz="2400">
                <a:solidFill>
                  <a:srgbClr val="600000"/>
                </a:solidFill>
                <a:latin typeface="+mn-lt"/>
                <a:ea typeface="+mn-ea"/>
                <a:cs typeface="+mn-cs"/>
              </a:defRPr>
            </a:lvl1pPr>
            <a:lvl2pPr marL="742950" indent="-285750" algn="l" rtl="0" eaLnBrk="1" fontAlgn="base" hangingPunct="1">
              <a:spcBef>
                <a:spcPct val="20000"/>
              </a:spcBef>
              <a:spcAft>
                <a:spcPct val="0"/>
              </a:spcAft>
              <a:buChar char="–"/>
              <a:defRPr sz="2400">
                <a:solidFill>
                  <a:srgbClr val="600000"/>
                </a:solidFill>
                <a:latin typeface="+mn-lt"/>
              </a:defRPr>
            </a:lvl2pPr>
            <a:lvl3pPr marL="1143000" indent="-228600" algn="l" rtl="0" eaLnBrk="1" fontAlgn="base" hangingPunct="1">
              <a:spcBef>
                <a:spcPct val="20000"/>
              </a:spcBef>
              <a:spcAft>
                <a:spcPct val="0"/>
              </a:spcAft>
              <a:buChar char="•"/>
              <a:defRPr sz="2400">
                <a:solidFill>
                  <a:srgbClr val="600000"/>
                </a:solidFill>
                <a:latin typeface="+mn-lt"/>
              </a:defRPr>
            </a:lvl3pPr>
            <a:lvl4pPr marL="1600200" indent="-228600" algn="l" rtl="0" eaLnBrk="1" fontAlgn="base" hangingPunct="1">
              <a:spcBef>
                <a:spcPct val="20000"/>
              </a:spcBef>
              <a:spcAft>
                <a:spcPct val="0"/>
              </a:spcAft>
              <a:buChar char="–"/>
              <a:defRPr sz="2000">
                <a:solidFill>
                  <a:srgbClr val="600000"/>
                </a:solidFill>
                <a:latin typeface="+mn-lt"/>
              </a:defRPr>
            </a:lvl4pPr>
            <a:lvl5pPr marL="2057400" indent="-228600" algn="l" rtl="0" eaLnBrk="1" fontAlgn="base" hangingPunct="1">
              <a:spcBef>
                <a:spcPct val="20000"/>
              </a:spcBef>
              <a:spcAft>
                <a:spcPct val="0"/>
              </a:spcAft>
              <a:buChar char="»"/>
              <a:defRPr sz="2000">
                <a:solidFill>
                  <a:srgbClr val="600000"/>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marL="0" indent="0">
              <a:buNone/>
            </a:pPr>
            <a:endParaRPr lang="en-US" sz="2100" dirty="0"/>
          </a:p>
          <a:p>
            <a:pPr marL="0" indent="0">
              <a:buNone/>
            </a:pPr>
            <a:endParaRPr lang="en-US" sz="2100" dirty="0"/>
          </a:p>
          <a:p>
            <a:pPr marL="0" indent="0">
              <a:buNone/>
            </a:pPr>
            <a:endParaRPr lang="en-US" sz="2100" dirty="0"/>
          </a:p>
          <a:p>
            <a:pPr marL="0" indent="0">
              <a:buNone/>
            </a:pPr>
            <a:endParaRPr lang="en-US" sz="2100" dirty="0"/>
          </a:p>
          <a:p>
            <a:pPr marL="0" indent="0">
              <a:buNone/>
            </a:pPr>
            <a:endParaRPr lang="en-US" sz="2100" dirty="0"/>
          </a:p>
          <a:p>
            <a:pPr marL="0" indent="0">
              <a:buNone/>
            </a:pPr>
            <a:endParaRPr lang="en-US" sz="2100" dirty="0"/>
          </a:p>
          <a:p>
            <a:pPr marL="0" indent="0">
              <a:buNone/>
            </a:pPr>
            <a:r>
              <a:rPr lang="en-US" sz="1600" dirty="0"/>
              <a:t>       </a:t>
            </a:r>
          </a:p>
          <a:p>
            <a:pPr marL="0" indent="0">
              <a:buNone/>
            </a:pPr>
            <a:endParaRPr lang="en-US" sz="1600" dirty="0"/>
          </a:p>
          <a:p>
            <a:pPr marL="0" indent="0" algn="ctr">
              <a:buNone/>
            </a:pPr>
            <a:r>
              <a:rPr lang="en-US" sz="1600" dirty="0"/>
              <a:t>                     Tish E. Lynn, Esq.		</a:t>
            </a:r>
          </a:p>
          <a:p>
            <a:pPr marL="0" indent="0" algn="ctr">
              <a:buNone/>
            </a:pPr>
            <a:r>
              <a:rPr lang="en-US" sz="1600" dirty="0"/>
              <a:t>     Phone:  315-565-4538	</a:t>
            </a:r>
            <a:br>
              <a:rPr lang="en-US" sz="1600" dirty="0"/>
            </a:br>
            <a:r>
              <a:rPr lang="en-US" sz="1600" dirty="0"/>
              <a:t>           tlynn@hancocklaw.com 	</a:t>
            </a:r>
          </a:p>
          <a:p>
            <a:pPr marL="0" indent="0">
              <a:buNone/>
            </a:pPr>
            <a:endParaRPr lang="en-US" sz="1800" dirty="0"/>
          </a:p>
          <a:p>
            <a:pPr marL="800100" lvl="2" indent="0">
              <a:buNone/>
            </a:pPr>
            <a:r>
              <a:rPr lang="en-US" sz="1400" b="1" dirty="0"/>
              <a:t>Hancock Estabrook, LLP </a:t>
            </a:r>
          </a:p>
          <a:p>
            <a:pPr marL="800100" lvl="2" indent="0">
              <a:spcBef>
                <a:spcPts val="300"/>
              </a:spcBef>
              <a:buNone/>
            </a:pPr>
            <a:r>
              <a:rPr lang="en-US" sz="1400" dirty="0"/>
              <a:t>1800 AXA Tower I </a:t>
            </a:r>
          </a:p>
          <a:p>
            <a:pPr marL="800100" lvl="2" indent="0">
              <a:spcBef>
                <a:spcPts val="300"/>
              </a:spcBef>
              <a:buNone/>
            </a:pPr>
            <a:r>
              <a:rPr lang="en-US" sz="1400" dirty="0"/>
              <a:t>100 Madison Street </a:t>
            </a:r>
          </a:p>
          <a:p>
            <a:pPr marL="800100" lvl="2" indent="0">
              <a:spcBef>
                <a:spcPts val="300"/>
              </a:spcBef>
              <a:buNone/>
            </a:pPr>
            <a:r>
              <a:rPr lang="en-US" sz="1400" dirty="0"/>
              <a:t>Syracuse, New York 13202</a:t>
            </a:r>
          </a:p>
          <a:p>
            <a:pPr marL="0" indent="0">
              <a:buNone/>
            </a:pPr>
            <a:endParaRPr lang="en-US" sz="2100" dirty="0"/>
          </a:p>
          <a:p>
            <a:pPr marL="0" indent="0">
              <a:buNone/>
            </a:pPr>
            <a:endParaRPr lang="en-US" sz="2100" dirty="0"/>
          </a:p>
        </p:txBody>
      </p:sp>
      <p:pic>
        <p:nvPicPr>
          <p:cNvPr id="7" name="Picture 6" descr="" title="">
            <a:extLst>
              <a:ext uri="{FF2B5EF4-FFF2-40B4-BE49-F238E27FC236}">
                <a16:creationId xmlns:a16="http://schemas.microsoft.com/office/drawing/2014/main" id="{77528DF9-7EBE-8FFC-E1F8-9771B05642CA}"/>
              </a:ext>
            </a:extLst>
          </p:cNvPr>
          <p:cNvPicPr>
            <a:picLocks noChangeAspect="1"/>
          </p:cNvPicPr>
          <p:nvPr/>
        </p:nvPicPr>
        <p:blipFill>
          <a:blip r:embed="rId2"/>
          <a:stretch>
            <a:fillRect/>
          </a:stretch>
        </p:blipFill>
        <p:spPr>
          <a:xfrm>
            <a:off x="3800814" y="1638102"/>
            <a:ext cx="1694771" cy="2286198"/>
          </a:xfrm>
          <a:prstGeom prst="rect">
            <a:avLst/>
          </a:prstGeom>
        </p:spPr>
      </p:pic>
    </p:spTree>
    <p:extLst>
      <p:ext uri="{BB962C8B-B14F-4D97-AF65-F5344CB8AC3E}">
        <p14:creationId xmlns:p14="http://schemas.microsoft.com/office/powerpoint/2010/main" val="4202468663"/>
      </p:ext>
    </p:extLst>
  </p:cSld>
  <p:clrMapOvr>
    <a:masterClrMapping/>
  </p:clrMapOvr>
</p:sld>
</file>

<file path=ppt/slides/slide48.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p:txBody>
          <a:bodyPr/>
          <a:lstStyle/>
          <a:p>
            <a:r>
              <a:rPr lang="en-US" sz="3600" dirty="0"/>
              <a:t>Disclaimer</a:t>
            </a:r>
          </a:p>
        </p:txBody>
      </p:sp>
      <p:sp>
        <p:nvSpPr>
          <p:cNvPr id="3" name="Content Placeholder 2" descr="" title=""/>
          <p:cNvSpPr>
            <a:spLocks noGrp="1"/>
          </p:cNvSpPr>
          <p:nvPr>
            <p:ph idx="1"/>
          </p:nvPr>
        </p:nvSpPr>
        <p:spPr/>
        <p:txBody>
          <a:bodyPr/>
          <a:lstStyle/>
          <a:p>
            <a:pPr marL="0" indent="0" algn="ctr">
              <a:buNone/>
            </a:pPr>
            <a:endParaRPr lang="en-US" dirty="0"/>
          </a:p>
          <a:p>
            <a:pPr marL="0" indent="0" algn="ctr">
              <a:buNone/>
            </a:pPr>
            <a:endParaRPr lang="en-US" dirty="0"/>
          </a:p>
          <a:p>
            <a:pPr marL="0" indent="0" algn="ctr">
              <a:buNone/>
            </a:pPr>
            <a:endParaRPr lang="en-US" dirty="0"/>
          </a:p>
          <a:p>
            <a:pPr marL="0" indent="0" algn="ctr">
              <a:buNone/>
            </a:pPr>
            <a:endParaRPr lang="en-US" dirty="0"/>
          </a:p>
          <a:p>
            <a:pPr marL="0" indent="0" algn="ctr">
              <a:buNone/>
            </a:pPr>
            <a:r>
              <a:rPr lang="en-US" sz="2400" dirty="0"/>
              <a:t>This presentation is for informational purposes and is not intended as legal advice.</a:t>
            </a:r>
          </a:p>
        </p:txBody>
      </p:sp>
      <p:sp>
        <p:nvSpPr>
          <p:cNvPr id="4" name="Slide Number Placeholder 3" descr="" title=""/>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3272759"/>
      </p:ext>
    </p:extLst>
  </p:cSld>
  <p:clrMapOvr>
    <a:masterClrMapping/>
  </p:clrMapOvr>
</p:sld>
</file>

<file path=ppt/theme/theme1.xml><?xml version="1.0" encoding="utf-8"?>
<a:theme xmlns:thm15="http://schemas.microsoft.com/office/thememl/2012/main" xmlns:a="http://schemas.openxmlformats.org/drawingml/2006/main" name="Hancock Logo">
  <a:themeElements>
    <a:clrScheme name="HancockEstabrook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HancockEstabrook2">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3800" b="0" i="0" u="none" strike="noStrike" cap="none" normalizeH="0" baseline="0" smtClean="0">
            <a:ln>
              <a:noFill/>
            </a:ln>
            <a:solidFill>
              <a:schemeClr val="tx2"/>
            </a:solidFill>
            <a:effectLst/>
            <a:latin typeface="Verdana" pitchFamily="34"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3800" b="0" i="0" u="none" strike="noStrike" cap="none" normalizeH="0" baseline="0" smtClean="0">
            <a:ln>
              <a:noFill/>
            </a:ln>
            <a:solidFill>
              <a:schemeClr val="tx2"/>
            </a:solidFill>
            <a:effectLst/>
            <a:latin typeface="Verdana" pitchFamily="34" charset="0"/>
          </a:defRPr>
        </a:defPPr>
      </a:lstStyle>
    </a:lnDef>
  </a:objectDefaults>
  <a:extraClrSchemeLst>
    <a:extraClrScheme>
      <a:clrScheme name="HancockEstabrook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HancockEstabrook2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HancockEstabrook2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HancockEstabrook2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HancockEstabrook2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HancockEstabrook2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HancockEstabrook2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HancockEstabrook2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HancockEstabrook2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HancockEstabrook2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HancockEstabrook2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HancockEstabrook2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Hancock Logo" id="{62D72561-3175-4657-9C5C-B410BB807A0D}" vid="{96933BA4-0F0C-42C8-93B3-9F061C468D3E}"/>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ap:Properties xmlns:vt="http://schemas.openxmlformats.org/officeDocument/2006/docPropsVTypes" xmlns:ap="http://schemas.openxmlformats.org/officeDocument/2006/extended-properties"/>
</file>

<file path=docProps/core.xml><?xml version="1.0" encoding="utf-8"?>
<coreProperties xmlns:dc="http://purl.org/dc/elements/1.1/" xmlns:dcterms="http://purl.org/dc/terms/" xmlns:xsi="http://www.w3.org/2001/XMLSchema-instance" xmlns="http://schemas.openxmlformats.org/package/2006/metadata/core-properties">
  <dcterms:created xsi:type="dcterms:W3CDTF">1900-01-01T05:00:00.0000000Z</dcterms:created>
  <dcterms:modified xsi:type="dcterms:W3CDTF">1900-01-01T05:00:00.0000000Z</dcterms:modified>
</coreProperties>
</file>