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4"/>
    <p:sldMasterId id="2147483660" r:id="rId5"/>
    <p:sldMasterId id="2147483674" r:id="rId6"/>
  </p:sldMasterIdLst>
  <p:notesMasterIdLst>
    <p:notesMasterId r:id="rId21"/>
  </p:notesMasterIdLst>
  <p:sldIdLst>
    <p:sldId id="256" r:id="rId7"/>
    <p:sldId id="262" r:id="rId8"/>
    <p:sldId id="874" r:id="rId9"/>
    <p:sldId id="875" r:id="rId10"/>
    <p:sldId id="261" r:id="rId11"/>
    <p:sldId id="853" r:id="rId12"/>
    <p:sldId id="854" r:id="rId13"/>
    <p:sldId id="855" r:id="rId14"/>
    <p:sldId id="870" r:id="rId15"/>
    <p:sldId id="856" r:id="rId16"/>
    <p:sldId id="873" r:id="rId17"/>
    <p:sldId id="858" r:id="rId18"/>
    <p:sldId id="859" r:id="rId19"/>
    <p:sldId id="857" r:id="rId20"/>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36FCDA9-7E7A-2642-834A-265F6053A148}" name="Kenneally, Maria (CS)" initials="KM(" userId="S::Maria.Kenneally@cs.ny.gov::4d24b795-7ddd-4ec8-be31-baaf669cb8d6" providerId="AD"/>
  <p188:author id="{750111CB-FD0F-0C59-5B57-979ADCA1D5F8}" name="Rotundo, Anthony R (CS)" initials="RAR(" userId="S::Anthony.Rotundo@cs.ny.gov::bc09043a-44ac-4d09-8734-c622f948821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D73"/>
    <a:srgbClr val="646569"/>
    <a:srgbClr val="007681"/>
    <a:srgbClr val="1F3261"/>
    <a:srgbClr val="4589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65" autoAdjust="0"/>
    <p:restoredTop sz="58989" autoAdjust="0"/>
  </p:normalViewPr>
  <p:slideViewPr>
    <p:cSldViewPr>
      <p:cViewPr varScale="1">
        <p:scale>
          <a:sx n="89" d="100"/>
          <a:sy n="89" d="100"/>
        </p:scale>
        <p:origin x="2010" y="72"/>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1" d="100"/>
          <a:sy n="71" d="100"/>
        </p:scale>
        <p:origin x="2910" y="7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ng, Rashawn (CS)" userId="f86101f5-9b75-4ae1-9182-18260dfc42be" providerId="ADAL" clId="{0103C085-B13C-4D74-BDB2-6F7043FFB2B7}"/>
    <pc:docChg chg="custSel modSld">
      <pc:chgData name="King, Rashawn (CS)" userId="f86101f5-9b75-4ae1-9182-18260dfc42be" providerId="ADAL" clId="{0103C085-B13C-4D74-BDB2-6F7043FFB2B7}" dt="2024-06-21T18:47:26.079" v="27" actId="368"/>
      <pc:docMkLst>
        <pc:docMk/>
      </pc:docMkLst>
      <pc:sldChg chg="modNotes">
        <pc:chgData name="King, Rashawn (CS)" userId="f86101f5-9b75-4ae1-9182-18260dfc42be" providerId="ADAL" clId="{0103C085-B13C-4D74-BDB2-6F7043FFB2B7}" dt="2024-06-21T18:47:25.992" v="1" actId="368"/>
        <pc:sldMkLst>
          <pc:docMk/>
          <pc:sldMk cId="206780276" sldId="256"/>
        </pc:sldMkLst>
      </pc:sldChg>
      <pc:sldChg chg="modNotes">
        <pc:chgData name="King, Rashawn (CS)" userId="f86101f5-9b75-4ae1-9182-18260dfc42be" providerId="ADAL" clId="{0103C085-B13C-4D74-BDB2-6F7043FFB2B7}" dt="2024-06-21T18:47:26.018" v="9" actId="368"/>
        <pc:sldMkLst>
          <pc:docMk/>
          <pc:sldMk cId="2020748383" sldId="261"/>
        </pc:sldMkLst>
      </pc:sldChg>
      <pc:sldChg chg="modNotes">
        <pc:chgData name="King, Rashawn (CS)" userId="f86101f5-9b75-4ae1-9182-18260dfc42be" providerId="ADAL" clId="{0103C085-B13C-4D74-BDB2-6F7043FFB2B7}" dt="2024-06-21T18:47:25.998" v="3" actId="368"/>
        <pc:sldMkLst>
          <pc:docMk/>
          <pc:sldMk cId="3496364" sldId="262"/>
        </pc:sldMkLst>
      </pc:sldChg>
      <pc:sldChg chg="modNotes">
        <pc:chgData name="King, Rashawn (CS)" userId="f86101f5-9b75-4ae1-9182-18260dfc42be" providerId="ADAL" clId="{0103C085-B13C-4D74-BDB2-6F7043FFB2B7}" dt="2024-06-21T18:47:26.025" v="11" actId="368"/>
        <pc:sldMkLst>
          <pc:docMk/>
          <pc:sldMk cId="2037611278" sldId="853"/>
        </pc:sldMkLst>
      </pc:sldChg>
      <pc:sldChg chg="modNotes">
        <pc:chgData name="King, Rashawn (CS)" userId="f86101f5-9b75-4ae1-9182-18260dfc42be" providerId="ADAL" clId="{0103C085-B13C-4D74-BDB2-6F7043FFB2B7}" dt="2024-06-21T18:47:26.033" v="13" actId="368"/>
        <pc:sldMkLst>
          <pc:docMk/>
          <pc:sldMk cId="1863201713" sldId="854"/>
        </pc:sldMkLst>
      </pc:sldChg>
      <pc:sldChg chg="modNotes">
        <pc:chgData name="King, Rashawn (CS)" userId="f86101f5-9b75-4ae1-9182-18260dfc42be" providerId="ADAL" clId="{0103C085-B13C-4D74-BDB2-6F7043FFB2B7}" dt="2024-06-21T18:47:26.039" v="15" actId="368"/>
        <pc:sldMkLst>
          <pc:docMk/>
          <pc:sldMk cId="1022149897" sldId="855"/>
        </pc:sldMkLst>
      </pc:sldChg>
      <pc:sldChg chg="modNotes">
        <pc:chgData name="King, Rashawn (CS)" userId="f86101f5-9b75-4ae1-9182-18260dfc42be" providerId="ADAL" clId="{0103C085-B13C-4D74-BDB2-6F7043FFB2B7}" dt="2024-06-21T18:47:26.052" v="19" actId="368"/>
        <pc:sldMkLst>
          <pc:docMk/>
          <pc:sldMk cId="3392089589" sldId="856"/>
        </pc:sldMkLst>
      </pc:sldChg>
      <pc:sldChg chg="modNotes">
        <pc:chgData name="King, Rashawn (CS)" userId="f86101f5-9b75-4ae1-9182-18260dfc42be" providerId="ADAL" clId="{0103C085-B13C-4D74-BDB2-6F7043FFB2B7}" dt="2024-06-21T18:47:26.079" v="27" actId="368"/>
        <pc:sldMkLst>
          <pc:docMk/>
          <pc:sldMk cId="1317733848" sldId="857"/>
        </pc:sldMkLst>
      </pc:sldChg>
      <pc:sldChg chg="modNotes">
        <pc:chgData name="King, Rashawn (CS)" userId="f86101f5-9b75-4ae1-9182-18260dfc42be" providerId="ADAL" clId="{0103C085-B13C-4D74-BDB2-6F7043FFB2B7}" dt="2024-06-21T18:47:26.066" v="23" actId="368"/>
        <pc:sldMkLst>
          <pc:docMk/>
          <pc:sldMk cId="1684507389" sldId="858"/>
        </pc:sldMkLst>
      </pc:sldChg>
      <pc:sldChg chg="modNotes">
        <pc:chgData name="King, Rashawn (CS)" userId="f86101f5-9b75-4ae1-9182-18260dfc42be" providerId="ADAL" clId="{0103C085-B13C-4D74-BDB2-6F7043FFB2B7}" dt="2024-06-21T18:47:26.072" v="25" actId="368"/>
        <pc:sldMkLst>
          <pc:docMk/>
          <pc:sldMk cId="129466357" sldId="859"/>
        </pc:sldMkLst>
      </pc:sldChg>
      <pc:sldChg chg="modNotes">
        <pc:chgData name="King, Rashawn (CS)" userId="f86101f5-9b75-4ae1-9182-18260dfc42be" providerId="ADAL" clId="{0103C085-B13C-4D74-BDB2-6F7043FFB2B7}" dt="2024-06-21T18:47:26.046" v="17" actId="368"/>
        <pc:sldMkLst>
          <pc:docMk/>
          <pc:sldMk cId="1891264951" sldId="870"/>
        </pc:sldMkLst>
      </pc:sldChg>
      <pc:sldChg chg="modNotes">
        <pc:chgData name="King, Rashawn (CS)" userId="f86101f5-9b75-4ae1-9182-18260dfc42be" providerId="ADAL" clId="{0103C085-B13C-4D74-BDB2-6F7043FFB2B7}" dt="2024-06-21T18:47:26.059" v="21" actId="368"/>
        <pc:sldMkLst>
          <pc:docMk/>
          <pc:sldMk cId="336011240" sldId="873"/>
        </pc:sldMkLst>
      </pc:sldChg>
      <pc:sldChg chg="modNotes">
        <pc:chgData name="King, Rashawn (CS)" userId="f86101f5-9b75-4ae1-9182-18260dfc42be" providerId="ADAL" clId="{0103C085-B13C-4D74-BDB2-6F7043FFB2B7}" dt="2024-06-21T18:47:26.005" v="5" actId="368"/>
        <pc:sldMkLst>
          <pc:docMk/>
          <pc:sldMk cId="625592442" sldId="874"/>
        </pc:sldMkLst>
      </pc:sldChg>
      <pc:sldChg chg="modNotes">
        <pc:chgData name="King, Rashawn (CS)" userId="f86101f5-9b75-4ae1-9182-18260dfc42be" providerId="ADAL" clId="{0103C085-B13C-4D74-BDB2-6F7043FFB2B7}" dt="2024-06-21T18:47:26.011" v="7" actId="368"/>
        <pc:sldMkLst>
          <pc:docMk/>
          <pc:sldMk cId="2741274433" sldId="87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F2C164A-7038-42D0-953C-2EB4816D4C81}" type="datetimeFigureOut">
              <a:rPr lang="en-US" smtClean="0"/>
              <a:t>6/21/2024</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6DA9C80-B631-4EC4-8253-F63CFD0157DF}" type="slidenum">
              <a:rPr lang="en-US" smtClean="0"/>
              <a:t>‹#›</a:t>
            </a:fld>
            <a:endParaRPr lang="en-US"/>
          </a:p>
        </p:txBody>
      </p:sp>
    </p:spTree>
    <p:extLst>
      <p:ext uri="{BB962C8B-B14F-4D97-AF65-F5344CB8AC3E}">
        <p14:creationId xmlns:p14="http://schemas.microsoft.com/office/powerpoint/2010/main" val="1943357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1</a:t>
            </a:fld>
            <a:endParaRPr lang="en-US" dirty="0"/>
          </a:p>
        </p:txBody>
      </p:sp>
    </p:spTree>
    <p:extLst>
      <p:ext uri="{BB962C8B-B14F-4D97-AF65-F5344CB8AC3E}">
        <p14:creationId xmlns:p14="http://schemas.microsoft.com/office/powerpoint/2010/main" val="2117155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2</a:t>
            </a:fld>
            <a:endParaRPr lang="en-US" dirty="0"/>
          </a:p>
        </p:txBody>
      </p:sp>
    </p:spTree>
    <p:extLst>
      <p:ext uri="{BB962C8B-B14F-4D97-AF65-F5344CB8AC3E}">
        <p14:creationId xmlns:p14="http://schemas.microsoft.com/office/powerpoint/2010/main" val="2583990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3</a:t>
            </a:fld>
            <a:endParaRPr lang="en-US"/>
          </a:p>
        </p:txBody>
      </p:sp>
    </p:spTree>
    <p:extLst>
      <p:ext uri="{BB962C8B-B14F-4D97-AF65-F5344CB8AC3E}">
        <p14:creationId xmlns:p14="http://schemas.microsoft.com/office/powerpoint/2010/main" val="360033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4</a:t>
            </a:fld>
            <a:endParaRPr lang="en-US"/>
          </a:p>
        </p:txBody>
      </p:sp>
    </p:spTree>
    <p:extLst>
      <p:ext uri="{BB962C8B-B14F-4D97-AF65-F5344CB8AC3E}">
        <p14:creationId xmlns:p14="http://schemas.microsoft.com/office/powerpoint/2010/main" val="324724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5</a:t>
            </a:fld>
            <a:endParaRPr lang="en-US" dirty="0"/>
          </a:p>
        </p:txBody>
      </p:sp>
    </p:spTree>
    <p:extLst>
      <p:ext uri="{BB962C8B-B14F-4D97-AF65-F5344CB8AC3E}">
        <p14:creationId xmlns:p14="http://schemas.microsoft.com/office/powerpoint/2010/main" val="1397636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6</a:t>
            </a:fld>
            <a:endParaRPr lang="en-US" dirty="0"/>
          </a:p>
        </p:txBody>
      </p:sp>
    </p:spTree>
    <p:extLst>
      <p:ext uri="{BB962C8B-B14F-4D97-AF65-F5344CB8AC3E}">
        <p14:creationId xmlns:p14="http://schemas.microsoft.com/office/powerpoint/2010/main" val="924518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7</a:t>
            </a:fld>
            <a:endParaRPr lang="en-US"/>
          </a:p>
        </p:txBody>
      </p:sp>
    </p:spTree>
    <p:extLst>
      <p:ext uri="{BB962C8B-B14F-4D97-AF65-F5344CB8AC3E}">
        <p14:creationId xmlns:p14="http://schemas.microsoft.com/office/powerpoint/2010/main" val="3606683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8</a:t>
            </a:fld>
            <a:endParaRPr lang="en-US"/>
          </a:p>
        </p:txBody>
      </p:sp>
    </p:spTree>
    <p:extLst>
      <p:ext uri="{BB962C8B-B14F-4D97-AF65-F5344CB8AC3E}">
        <p14:creationId xmlns:p14="http://schemas.microsoft.com/office/powerpoint/2010/main" val="3717507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9</a:t>
            </a:fld>
            <a:endParaRPr lang="en-US"/>
          </a:p>
        </p:txBody>
      </p:sp>
    </p:spTree>
    <p:extLst>
      <p:ext uri="{BB962C8B-B14F-4D97-AF65-F5344CB8AC3E}">
        <p14:creationId xmlns:p14="http://schemas.microsoft.com/office/powerpoint/2010/main" val="37452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10</a:t>
            </a:fld>
            <a:endParaRPr lang="en-US"/>
          </a:p>
        </p:txBody>
      </p:sp>
    </p:spTree>
    <p:extLst>
      <p:ext uri="{BB962C8B-B14F-4D97-AF65-F5344CB8AC3E}">
        <p14:creationId xmlns:p14="http://schemas.microsoft.com/office/powerpoint/2010/main" val="313024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11</a:t>
            </a:fld>
            <a:endParaRPr lang="en-US"/>
          </a:p>
        </p:txBody>
      </p:sp>
    </p:spTree>
    <p:extLst>
      <p:ext uri="{BB962C8B-B14F-4D97-AF65-F5344CB8AC3E}">
        <p14:creationId xmlns:p14="http://schemas.microsoft.com/office/powerpoint/2010/main" val="3970373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12</a:t>
            </a:fld>
            <a:endParaRPr lang="en-US"/>
          </a:p>
        </p:txBody>
      </p:sp>
    </p:spTree>
    <p:extLst>
      <p:ext uri="{BB962C8B-B14F-4D97-AF65-F5344CB8AC3E}">
        <p14:creationId xmlns:p14="http://schemas.microsoft.com/office/powerpoint/2010/main" val="556341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13</a:t>
            </a:fld>
            <a:endParaRPr lang="en-US"/>
          </a:p>
        </p:txBody>
      </p:sp>
    </p:spTree>
    <p:extLst>
      <p:ext uri="{BB962C8B-B14F-4D97-AF65-F5344CB8AC3E}">
        <p14:creationId xmlns:p14="http://schemas.microsoft.com/office/powerpoint/2010/main" val="884256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14</a:t>
            </a:fld>
            <a:endParaRPr lang="en-US"/>
          </a:p>
        </p:txBody>
      </p:sp>
    </p:spTree>
    <p:extLst>
      <p:ext uri="{BB962C8B-B14F-4D97-AF65-F5344CB8AC3E}">
        <p14:creationId xmlns:p14="http://schemas.microsoft.com/office/powerpoint/2010/main" val="1832986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6281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Section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9627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ED0365-0D65-4032-85A6-BECCAB4E9A68}" type="datetimeFigureOut">
              <a:rPr lang="en-US" smtClean="0"/>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3269516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ACED0365-0D65-4032-85A6-BECCAB4E9A68}" type="datetimeFigureOut">
              <a:rPr lang="en-US" smtClean="0"/>
              <a:t>6/21/2024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1467119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dirty="0"/>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CED0365-0D65-4032-85A6-BECCAB4E9A68}" type="datetimeFigureOut">
              <a:rPr lang="en-US" smtClean="0"/>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1549852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ED0365-0D65-4032-85A6-BECCAB4E9A68}" type="datetimeFigureOut">
              <a:rPr lang="en-US" smtClean="0"/>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3043001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ED0365-0D65-4032-85A6-BECCAB4E9A68}" type="datetimeFigureOut">
              <a:rPr lang="en-US" smtClean="0"/>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2076220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CED0365-0D65-4032-85A6-BECCAB4E9A68}" type="datetimeFigureOut">
              <a:rPr lang="en-US" smtClean="0"/>
              <a:t>6/21/2024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338359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ACED0365-0D65-4032-85A6-BECCAB4E9A68}" type="datetimeFigureOut">
              <a:rPr lang="en-US" smtClean="0"/>
              <a:t>6/21/2024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2445502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ACED0365-0D65-4032-85A6-BECCAB4E9A68}" type="datetimeFigureOut">
              <a:rPr lang="en-US" smtClean="0"/>
              <a:t>6/21/2024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4048722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ED0365-0D65-4032-85A6-BECCAB4E9A68}" type="datetimeFigureOut">
              <a:rPr lang="en-US" smtClean="0"/>
              <a:t>6/21/2024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1116018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ED0365-0D65-4032-85A6-BECCAB4E9A68}" type="datetimeFigureOut">
              <a:rPr lang="en-US" smtClean="0"/>
              <a:t>6/21/2024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1506954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ED0365-0D65-4032-85A6-BECCAB4E9A68}" type="datetimeFigureOut">
              <a:rPr lang="en-US" smtClean="0"/>
              <a:t>6/21/2024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17981577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ED0365-0D65-4032-85A6-BECCAB4E9A68}" type="datetimeFigureOut">
              <a:rPr lang="en-US" smtClean="0"/>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17887431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ED0365-0D65-4032-85A6-BECCAB4E9A68}" type="datetimeFigureOut">
              <a:rPr lang="en-US" smtClean="0"/>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19777369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2.jpe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9AE51E1D-7280-49D6-A2E2-CE63FE17EF16}" type="datetimeFigureOut">
              <a:rPr lang="en-US" smtClean="0"/>
              <a:t>6/21/2024</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8BACAC6D-BD82-4571-9E34-C1EFF11A946D}" type="slidenum">
              <a:rPr lang="en-US" smtClean="0"/>
              <a:t>‹#›</a:t>
            </a:fld>
            <a:endParaRPr lang="en-US"/>
          </a:p>
        </p:txBody>
      </p:sp>
      <p:sp>
        <p:nvSpPr>
          <p:cNvPr id="7" name="Rectangle 6"/>
          <p:cNvSpPr/>
          <p:nvPr userDrawn="1"/>
        </p:nvSpPr>
        <p:spPr>
          <a:xfrm>
            <a:off x="0" y="3714750"/>
            <a:ext cx="9144000" cy="14859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3714750"/>
            <a:ext cx="9144000" cy="76200"/>
          </a:xfrm>
          <a:prstGeom prst="rect">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1"/>
          <p:cNvSpPr txBox="1">
            <a:spLocks/>
          </p:cNvSpPr>
          <p:nvPr userDrawn="1"/>
        </p:nvSpPr>
        <p:spPr>
          <a:xfrm>
            <a:off x="457200" y="3943350"/>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solidFill>
                <a:schemeClr val="bg1"/>
              </a:solidFill>
            </a:endParaRPr>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305331"/>
            <a:ext cx="4267200" cy="1038904"/>
          </a:xfrm>
          <a:prstGeom prst="rect">
            <a:avLst/>
          </a:prstGeom>
        </p:spPr>
      </p:pic>
    </p:spTree>
    <p:extLst>
      <p:ext uri="{BB962C8B-B14F-4D97-AF65-F5344CB8AC3E}">
        <p14:creationId xmlns:p14="http://schemas.microsoft.com/office/powerpoint/2010/main" val="4023744030"/>
      </p:ext>
    </p:extLst>
  </p:cSld>
  <p:clrMap bg1="lt1" tx1="dk1" bg2="lt2" tx2="dk2" accent1="accent1" accent2="accent2" accent3="accent3" accent4="accent4" accent5="accent5" accent6="accent6" hlink="hlink" folHlink="folHlink"/>
  <p:sldLayoutIdLst>
    <p:sldLayoutId id="2147483686"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1581150"/>
            <a:ext cx="5334000" cy="27432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1540453"/>
            <a:ext cx="5334000" cy="81394"/>
          </a:xfrm>
          <a:prstGeom prst="rect">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1"/>
          <p:cNvSpPr txBox="1">
            <a:spLocks/>
          </p:cNvSpPr>
          <p:nvPr userDrawn="1"/>
        </p:nvSpPr>
        <p:spPr>
          <a:xfrm>
            <a:off x="152400" y="88105"/>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dirty="0">
              <a:solidFill>
                <a:srgbClr val="002D73"/>
              </a:solidFill>
            </a:endParaRPr>
          </a:p>
        </p:txBody>
      </p:sp>
      <p:sp>
        <p:nvSpPr>
          <p:cNvPr id="13" name="Slide Number Placeholder 3"/>
          <p:cNvSpPr txBox="1">
            <a:spLocks/>
          </p:cNvSpPr>
          <p:nvPr userDrawn="1"/>
        </p:nvSpPr>
        <p:spPr>
          <a:xfrm>
            <a:off x="8305800" y="88105"/>
            <a:ext cx="6858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F52EC2-2C0B-4C03-9888-0B25156ED88D}" type="slidenum">
              <a:rPr lang="en-US" sz="1200" smtClean="0">
                <a:solidFill>
                  <a:srgbClr val="002D73"/>
                </a:solidFill>
              </a:rPr>
              <a:pPr/>
              <a:t>‹#›</a:t>
            </a:fld>
            <a:endParaRPr lang="en-US" sz="1200" dirty="0">
              <a:solidFill>
                <a:srgbClr val="002D73"/>
              </a:solidFill>
            </a:endParaRPr>
          </a:p>
        </p:txBody>
      </p:sp>
      <p:pic>
        <p:nvPicPr>
          <p:cNvPr id="2" name="Picture 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315200" y="4552950"/>
            <a:ext cx="1579358" cy="384514"/>
          </a:xfrm>
          <a:prstGeom prst="rect">
            <a:avLst/>
          </a:prstGeom>
        </p:spPr>
      </p:pic>
    </p:spTree>
    <p:extLst>
      <p:ext uri="{BB962C8B-B14F-4D97-AF65-F5344CB8AC3E}">
        <p14:creationId xmlns:p14="http://schemas.microsoft.com/office/powerpoint/2010/main" val="2405248628"/>
      </p:ext>
    </p:extLst>
  </p:cSld>
  <p:clrMap bg1="lt1" tx1="dk1" bg2="lt2" tx2="dk2" accent1="accent1" accent2="accent2" accent3="accent3" accent4="accent4" accent5="accent5" accent6="accent6" hlink="hlink" folHlink="folHlink"/>
  <p:sldLayoutIdLst>
    <p:sldLayoutId id="2147483672" r:id="rId1"/>
    <p:sldLayoutId id="2147483687" r:id="rId2"/>
    <p:sldLayoutId id="2147483688"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315200" y="4552950"/>
            <a:ext cx="1579358" cy="384514"/>
          </a:xfrm>
          <a:prstGeom prst="rect">
            <a:avLst/>
          </a:prstGeom>
        </p:spPr>
      </p:pic>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ACED0365-0D65-4032-85A6-BECCAB4E9A68}" type="datetimeFigureOut">
              <a:rPr lang="en-US" smtClean="0"/>
              <a:t>6/21/2024</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A7754AA7-8025-408E-B296-E2B43FE08638}" type="slidenum">
              <a:rPr lang="en-US" smtClean="0"/>
              <a:t>‹#›</a:t>
            </a:fld>
            <a:endParaRPr lang="en-US"/>
          </a:p>
        </p:txBody>
      </p:sp>
      <p:sp>
        <p:nvSpPr>
          <p:cNvPr id="7" name="Rectangle 6"/>
          <p:cNvSpPr/>
          <p:nvPr userDrawn="1"/>
        </p:nvSpPr>
        <p:spPr>
          <a:xfrm>
            <a:off x="0" y="62344"/>
            <a:ext cx="9144000" cy="299605"/>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1"/>
          <p:cNvSpPr txBox="1">
            <a:spLocks/>
          </p:cNvSpPr>
          <p:nvPr userDrawn="1"/>
        </p:nvSpPr>
        <p:spPr>
          <a:xfrm>
            <a:off x="152400" y="88105"/>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dirty="0"/>
          </a:p>
        </p:txBody>
      </p:sp>
      <p:sp>
        <p:nvSpPr>
          <p:cNvPr id="9" name="Slide Number Placeholder 3"/>
          <p:cNvSpPr txBox="1">
            <a:spLocks/>
          </p:cNvSpPr>
          <p:nvPr userDrawn="1"/>
        </p:nvSpPr>
        <p:spPr>
          <a:xfrm>
            <a:off x="8305800" y="88105"/>
            <a:ext cx="6858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F52EC2-2C0B-4C03-9888-0B25156ED88D}" type="slidenum">
              <a:rPr lang="en-US" sz="1200" smtClean="0"/>
              <a:pPr/>
              <a:t>‹#›</a:t>
            </a:fld>
            <a:endParaRPr lang="en-US" sz="1200" dirty="0"/>
          </a:p>
        </p:txBody>
      </p:sp>
      <p:sp>
        <p:nvSpPr>
          <p:cNvPr id="10" name="Rectangle 9"/>
          <p:cNvSpPr/>
          <p:nvPr userDrawn="1"/>
        </p:nvSpPr>
        <p:spPr>
          <a:xfrm>
            <a:off x="0" y="-19050"/>
            <a:ext cx="9144000" cy="81394"/>
          </a:xfrm>
          <a:prstGeom prst="rect">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337920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Assistance.request@cs.ny.gov"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file:///C:\Users\EXD13\OneDrive%20-%20New%20York%20State%20Office%20of%20Information%20Technology%20Services\Desktop\PAR%2014-23%20Police%20Transfers.pdf"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mailto:assistance.request@cs.ny.gov"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hyperlink" Target="https://www.cs.ny.gov/jobseeker/local/faqs.cfm"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s://pixabay.com/en/college-class-students-2104580/"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file:///C:\Users\EXD13\Downloads\PAR-04-24%20Layoffs%20-%20Extension%20of%20Employees%20Covered.pdf"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mailto:assistance.request@cs.ny.gov"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hyperlink" Target="https://www.publicdomainpictures.net/en/view-image.php?image=240102&amp;picture=questi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439271" y="1885950"/>
            <a:ext cx="8462682" cy="584775"/>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Q&amp;A Roundtable Discussion</a:t>
            </a:r>
          </a:p>
        </p:txBody>
      </p:sp>
      <p:sp>
        <p:nvSpPr>
          <p:cNvPr id="7" name="TextBox 6"/>
          <p:cNvSpPr txBox="1"/>
          <p:nvPr/>
        </p:nvSpPr>
        <p:spPr>
          <a:xfrm>
            <a:off x="381000" y="2821572"/>
            <a:ext cx="5791200" cy="461665"/>
          </a:xfrm>
          <a:prstGeom prst="rect">
            <a:avLst/>
          </a:prstGeom>
          <a:noFill/>
          <a:ln>
            <a:noFill/>
          </a:ln>
        </p:spPr>
        <p:txBody>
          <a:bodyPr wrap="square" rtlCol="0">
            <a:spAutoFit/>
          </a:bodyPr>
          <a:lstStyle/>
          <a:p>
            <a:r>
              <a:rPr lang="en-US" sz="2400" b="1" dirty="0">
                <a:solidFill>
                  <a:srgbClr val="646569"/>
                </a:solidFill>
                <a:latin typeface="Arial" panose="020B0604020202020204" pitchFamily="34" charset="0"/>
                <a:cs typeface="Arial" panose="020B0604020202020204" pitchFamily="34" charset="0"/>
              </a:rPr>
              <a:t>Wednesday, June 12, 2024</a:t>
            </a:r>
          </a:p>
        </p:txBody>
      </p:sp>
      <p:sp>
        <p:nvSpPr>
          <p:cNvPr id="2" name="TextBox 1">
            <a:extLst>
              <a:ext uri="{FF2B5EF4-FFF2-40B4-BE49-F238E27FC236}">
                <a16:creationId xmlns:a16="http://schemas.microsoft.com/office/drawing/2014/main" id="{85A542BB-CDAD-4CC5-A5CA-40D51F7690CD}"/>
              </a:ext>
            </a:extLst>
          </p:cNvPr>
          <p:cNvSpPr txBox="1"/>
          <p:nvPr/>
        </p:nvSpPr>
        <p:spPr>
          <a:xfrm>
            <a:off x="457200" y="4095750"/>
            <a:ext cx="5029200" cy="369332"/>
          </a:xfrm>
          <a:prstGeom prst="rect">
            <a:avLst/>
          </a:prstGeom>
          <a:noFill/>
        </p:spPr>
        <p:txBody>
          <a:bodyPr wrap="square" rtlCol="0">
            <a:spAutoFit/>
          </a:bodyPr>
          <a:lstStyle/>
          <a:p>
            <a:r>
              <a:rPr lang="en-US" dirty="0">
                <a:solidFill>
                  <a:schemeClr val="bg1"/>
                </a:solidFill>
              </a:rPr>
              <a:t>Maria Kenneally &amp; Elena O’Kane</a:t>
            </a:r>
          </a:p>
        </p:txBody>
      </p:sp>
    </p:spTree>
    <p:extLst>
      <p:ext uri="{BB962C8B-B14F-4D97-AF65-F5344CB8AC3E}">
        <p14:creationId xmlns:p14="http://schemas.microsoft.com/office/powerpoint/2010/main" val="206780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190750"/>
            <a:ext cx="4876800" cy="2000548"/>
          </a:xfrm>
          <a:prstGeom prst="rect">
            <a:avLst/>
          </a:prstGeom>
          <a:noFill/>
          <a:ln>
            <a:noFill/>
          </a:ln>
        </p:spPr>
        <p:txBody>
          <a:bodyPr wrap="square" rtlCol="0">
            <a:spAutoFit/>
          </a:bodyPr>
          <a:lstStyle/>
          <a:p>
            <a:r>
              <a:rPr lang="en-US" sz="4000" b="1" dirty="0">
                <a:solidFill>
                  <a:schemeClr val="bg1"/>
                </a:solidFill>
                <a:latin typeface="Arial" panose="020B0604020202020204" pitchFamily="34" charset="0"/>
                <a:cs typeface="Arial" panose="020B0604020202020204" pitchFamily="34" charset="0"/>
              </a:rPr>
              <a:t>PAR 07-23 </a:t>
            </a:r>
          </a:p>
          <a:p>
            <a:r>
              <a:rPr lang="en-US" sz="2800" b="1" dirty="0">
                <a:solidFill>
                  <a:schemeClr val="bg1"/>
                </a:solidFill>
                <a:latin typeface="Arial" panose="020B0604020202020204" pitchFamily="34" charset="0"/>
                <a:cs typeface="Arial" panose="020B0604020202020204" pitchFamily="34" charset="0"/>
              </a:rPr>
              <a:t>Workforce Demographic Data Collection Initiative and Requests for Data</a:t>
            </a:r>
          </a:p>
        </p:txBody>
      </p:sp>
      <p:pic>
        <p:nvPicPr>
          <p:cNvPr id="3" name="Picture 2">
            <a:extLst>
              <a:ext uri="{FF2B5EF4-FFF2-40B4-BE49-F238E27FC236}">
                <a16:creationId xmlns:a16="http://schemas.microsoft.com/office/drawing/2014/main" id="{D430ED72-85C6-7D0C-89DA-543C494263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2038350"/>
            <a:ext cx="1503680" cy="1522095"/>
          </a:xfrm>
          <a:prstGeom prst="rect">
            <a:avLst/>
          </a:prstGeom>
        </p:spPr>
      </p:pic>
    </p:spTree>
    <p:extLst>
      <p:ext uri="{BB962C8B-B14F-4D97-AF65-F5344CB8AC3E}">
        <p14:creationId xmlns:p14="http://schemas.microsoft.com/office/powerpoint/2010/main" val="3496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9F808-1849-6080-FEE7-71B805D89A86}"/>
              </a:ext>
            </a:extLst>
          </p:cNvPr>
          <p:cNvSpPr>
            <a:spLocks noGrp="1"/>
          </p:cNvSpPr>
          <p:nvPr>
            <p:ph type="title"/>
          </p:nvPr>
        </p:nvSpPr>
        <p:spPr>
          <a:xfrm>
            <a:off x="457200" y="361949"/>
            <a:ext cx="8229600" cy="701675"/>
          </a:xfrm>
        </p:spPr>
        <p:txBody>
          <a:bodyPr>
            <a:normAutofit/>
          </a:bodyPr>
          <a:lstStyle/>
          <a:p>
            <a:r>
              <a:rPr lang="en-US" sz="4000" b="1" dirty="0">
                <a:solidFill>
                  <a:schemeClr val="tx2"/>
                </a:solidFill>
              </a:rPr>
              <a:t>NY HELPS Program Evaluation</a:t>
            </a:r>
          </a:p>
        </p:txBody>
      </p:sp>
      <p:sp>
        <p:nvSpPr>
          <p:cNvPr id="8" name="TextBox 7">
            <a:extLst>
              <a:ext uri="{FF2B5EF4-FFF2-40B4-BE49-F238E27FC236}">
                <a16:creationId xmlns:a16="http://schemas.microsoft.com/office/drawing/2014/main" id="{04103AF3-B5D0-8A30-7509-3427A2191FDC}"/>
              </a:ext>
            </a:extLst>
          </p:cNvPr>
          <p:cNvSpPr txBox="1"/>
          <p:nvPr/>
        </p:nvSpPr>
        <p:spPr>
          <a:xfrm>
            <a:off x="3429000" y="1431208"/>
            <a:ext cx="5502791" cy="3108543"/>
          </a:xfrm>
          <a:prstGeom prst="rect">
            <a:avLst/>
          </a:prstGeom>
          <a:noFill/>
        </p:spPr>
        <p:txBody>
          <a:bodyPr wrap="square">
            <a:spAutoFit/>
          </a:bodyPr>
          <a:lstStyle/>
          <a:p>
            <a:r>
              <a:rPr lang="en-US" sz="2800" dirty="0"/>
              <a:t>When? </a:t>
            </a:r>
          </a:p>
          <a:p>
            <a:pPr marL="914400" lvl="1" indent="-457200">
              <a:buFont typeface="Arial" panose="020B0604020202020204" pitchFamily="34" charset="0"/>
              <a:buChar char="•"/>
            </a:pPr>
            <a:r>
              <a:rPr lang="en-US" sz="2800" dirty="0"/>
              <a:t>July 31, 2024</a:t>
            </a:r>
          </a:p>
          <a:p>
            <a:r>
              <a:rPr lang="en-US" sz="2800" dirty="0"/>
              <a:t>Where? </a:t>
            </a:r>
          </a:p>
          <a:p>
            <a:pPr marL="914400" lvl="1" indent="-457200">
              <a:buFont typeface="Arial" panose="020B0604020202020204" pitchFamily="34" charset="0"/>
              <a:buChar char="•"/>
            </a:pPr>
            <a:r>
              <a:rPr lang="en-US" sz="2800" dirty="0">
                <a:hlinkClick r:id="rId3"/>
              </a:rPr>
              <a:t>Assistance.request@cs.ny.gov</a:t>
            </a:r>
            <a:endParaRPr lang="en-US" sz="2800" dirty="0"/>
          </a:p>
          <a:p>
            <a:r>
              <a:rPr lang="en-US" sz="2800" dirty="0"/>
              <a:t>Who?</a:t>
            </a:r>
          </a:p>
          <a:p>
            <a:pPr marL="914400" lvl="1" indent="-457200">
              <a:buFont typeface="Arial" panose="020B0604020202020204" pitchFamily="34" charset="0"/>
              <a:buChar char="•"/>
            </a:pPr>
            <a:r>
              <a:rPr lang="en-US" sz="2800" dirty="0"/>
              <a:t>All HELP or NY HELPS appointments</a:t>
            </a:r>
          </a:p>
        </p:txBody>
      </p:sp>
      <p:pic>
        <p:nvPicPr>
          <p:cNvPr id="9" name="Content Placeholder 4">
            <a:extLst>
              <a:ext uri="{FF2B5EF4-FFF2-40B4-BE49-F238E27FC236}">
                <a16:creationId xmlns:a16="http://schemas.microsoft.com/office/drawing/2014/main" id="{04D57913-37F2-D316-4E77-A64C1D454DFF}"/>
              </a:ext>
            </a:extLst>
          </p:cNvPr>
          <p:cNvPicPr>
            <a:picLocks noChangeAspect="1"/>
          </p:cNvPicPr>
          <p:nvPr/>
        </p:nvPicPr>
        <p:blipFill>
          <a:blip r:embed="rId4"/>
          <a:stretch>
            <a:fillRect/>
          </a:stretch>
        </p:blipFill>
        <p:spPr>
          <a:xfrm>
            <a:off x="533400" y="1084452"/>
            <a:ext cx="2667000" cy="3455300"/>
          </a:xfrm>
          <a:prstGeom prst="rect">
            <a:avLst/>
          </a:prstGeom>
        </p:spPr>
      </p:pic>
    </p:spTree>
    <p:extLst>
      <p:ext uri="{BB962C8B-B14F-4D97-AF65-F5344CB8AC3E}">
        <p14:creationId xmlns:p14="http://schemas.microsoft.com/office/powerpoint/2010/main" val="625592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2ED70E4-50EE-6A53-DA4A-24DF9F822B7F}"/>
              </a:ext>
            </a:extLst>
          </p:cNvPr>
          <p:cNvSpPr>
            <a:spLocks noGrp="1"/>
          </p:cNvSpPr>
          <p:nvPr>
            <p:ph type="title"/>
          </p:nvPr>
        </p:nvSpPr>
        <p:spPr>
          <a:xfrm>
            <a:off x="457200" y="361949"/>
            <a:ext cx="8229600" cy="701675"/>
          </a:xfrm>
        </p:spPr>
        <p:txBody>
          <a:bodyPr>
            <a:normAutofit/>
          </a:bodyPr>
          <a:lstStyle/>
          <a:p>
            <a:r>
              <a:rPr lang="en-US" sz="4000" b="1" dirty="0">
                <a:solidFill>
                  <a:schemeClr val="tx2"/>
                </a:solidFill>
              </a:rPr>
              <a:t>NY HELPS Program Evaluation</a:t>
            </a:r>
          </a:p>
        </p:txBody>
      </p:sp>
      <p:sp>
        <p:nvSpPr>
          <p:cNvPr id="8" name="TextBox 7">
            <a:extLst>
              <a:ext uri="{FF2B5EF4-FFF2-40B4-BE49-F238E27FC236}">
                <a16:creationId xmlns:a16="http://schemas.microsoft.com/office/drawing/2014/main" id="{B318AC48-BE7D-7F18-7E86-445BE19B575C}"/>
              </a:ext>
            </a:extLst>
          </p:cNvPr>
          <p:cNvSpPr txBox="1"/>
          <p:nvPr/>
        </p:nvSpPr>
        <p:spPr>
          <a:xfrm>
            <a:off x="5688655" y="1428750"/>
            <a:ext cx="3124200" cy="2677656"/>
          </a:xfrm>
          <a:prstGeom prst="rect">
            <a:avLst/>
          </a:prstGeom>
          <a:noFill/>
        </p:spPr>
        <p:txBody>
          <a:bodyPr wrap="square">
            <a:spAutoFit/>
          </a:bodyPr>
          <a:lstStyle/>
          <a:p>
            <a:pPr marL="457200" indent="-457200">
              <a:buFont typeface="Arial" panose="020B0604020202020204" pitchFamily="34" charset="0"/>
              <a:buChar char="•"/>
            </a:pPr>
            <a:r>
              <a:rPr lang="en-US" sz="2800" dirty="0"/>
              <a:t>Gender</a:t>
            </a:r>
          </a:p>
          <a:p>
            <a:pPr marL="457200" indent="-457200">
              <a:buFont typeface="Arial" panose="020B0604020202020204" pitchFamily="34" charset="0"/>
              <a:buChar char="•"/>
            </a:pPr>
            <a:r>
              <a:rPr lang="en-US" sz="2800" dirty="0"/>
              <a:t>Race/Ethnicity</a:t>
            </a:r>
          </a:p>
          <a:p>
            <a:pPr marL="457200" indent="-457200">
              <a:buFont typeface="Arial" panose="020B0604020202020204" pitchFamily="34" charset="0"/>
              <a:buChar char="•"/>
            </a:pPr>
            <a:r>
              <a:rPr lang="en-US" sz="2800" dirty="0"/>
              <a:t>Language</a:t>
            </a:r>
          </a:p>
          <a:p>
            <a:pPr marL="457200" indent="-457200">
              <a:buFont typeface="Arial" panose="020B0604020202020204" pitchFamily="34" charset="0"/>
              <a:buChar char="•"/>
            </a:pPr>
            <a:r>
              <a:rPr lang="en-US" sz="2800" dirty="0"/>
              <a:t>Disability Status</a:t>
            </a:r>
          </a:p>
          <a:p>
            <a:pPr marL="457200" indent="-457200">
              <a:buFont typeface="Arial" panose="020B0604020202020204" pitchFamily="34" charset="0"/>
              <a:buChar char="•"/>
            </a:pPr>
            <a:r>
              <a:rPr lang="en-US" sz="2800" dirty="0"/>
              <a:t>Veteran Status</a:t>
            </a:r>
          </a:p>
          <a:p>
            <a:pPr marL="457200" indent="-457200">
              <a:buFont typeface="Arial" panose="020B0604020202020204" pitchFamily="34" charset="0"/>
              <a:buChar char="•"/>
            </a:pPr>
            <a:r>
              <a:rPr lang="en-US" sz="2800" dirty="0"/>
              <a:t>LGBTQ+</a:t>
            </a:r>
          </a:p>
        </p:txBody>
      </p:sp>
      <p:pic>
        <p:nvPicPr>
          <p:cNvPr id="11" name="Content Placeholder 6">
            <a:extLst>
              <a:ext uri="{FF2B5EF4-FFF2-40B4-BE49-F238E27FC236}">
                <a16:creationId xmlns:a16="http://schemas.microsoft.com/office/drawing/2014/main" id="{ED2E7FEC-5458-208E-CC6B-CE04AC54E42E}"/>
              </a:ext>
            </a:extLst>
          </p:cNvPr>
          <p:cNvPicPr>
            <a:picLocks noGrp="1" noChangeAspect="1"/>
          </p:cNvPicPr>
          <p:nvPr>
            <p:ph idx="1"/>
          </p:nvPr>
        </p:nvPicPr>
        <p:blipFill rotWithShape="1">
          <a:blip r:embed="rId3"/>
          <a:srcRect l="21630"/>
          <a:stretch/>
        </p:blipFill>
        <p:spPr>
          <a:xfrm>
            <a:off x="457200" y="1276350"/>
            <a:ext cx="5245799" cy="3394075"/>
          </a:xfrm>
        </p:spPr>
      </p:pic>
    </p:spTree>
    <p:extLst>
      <p:ext uri="{BB962C8B-B14F-4D97-AF65-F5344CB8AC3E}">
        <p14:creationId xmlns:p14="http://schemas.microsoft.com/office/powerpoint/2010/main" val="2741274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51560-9802-4786-9905-7BDFC831F6D0}"/>
              </a:ext>
            </a:extLst>
          </p:cNvPr>
          <p:cNvSpPr>
            <a:spLocks noGrp="1"/>
          </p:cNvSpPr>
          <p:nvPr>
            <p:ph type="title"/>
          </p:nvPr>
        </p:nvSpPr>
        <p:spPr>
          <a:xfrm>
            <a:off x="0" y="438150"/>
            <a:ext cx="9144000" cy="857250"/>
          </a:xfrm>
        </p:spPr>
        <p:txBody>
          <a:bodyPr>
            <a:normAutofit/>
          </a:bodyPr>
          <a:lstStyle/>
          <a:p>
            <a:r>
              <a:rPr lang="en-US" sz="4000" b="1" dirty="0">
                <a:solidFill>
                  <a:srgbClr val="002D73"/>
                </a:solidFill>
              </a:rPr>
              <a:t>Police Transfers </a:t>
            </a:r>
          </a:p>
        </p:txBody>
      </p:sp>
      <p:sp>
        <p:nvSpPr>
          <p:cNvPr id="3" name="Content Placeholder 2">
            <a:extLst>
              <a:ext uri="{FF2B5EF4-FFF2-40B4-BE49-F238E27FC236}">
                <a16:creationId xmlns:a16="http://schemas.microsoft.com/office/drawing/2014/main" id="{5014BD28-6D17-4EF3-83A4-54123B261899}"/>
              </a:ext>
            </a:extLst>
          </p:cNvPr>
          <p:cNvSpPr>
            <a:spLocks noGrp="1"/>
          </p:cNvSpPr>
          <p:nvPr>
            <p:ph idx="1"/>
          </p:nvPr>
        </p:nvSpPr>
        <p:spPr>
          <a:xfrm>
            <a:off x="228600" y="1657910"/>
            <a:ext cx="8229600" cy="2742640"/>
          </a:xfrm>
        </p:spPr>
        <p:txBody>
          <a:bodyPr>
            <a:noAutofit/>
          </a:bodyPr>
          <a:lstStyle/>
          <a:p>
            <a:pPr algn="just">
              <a:spcBef>
                <a:spcPts val="0"/>
              </a:spcBef>
            </a:pPr>
            <a:r>
              <a:rPr lang="en-US" sz="2800" dirty="0">
                <a:solidFill>
                  <a:srgbClr val="646569"/>
                </a:solidFill>
                <a:effectLst/>
                <a:ea typeface="Times New Roman" panose="02020603050405020304" pitchFamily="18" charset="0"/>
                <a:hlinkClick r:id="rId3" action="ppaction://hlinkfile"/>
              </a:rPr>
              <a:t>PAR 14-23</a:t>
            </a:r>
          </a:p>
          <a:p>
            <a:pPr marL="0" indent="0" algn="just">
              <a:spcBef>
                <a:spcPts val="0"/>
              </a:spcBef>
              <a:buNone/>
            </a:pPr>
            <a:r>
              <a:rPr lang="en-US" sz="2800" dirty="0">
                <a:solidFill>
                  <a:srgbClr val="646569"/>
                </a:solidFill>
                <a:effectLst/>
                <a:ea typeface="Times New Roman" panose="02020603050405020304" pitchFamily="18" charset="0"/>
                <a:hlinkClick r:id="rId3" action="ppaction://hlinkfile"/>
              </a:rPr>
              <a:t> </a:t>
            </a:r>
            <a:endParaRPr lang="en-US" sz="2800" dirty="0">
              <a:solidFill>
                <a:srgbClr val="646569"/>
              </a:solidFill>
              <a:effectLst/>
              <a:ea typeface="Times New Roman" panose="02020603050405020304" pitchFamily="18" charset="0"/>
            </a:endParaRPr>
          </a:p>
          <a:p>
            <a:pPr algn="just">
              <a:spcBef>
                <a:spcPts val="0"/>
              </a:spcBef>
            </a:pPr>
            <a:r>
              <a:rPr lang="en-US" sz="2800" dirty="0">
                <a:ea typeface="Times New Roman" panose="02020603050405020304" pitchFamily="18" charset="0"/>
              </a:rPr>
              <a:t>Section 58(5) of the Civil Service Law </a:t>
            </a:r>
          </a:p>
          <a:p>
            <a:pPr algn="just">
              <a:spcBef>
                <a:spcPts val="0"/>
              </a:spcBef>
            </a:pPr>
            <a:endParaRPr lang="en-US" sz="2800" dirty="0">
              <a:ea typeface="Times New Roman" panose="02020603050405020304" pitchFamily="18" charset="0"/>
            </a:endParaRPr>
          </a:p>
          <a:p>
            <a:pPr algn="just">
              <a:spcBef>
                <a:spcPts val="0"/>
              </a:spcBef>
            </a:pPr>
            <a:r>
              <a:rPr lang="en-US" sz="2800" dirty="0">
                <a:ea typeface="Times New Roman" panose="02020603050405020304" pitchFamily="18" charset="0"/>
              </a:rPr>
              <a:t>Section 70(1) of the Civil Service Law </a:t>
            </a:r>
            <a:endParaRPr lang="en-US" sz="2800" dirty="0">
              <a:effectLst/>
              <a:ea typeface="Times New Roman" panose="02020603050405020304" pitchFamily="18" charset="0"/>
            </a:endParaRPr>
          </a:p>
        </p:txBody>
      </p:sp>
    </p:spTree>
    <p:extLst>
      <p:ext uri="{BB962C8B-B14F-4D97-AF65-F5344CB8AC3E}">
        <p14:creationId xmlns:p14="http://schemas.microsoft.com/office/powerpoint/2010/main" val="2020748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51560-9802-4786-9905-7BDFC831F6D0}"/>
              </a:ext>
            </a:extLst>
          </p:cNvPr>
          <p:cNvSpPr>
            <a:spLocks noGrp="1"/>
          </p:cNvSpPr>
          <p:nvPr>
            <p:ph type="title"/>
          </p:nvPr>
        </p:nvSpPr>
        <p:spPr>
          <a:xfrm>
            <a:off x="0" y="438150"/>
            <a:ext cx="9144000" cy="857250"/>
          </a:xfrm>
        </p:spPr>
        <p:txBody>
          <a:bodyPr>
            <a:normAutofit fontScale="90000"/>
          </a:bodyPr>
          <a:lstStyle/>
          <a:p>
            <a:r>
              <a:rPr lang="en-US" sz="4000" b="1" dirty="0">
                <a:solidFill>
                  <a:srgbClr val="002D73"/>
                </a:solidFill>
              </a:rPr>
              <a:t>Police Transfers - Who Can Transfer?</a:t>
            </a:r>
          </a:p>
        </p:txBody>
      </p:sp>
      <p:sp>
        <p:nvSpPr>
          <p:cNvPr id="3" name="Content Placeholder 2">
            <a:extLst>
              <a:ext uri="{FF2B5EF4-FFF2-40B4-BE49-F238E27FC236}">
                <a16:creationId xmlns:a16="http://schemas.microsoft.com/office/drawing/2014/main" id="{5014BD28-6D17-4EF3-83A4-54123B261899}"/>
              </a:ext>
            </a:extLst>
          </p:cNvPr>
          <p:cNvSpPr>
            <a:spLocks noGrp="1"/>
          </p:cNvSpPr>
          <p:nvPr>
            <p:ph idx="1"/>
          </p:nvPr>
        </p:nvSpPr>
        <p:spPr>
          <a:xfrm>
            <a:off x="304800" y="1295400"/>
            <a:ext cx="8382000" cy="3562350"/>
          </a:xfrm>
        </p:spPr>
        <p:txBody>
          <a:bodyPr>
            <a:noAutofit/>
          </a:bodyPr>
          <a:lstStyle/>
          <a:p>
            <a:pPr algn="just">
              <a:spcBef>
                <a:spcPts val="0"/>
              </a:spcBef>
            </a:pPr>
            <a:r>
              <a:rPr lang="en-US" sz="2400" dirty="0">
                <a:ea typeface="Times New Roman" panose="02020603050405020304" pitchFamily="18" charset="0"/>
              </a:rPr>
              <a:t>A member of the New York Police Department (NYPD)</a:t>
            </a:r>
          </a:p>
          <a:p>
            <a:pPr marL="0" indent="0" algn="just">
              <a:spcBef>
                <a:spcPts val="0"/>
              </a:spcBef>
              <a:buNone/>
            </a:pPr>
            <a:r>
              <a:rPr lang="en-US" sz="2400" dirty="0">
                <a:ea typeface="Times New Roman" panose="02020603050405020304" pitchFamily="18" charset="0"/>
              </a:rPr>
              <a:t>(requires additional training)</a:t>
            </a:r>
          </a:p>
          <a:p>
            <a:pPr algn="just">
              <a:spcBef>
                <a:spcPts val="0"/>
              </a:spcBef>
            </a:pPr>
            <a:r>
              <a:rPr lang="en-US" sz="2400" dirty="0">
                <a:effectLst/>
                <a:ea typeface="Times New Roman" panose="02020603050405020304" pitchFamily="18" charset="0"/>
              </a:rPr>
              <a:t>A member of the New York City Department of Environmental Protection (NYC-DEP)</a:t>
            </a:r>
          </a:p>
          <a:p>
            <a:pPr marL="0" indent="0" algn="just">
              <a:spcBef>
                <a:spcPts val="0"/>
              </a:spcBef>
              <a:buNone/>
            </a:pPr>
            <a:r>
              <a:rPr lang="en-US" sz="2400" dirty="0">
                <a:ea typeface="Times New Roman" panose="02020603050405020304" pitchFamily="18" charset="0"/>
              </a:rPr>
              <a:t>(</a:t>
            </a:r>
            <a:r>
              <a:rPr lang="en-US" sz="2400" dirty="0">
                <a:effectLst/>
                <a:ea typeface="Times New Roman" panose="02020603050405020304" pitchFamily="18" charset="0"/>
              </a:rPr>
              <a:t>does not require additional training)</a:t>
            </a:r>
          </a:p>
          <a:p>
            <a:pPr algn="just">
              <a:spcBef>
                <a:spcPts val="0"/>
              </a:spcBef>
            </a:pPr>
            <a:r>
              <a:rPr lang="en-US" sz="2400" dirty="0"/>
              <a:t>A Police Officer in the New York State Department of Environmental Conservation (ENCON)</a:t>
            </a:r>
          </a:p>
          <a:p>
            <a:pPr algn="just">
              <a:spcBef>
                <a:spcPts val="0"/>
              </a:spcBef>
            </a:pPr>
            <a:r>
              <a:rPr lang="en-US" sz="2400" dirty="0"/>
              <a:t>SUNY Police </a:t>
            </a:r>
          </a:p>
          <a:p>
            <a:pPr algn="just">
              <a:spcBef>
                <a:spcPts val="0"/>
              </a:spcBef>
            </a:pPr>
            <a:r>
              <a:rPr lang="en-US" sz="2400" dirty="0"/>
              <a:t>New York State Park Police </a:t>
            </a:r>
          </a:p>
        </p:txBody>
      </p:sp>
    </p:spTree>
    <p:extLst>
      <p:ext uri="{BB962C8B-B14F-4D97-AF65-F5344CB8AC3E}">
        <p14:creationId xmlns:p14="http://schemas.microsoft.com/office/powerpoint/2010/main" val="2037611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7E4B3-FB6D-AFCD-90D1-C57B4701AFD9}"/>
              </a:ext>
            </a:extLst>
          </p:cNvPr>
          <p:cNvSpPr>
            <a:spLocks noGrp="1"/>
          </p:cNvSpPr>
          <p:nvPr>
            <p:ph type="title"/>
          </p:nvPr>
        </p:nvSpPr>
        <p:spPr>
          <a:xfrm>
            <a:off x="0" y="532914"/>
            <a:ext cx="9144000" cy="667236"/>
          </a:xfrm>
        </p:spPr>
        <p:txBody>
          <a:bodyPr>
            <a:normAutofit/>
          </a:bodyPr>
          <a:lstStyle/>
          <a:p>
            <a:r>
              <a:rPr lang="en-US" sz="3600" b="1" dirty="0">
                <a:solidFill>
                  <a:srgbClr val="002D73"/>
                </a:solidFill>
              </a:rPr>
              <a:t>Police Transfers - Who Cannot Transfer?</a:t>
            </a:r>
            <a:endParaRPr lang="en-US" sz="3600" dirty="0"/>
          </a:p>
        </p:txBody>
      </p:sp>
      <p:sp>
        <p:nvSpPr>
          <p:cNvPr id="3" name="Content Placeholder 2">
            <a:extLst>
              <a:ext uri="{FF2B5EF4-FFF2-40B4-BE49-F238E27FC236}">
                <a16:creationId xmlns:a16="http://schemas.microsoft.com/office/drawing/2014/main" id="{776E3216-561C-747F-BCBF-948D23C3DAFF}"/>
              </a:ext>
            </a:extLst>
          </p:cNvPr>
          <p:cNvSpPr>
            <a:spLocks noGrp="1"/>
          </p:cNvSpPr>
          <p:nvPr>
            <p:ph idx="1"/>
          </p:nvPr>
        </p:nvSpPr>
        <p:spPr/>
        <p:txBody>
          <a:bodyPr>
            <a:normAutofit/>
          </a:bodyPr>
          <a:lstStyle/>
          <a:p>
            <a:r>
              <a:rPr lang="en-US" sz="2400" dirty="0"/>
              <a:t>New York State Troopers</a:t>
            </a:r>
          </a:p>
          <a:p>
            <a:pPr>
              <a:spcBef>
                <a:spcPts val="0"/>
              </a:spcBef>
            </a:pPr>
            <a:r>
              <a:rPr lang="en-US" sz="2400" dirty="0"/>
              <a:t>Police Officers employed by the MTA  (Metropolitan Transit Authority)</a:t>
            </a:r>
          </a:p>
          <a:p>
            <a:pPr>
              <a:spcBef>
                <a:spcPts val="0"/>
              </a:spcBef>
            </a:pPr>
            <a:r>
              <a:rPr lang="en-US" sz="2400" dirty="0"/>
              <a:t>Police officers employed by the Port Authority of New York and New Jersey</a:t>
            </a:r>
          </a:p>
          <a:p>
            <a:pPr>
              <a:spcBef>
                <a:spcPts val="0"/>
              </a:spcBef>
            </a:pPr>
            <a:r>
              <a:rPr lang="en-US" sz="2400" dirty="0"/>
              <a:t>Out-of-State Police Officers</a:t>
            </a:r>
          </a:p>
          <a:p>
            <a:pPr>
              <a:spcBef>
                <a:spcPts val="0"/>
              </a:spcBef>
            </a:pPr>
            <a:r>
              <a:rPr lang="en-US" sz="2400" dirty="0"/>
              <a:t>Police Officers appointed to non-competitive class positions</a:t>
            </a:r>
          </a:p>
        </p:txBody>
      </p:sp>
    </p:spTree>
    <p:extLst>
      <p:ext uri="{BB962C8B-B14F-4D97-AF65-F5344CB8AC3E}">
        <p14:creationId xmlns:p14="http://schemas.microsoft.com/office/powerpoint/2010/main" val="1863201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86253-5FEC-77F3-7B0F-30C84CB36AAA}"/>
              </a:ext>
            </a:extLst>
          </p:cNvPr>
          <p:cNvSpPr>
            <a:spLocks noGrp="1"/>
          </p:cNvSpPr>
          <p:nvPr>
            <p:ph type="title"/>
          </p:nvPr>
        </p:nvSpPr>
        <p:spPr>
          <a:xfrm>
            <a:off x="0" y="438150"/>
            <a:ext cx="9144000" cy="625475"/>
          </a:xfrm>
        </p:spPr>
        <p:txBody>
          <a:bodyPr>
            <a:normAutofit fontScale="90000"/>
          </a:bodyPr>
          <a:lstStyle/>
          <a:p>
            <a:r>
              <a:rPr lang="en-US" sz="3600" b="1" dirty="0">
                <a:solidFill>
                  <a:srgbClr val="002D73"/>
                </a:solidFill>
              </a:rPr>
              <a:t>Questions about Police Transfers?</a:t>
            </a:r>
          </a:p>
        </p:txBody>
      </p:sp>
      <p:sp>
        <p:nvSpPr>
          <p:cNvPr id="3" name="Content Placeholder 2">
            <a:extLst>
              <a:ext uri="{FF2B5EF4-FFF2-40B4-BE49-F238E27FC236}">
                <a16:creationId xmlns:a16="http://schemas.microsoft.com/office/drawing/2014/main" id="{D39B6044-9350-50E1-8210-73BA0809153B}"/>
              </a:ext>
            </a:extLst>
          </p:cNvPr>
          <p:cNvSpPr>
            <a:spLocks noGrp="1"/>
          </p:cNvSpPr>
          <p:nvPr>
            <p:ph idx="1"/>
          </p:nvPr>
        </p:nvSpPr>
        <p:spPr>
          <a:xfrm>
            <a:off x="455407" y="1712446"/>
            <a:ext cx="8229600" cy="3394075"/>
          </a:xfrm>
        </p:spPr>
        <p:txBody>
          <a:bodyPr>
            <a:normAutofit/>
          </a:bodyPr>
          <a:lstStyle/>
          <a:p>
            <a:r>
              <a:rPr lang="en-US" sz="2800" dirty="0"/>
              <a:t>Appropriate Forms or Roster Record</a:t>
            </a:r>
          </a:p>
          <a:p>
            <a:r>
              <a:rPr lang="en-US" sz="2800" dirty="0"/>
              <a:t>Email </a:t>
            </a:r>
            <a:r>
              <a:rPr lang="en-US" sz="2800" dirty="0">
                <a:hlinkClick r:id="rId3"/>
              </a:rPr>
              <a:t>assistance.request@cs.ny.gov</a:t>
            </a:r>
            <a:endParaRPr lang="en-US" sz="2800" dirty="0"/>
          </a:p>
          <a:p>
            <a:r>
              <a:rPr lang="en-US" sz="2800" dirty="0"/>
              <a:t>Review the </a:t>
            </a:r>
            <a:r>
              <a:rPr lang="en-US" sz="2800" dirty="0">
                <a:hlinkClick r:id="rId4"/>
              </a:rPr>
              <a:t>Frequently Asked Questions document</a:t>
            </a:r>
            <a:r>
              <a:rPr lang="en-US" sz="2800" dirty="0"/>
              <a:t>. </a:t>
            </a:r>
          </a:p>
        </p:txBody>
      </p:sp>
    </p:spTree>
    <p:extLst>
      <p:ext uri="{BB962C8B-B14F-4D97-AF65-F5344CB8AC3E}">
        <p14:creationId xmlns:p14="http://schemas.microsoft.com/office/powerpoint/2010/main" val="1022149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CA83B-E9E8-591E-C523-14050BFE4340}"/>
              </a:ext>
            </a:extLst>
          </p:cNvPr>
          <p:cNvSpPr>
            <a:spLocks noGrp="1"/>
          </p:cNvSpPr>
          <p:nvPr>
            <p:ph type="title"/>
          </p:nvPr>
        </p:nvSpPr>
        <p:spPr>
          <a:xfrm>
            <a:off x="0" y="361950"/>
            <a:ext cx="9144000" cy="1031875"/>
          </a:xfrm>
        </p:spPr>
        <p:txBody>
          <a:bodyPr>
            <a:noAutofit/>
          </a:bodyPr>
          <a:lstStyle/>
          <a:p>
            <a:r>
              <a:rPr lang="en-US" sz="3600" b="1" dirty="0">
                <a:solidFill>
                  <a:srgbClr val="002D73"/>
                </a:solidFill>
              </a:rPr>
              <a:t>Helpful Tips - Police Transfer Requests </a:t>
            </a:r>
          </a:p>
        </p:txBody>
      </p:sp>
      <p:sp>
        <p:nvSpPr>
          <p:cNvPr id="3" name="Content Placeholder 2">
            <a:extLst>
              <a:ext uri="{FF2B5EF4-FFF2-40B4-BE49-F238E27FC236}">
                <a16:creationId xmlns:a16="http://schemas.microsoft.com/office/drawing/2014/main" id="{17C0ADAD-ADF4-BB1B-334A-F2800F53C9EF}"/>
              </a:ext>
            </a:extLst>
          </p:cNvPr>
          <p:cNvSpPr>
            <a:spLocks noGrp="1"/>
          </p:cNvSpPr>
          <p:nvPr>
            <p:ph idx="1"/>
          </p:nvPr>
        </p:nvSpPr>
        <p:spPr>
          <a:xfrm>
            <a:off x="533400" y="1581150"/>
            <a:ext cx="8153400" cy="3013075"/>
          </a:xfrm>
        </p:spPr>
        <p:txBody>
          <a:bodyPr>
            <a:normAutofit/>
          </a:bodyPr>
          <a:lstStyle/>
          <a:p>
            <a:r>
              <a:rPr lang="en-US" sz="2800" dirty="0"/>
              <a:t>Examination Appropriateness Request Form (M-440)</a:t>
            </a:r>
          </a:p>
          <a:p>
            <a:pPr marL="0" indent="0">
              <a:buNone/>
            </a:pPr>
            <a:endParaRPr lang="en-US" sz="2800" dirty="0"/>
          </a:p>
          <a:p>
            <a:r>
              <a:rPr lang="en-US" sz="2800" dirty="0"/>
              <a:t>Procedure for Municipal Civil Service Agency Staff - Examination Appropriateness Request</a:t>
            </a:r>
          </a:p>
        </p:txBody>
      </p:sp>
    </p:spTree>
    <p:extLst>
      <p:ext uri="{BB962C8B-B14F-4D97-AF65-F5344CB8AC3E}">
        <p14:creationId xmlns:p14="http://schemas.microsoft.com/office/powerpoint/2010/main" val="1891264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B9354-2B49-28F2-29DB-D884C86C7777}"/>
              </a:ext>
            </a:extLst>
          </p:cNvPr>
          <p:cNvSpPr>
            <a:spLocks noGrp="1"/>
          </p:cNvSpPr>
          <p:nvPr>
            <p:ph type="title"/>
          </p:nvPr>
        </p:nvSpPr>
        <p:spPr>
          <a:xfrm>
            <a:off x="457200" y="361949"/>
            <a:ext cx="8229600" cy="701675"/>
          </a:xfrm>
        </p:spPr>
        <p:txBody>
          <a:bodyPr>
            <a:normAutofit/>
          </a:bodyPr>
          <a:lstStyle/>
          <a:p>
            <a:r>
              <a:rPr lang="en-US" sz="4000" b="1" dirty="0">
                <a:solidFill>
                  <a:srgbClr val="002D73"/>
                </a:solidFill>
              </a:rPr>
              <a:t>2024 Civil Service Institute </a:t>
            </a:r>
          </a:p>
        </p:txBody>
      </p:sp>
      <p:sp>
        <p:nvSpPr>
          <p:cNvPr id="3" name="Content Placeholder 2">
            <a:extLst>
              <a:ext uri="{FF2B5EF4-FFF2-40B4-BE49-F238E27FC236}">
                <a16:creationId xmlns:a16="http://schemas.microsoft.com/office/drawing/2014/main" id="{69FE140D-338B-600D-2221-AC28DBEC815E}"/>
              </a:ext>
            </a:extLst>
          </p:cNvPr>
          <p:cNvSpPr>
            <a:spLocks noGrp="1"/>
          </p:cNvSpPr>
          <p:nvPr>
            <p:ph idx="1"/>
          </p:nvPr>
        </p:nvSpPr>
        <p:spPr/>
        <p:txBody>
          <a:bodyPr/>
          <a:lstStyle/>
          <a:p>
            <a:pPr marL="0" indent="0" algn="ctr">
              <a:buNone/>
            </a:pPr>
            <a:endParaRPr lang="en-US" dirty="0"/>
          </a:p>
          <a:p>
            <a:pPr marL="0" indent="0" algn="ctr">
              <a:buNone/>
            </a:pPr>
            <a:endParaRPr lang="en-US" dirty="0"/>
          </a:p>
        </p:txBody>
      </p:sp>
      <p:pic>
        <p:nvPicPr>
          <p:cNvPr id="5" name="Picture 4" descr="A group of people sitting at desks">
            <a:extLst>
              <a:ext uri="{FF2B5EF4-FFF2-40B4-BE49-F238E27FC236}">
                <a16:creationId xmlns:a16="http://schemas.microsoft.com/office/drawing/2014/main" id="{512D134B-20E4-50B9-EFAE-02EF82DFB18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600200" y="1127125"/>
            <a:ext cx="5715000" cy="3810000"/>
          </a:xfrm>
          <a:prstGeom prst="rect">
            <a:avLst/>
          </a:prstGeom>
        </p:spPr>
      </p:pic>
    </p:spTree>
    <p:extLst>
      <p:ext uri="{BB962C8B-B14F-4D97-AF65-F5344CB8AC3E}">
        <p14:creationId xmlns:p14="http://schemas.microsoft.com/office/powerpoint/2010/main" val="3392089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2C2E9-70EC-F394-46D7-0A67CA1FB7D1}"/>
              </a:ext>
            </a:extLst>
          </p:cNvPr>
          <p:cNvSpPr>
            <a:spLocks noGrp="1"/>
          </p:cNvSpPr>
          <p:nvPr>
            <p:ph type="title"/>
          </p:nvPr>
        </p:nvSpPr>
        <p:spPr>
          <a:xfrm>
            <a:off x="0" y="514350"/>
            <a:ext cx="9143999" cy="857250"/>
          </a:xfrm>
        </p:spPr>
        <p:txBody>
          <a:bodyPr>
            <a:noAutofit/>
          </a:bodyPr>
          <a:lstStyle/>
          <a:p>
            <a:r>
              <a:rPr lang="en-US" sz="4000" b="1" dirty="0">
                <a:solidFill>
                  <a:srgbClr val="002D73"/>
                </a:solidFill>
              </a:rPr>
              <a:t>Layoffs - Extension of Rights </a:t>
            </a:r>
          </a:p>
        </p:txBody>
      </p:sp>
      <p:sp>
        <p:nvSpPr>
          <p:cNvPr id="3" name="Content Placeholder 2">
            <a:extLst>
              <a:ext uri="{FF2B5EF4-FFF2-40B4-BE49-F238E27FC236}">
                <a16:creationId xmlns:a16="http://schemas.microsoft.com/office/drawing/2014/main" id="{B823D6FF-4BEC-0D45-FE37-FD1533DA2B55}"/>
              </a:ext>
            </a:extLst>
          </p:cNvPr>
          <p:cNvSpPr>
            <a:spLocks noGrp="1"/>
          </p:cNvSpPr>
          <p:nvPr>
            <p:ph idx="1"/>
          </p:nvPr>
        </p:nvSpPr>
        <p:spPr>
          <a:xfrm>
            <a:off x="424031" y="1504950"/>
            <a:ext cx="8229600" cy="3394075"/>
          </a:xfrm>
        </p:spPr>
        <p:txBody>
          <a:bodyPr>
            <a:normAutofit lnSpcReduction="10000"/>
          </a:bodyPr>
          <a:lstStyle/>
          <a:p>
            <a:pPr marL="0" indent="0">
              <a:buNone/>
            </a:pPr>
            <a:r>
              <a:rPr lang="en-US" sz="2800" dirty="0"/>
              <a:t>Various sections of the Civil Service Law were amended by Chapter 676 of the Laws of 2023.  These changes impact the layoff rights of classified service employees under your agency’s jurisdiction effective February 19, 2024. This memo supersedes CL-17-02 regarding the responsibilities of a local civil service agency in the event of a layoff. </a:t>
            </a:r>
          </a:p>
        </p:txBody>
      </p:sp>
    </p:spTree>
    <p:extLst>
      <p:ext uri="{BB962C8B-B14F-4D97-AF65-F5344CB8AC3E}">
        <p14:creationId xmlns:p14="http://schemas.microsoft.com/office/powerpoint/2010/main" val="336011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DBB51-2C5A-206C-1BA0-C17298FF2F5E}"/>
              </a:ext>
            </a:extLst>
          </p:cNvPr>
          <p:cNvSpPr>
            <a:spLocks noGrp="1"/>
          </p:cNvSpPr>
          <p:nvPr>
            <p:ph type="title"/>
          </p:nvPr>
        </p:nvSpPr>
        <p:spPr>
          <a:xfrm>
            <a:off x="0" y="514350"/>
            <a:ext cx="9144000" cy="761999"/>
          </a:xfrm>
        </p:spPr>
        <p:txBody>
          <a:bodyPr>
            <a:noAutofit/>
          </a:bodyPr>
          <a:lstStyle/>
          <a:p>
            <a:r>
              <a:rPr lang="en-US" sz="4000" b="1" dirty="0">
                <a:solidFill>
                  <a:srgbClr val="002D73"/>
                </a:solidFill>
              </a:rPr>
              <a:t>Layoffs - Extension of Rights </a:t>
            </a:r>
            <a:endParaRPr lang="en-US" sz="3600" b="1" dirty="0">
              <a:solidFill>
                <a:srgbClr val="002D73"/>
              </a:solidFill>
              <a:latin typeface="+mn-lt"/>
            </a:endParaRPr>
          </a:p>
        </p:txBody>
      </p:sp>
      <p:sp>
        <p:nvSpPr>
          <p:cNvPr id="3" name="Content Placeholder 2">
            <a:extLst>
              <a:ext uri="{FF2B5EF4-FFF2-40B4-BE49-F238E27FC236}">
                <a16:creationId xmlns:a16="http://schemas.microsoft.com/office/drawing/2014/main" id="{2C37ED22-272F-333D-DB69-FFFFAD507B13}"/>
              </a:ext>
            </a:extLst>
          </p:cNvPr>
          <p:cNvSpPr>
            <a:spLocks noGrp="1"/>
          </p:cNvSpPr>
          <p:nvPr>
            <p:ph idx="1"/>
          </p:nvPr>
        </p:nvSpPr>
        <p:spPr>
          <a:xfrm>
            <a:off x="609600" y="1581150"/>
            <a:ext cx="8229600" cy="3394075"/>
          </a:xfrm>
        </p:spPr>
        <p:txBody>
          <a:bodyPr>
            <a:normAutofit/>
          </a:bodyPr>
          <a:lstStyle/>
          <a:p>
            <a:r>
              <a:rPr lang="en-US" sz="2800" dirty="0"/>
              <a:t>What are the changes?</a:t>
            </a:r>
          </a:p>
          <a:p>
            <a:pPr lvl="1"/>
            <a:r>
              <a:rPr lang="en-US" sz="2400" dirty="0"/>
              <a:t>Non-competitive Class</a:t>
            </a:r>
          </a:p>
          <a:p>
            <a:pPr lvl="1"/>
            <a:r>
              <a:rPr lang="en-US" sz="2400" dirty="0"/>
              <a:t>Labor Class		</a:t>
            </a:r>
          </a:p>
          <a:p>
            <a:pPr marL="0" indent="0">
              <a:buNone/>
            </a:pPr>
            <a:endParaRPr lang="en-US" sz="2800" dirty="0"/>
          </a:p>
          <a:p>
            <a:r>
              <a:rPr lang="en-US" sz="2800" dirty="0"/>
              <a:t>Review:</a:t>
            </a:r>
          </a:p>
          <a:p>
            <a:pPr lvl="1"/>
            <a:r>
              <a:rPr lang="en-US" sz="2400" dirty="0"/>
              <a:t>Police Layoffs </a:t>
            </a:r>
          </a:p>
          <a:p>
            <a:pPr lvl="1"/>
            <a:r>
              <a:rPr lang="en-US" sz="2400" dirty="0">
                <a:hlinkClick r:id="rId3" action="ppaction://hlinkfile"/>
              </a:rPr>
              <a:t>PAR 03-18</a:t>
            </a:r>
            <a:endParaRPr lang="en-US" sz="2400" dirty="0"/>
          </a:p>
        </p:txBody>
      </p:sp>
    </p:spTree>
    <p:extLst>
      <p:ext uri="{BB962C8B-B14F-4D97-AF65-F5344CB8AC3E}">
        <p14:creationId xmlns:p14="http://schemas.microsoft.com/office/powerpoint/2010/main" val="1684507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3119D3-3FA6-F5BD-7A03-C43FB7BB995A}"/>
              </a:ext>
            </a:extLst>
          </p:cNvPr>
          <p:cNvSpPr>
            <a:spLocks noGrp="1"/>
          </p:cNvSpPr>
          <p:nvPr>
            <p:ph idx="1"/>
          </p:nvPr>
        </p:nvSpPr>
        <p:spPr>
          <a:xfrm>
            <a:off x="342900" y="1720289"/>
            <a:ext cx="8458200" cy="2105399"/>
          </a:xfrm>
        </p:spPr>
        <p:txBody>
          <a:bodyPr>
            <a:normAutofit/>
          </a:bodyPr>
          <a:lstStyle/>
          <a:p>
            <a:r>
              <a:rPr lang="en-US" sz="2800" dirty="0"/>
              <a:t>Publications Updated </a:t>
            </a:r>
          </a:p>
          <a:p>
            <a:r>
              <a:rPr lang="en-US" sz="2800" dirty="0"/>
              <a:t>Send questions to </a:t>
            </a:r>
            <a:r>
              <a:rPr lang="en-US" sz="2800" dirty="0">
                <a:hlinkClick r:id="rId3"/>
              </a:rPr>
              <a:t>assistance.request@cs.ny.gov</a:t>
            </a:r>
            <a:endParaRPr lang="en-US" sz="2800" dirty="0"/>
          </a:p>
          <a:p>
            <a:endParaRPr lang="en-US" sz="2400" dirty="0"/>
          </a:p>
        </p:txBody>
      </p:sp>
      <p:sp>
        <p:nvSpPr>
          <p:cNvPr id="4" name="Title 1">
            <a:extLst>
              <a:ext uri="{FF2B5EF4-FFF2-40B4-BE49-F238E27FC236}">
                <a16:creationId xmlns:a16="http://schemas.microsoft.com/office/drawing/2014/main" id="{E527760E-9BD6-F85F-EEE9-431EC0F677E6}"/>
              </a:ext>
            </a:extLst>
          </p:cNvPr>
          <p:cNvSpPr>
            <a:spLocks noGrp="1"/>
          </p:cNvSpPr>
          <p:nvPr>
            <p:ph type="title"/>
          </p:nvPr>
        </p:nvSpPr>
        <p:spPr>
          <a:xfrm>
            <a:off x="0" y="590551"/>
            <a:ext cx="9144000" cy="762000"/>
          </a:xfrm>
        </p:spPr>
        <p:txBody>
          <a:bodyPr>
            <a:noAutofit/>
          </a:bodyPr>
          <a:lstStyle/>
          <a:p>
            <a:r>
              <a:rPr lang="en-US" sz="4000" b="1" dirty="0">
                <a:solidFill>
                  <a:srgbClr val="002D73"/>
                </a:solidFill>
              </a:rPr>
              <a:t>Layoffs - Extension of Rights </a:t>
            </a:r>
            <a:endParaRPr lang="en-US" sz="3600" b="1" dirty="0">
              <a:solidFill>
                <a:srgbClr val="002D73"/>
              </a:solidFill>
              <a:latin typeface="+mn-lt"/>
            </a:endParaRPr>
          </a:p>
        </p:txBody>
      </p:sp>
    </p:spTree>
    <p:extLst>
      <p:ext uri="{BB962C8B-B14F-4D97-AF65-F5344CB8AC3E}">
        <p14:creationId xmlns:p14="http://schemas.microsoft.com/office/powerpoint/2010/main" val="129466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9BC895-23D8-25D1-B6FA-41BABBEF0715}"/>
              </a:ext>
            </a:extLst>
          </p:cNvPr>
          <p:cNvSpPr>
            <a:spLocks noGrp="1"/>
          </p:cNvSpPr>
          <p:nvPr>
            <p:ph idx="1"/>
          </p:nvPr>
        </p:nvSpPr>
        <p:spPr>
          <a:xfrm>
            <a:off x="228600" y="874712"/>
            <a:ext cx="8229600" cy="3394075"/>
          </a:xfrm>
        </p:spPr>
        <p:txBody>
          <a:bodyPr/>
          <a:lstStyle/>
          <a:p>
            <a:pPr marL="0" indent="0" algn="ctr">
              <a:buNone/>
            </a:pPr>
            <a:endParaRPr lang="en-US" dirty="0"/>
          </a:p>
          <a:p>
            <a:pPr marL="0" indent="0" algn="ctr">
              <a:buNone/>
            </a:pPr>
            <a:endParaRPr lang="en-US" dirty="0"/>
          </a:p>
          <a:p>
            <a:endParaRPr lang="en-US" dirty="0"/>
          </a:p>
        </p:txBody>
      </p:sp>
      <p:pic>
        <p:nvPicPr>
          <p:cNvPr id="5" name="Picture 4" descr="Logo&#10;&#10;Description automatically generated">
            <a:extLst>
              <a:ext uri="{FF2B5EF4-FFF2-40B4-BE49-F238E27FC236}">
                <a16:creationId xmlns:a16="http://schemas.microsoft.com/office/drawing/2014/main" id="{9E30024C-AC34-AC54-3667-5DE95A42F96F}"/>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447800" y="742950"/>
            <a:ext cx="5060745" cy="3845639"/>
          </a:xfrm>
          <a:prstGeom prst="rect">
            <a:avLst/>
          </a:prstGeom>
        </p:spPr>
      </p:pic>
    </p:spTree>
    <p:extLst>
      <p:ext uri="{BB962C8B-B14F-4D97-AF65-F5344CB8AC3E}">
        <p14:creationId xmlns:p14="http://schemas.microsoft.com/office/powerpoint/2010/main" val="1317733848"/>
      </p:ext>
    </p:extLst>
  </p:cSld>
  <p:clrMapOvr>
    <a:masterClrMapping/>
  </p:clrMapOvr>
</p:sld>
</file>

<file path=ppt/theme/theme1.xml><?xml version="1.0" encoding="utf-8"?>
<a:theme xmlns:a="http://schemas.openxmlformats.org/drawingml/2006/main" name="Cover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ection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7DE4E1FF2852C4AB94E009ECD2CE37F" ma:contentTypeVersion="1" ma:contentTypeDescription="Create a new document." ma:contentTypeScope="" ma:versionID="eb85edbaba29c6168d05838dd3bcaa64">
  <xsd:schema xmlns:xsd="http://www.w3.org/2001/XMLSchema" xmlns:xs="http://www.w3.org/2001/XMLSchema" xmlns:p="http://schemas.microsoft.com/office/2006/metadata/properties" xmlns:ns2="d7ba0638-ee3c-42f0-be76-41efb289a28a" targetNamespace="http://schemas.microsoft.com/office/2006/metadata/properties" ma:root="true" ma:fieldsID="0599839fb040190b03bf4f257d2257fd" ns2:_="">
    <xsd:import namespace="d7ba0638-ee3c-42f0-be76-41efb289a28a"/>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ba0638-ee3c-42f0-be76-41efb289a28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BB00D30-9030-48AE-9559-BAAB1B52B88F}">
  <ds:schemaRefs>
    <ds:schemaRef ds:uri="http://schemas.microsoft.com/sharepoint/v3/contenttype/forms"/>
  </ds:schemaRefs>
</ds:datastoreItem>
</file>

<file path=customXml/itemProps2.xml><?xml version="1.0" encoding="utf-8"?>
<ds:datastoreItem xmlns:ds="http://schemas.openxmlformats.org/officeDocument/2006/customXml" ds:itemID="{2E48A931-E0A1-4191-8A13-A31EAD521E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7ba0638-ee3c-42f0-be76-41efb289a2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41F8B16-B740-4AF2-905B-0F55AB1209F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d7ba0638-ee3c-42f0-be76-41efb289a28a"/>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12202</TotalTime>
  <Words>376</Words>
  <Application>Microsoft Office PowerPoint</Application>
  <PresentationFormat>On-screen Show (16:9)</PresentationFormat>
  <Paragraphs>76</Paragraphs>
  <Slides>14</Slides>
  <Notes>14</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14</vt:i4>
      </vt:variant>
    </vt:vector>
  </HeadingPairs>
  <TitlesOfParts>
    <vt:vector size="19" baseType="lpstr">
      <vt:lpstr>Arial</vt:lpstr>
      <vt:lpstr>Calibri</vt:lpstr>
      <vt:lpstr>Cover Master</vt:lpstr>
      <vt:lpstr>Section Master</vt:lpstr>
      <vt:lpstr>2_Custom Design</vt:lpstr>
      <vt:lpstr>PowerPoint Presentation</vt:lpstr>
      <vt:lpstr>PowerPoint Presentation</vt:lpstr>
      <vt:lpstr>NY HELPS Program Evaluation</vt:lpstr>
      <vt:lpstr>NY HELPS Program Evaluation</vt:lpstr>
      <vt:lpstr>Police Transfers </vt:lpstr>
      <vt:lpstr>Police Transfers - Who Can Transfer?</vt:lpstr>
      <vt:lpstr>Police Transfers - Who Cannot Transfer?</vt:lpstr>
      <vt:lpstr>Questions about Police Transfers?</vt:lpstr>
      <vt:lpstr>Helpful Tips - Police Transfer Requests </vt:lpstr>
      <vt:lpstr>2024 Civil Service Institute </vt:lpstr>
      <vt:lpstr>Layoffs - Extension of Rights </vt:lpstr>
      <vt:lpstr>Layoffs - Extension of Rights </vt:lpstr>
      <vt:lpstr>Layoffs - Extension of Rights </vt:lpstr>
      <vt:lpstr>PowerPoint Presentation</vt:lpstr>
    </vt:vector>
  </TitlesOfParts>
  <Company>New York State - Office of General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Warner, Jennifer</dc:creator>
  <cp:lastModifiedBy>King, Rashawn (CS)</cp:lastModifiedBy>
  <cp:revision>155</cp:revision>
  <cp:lastPrinted>2024-06-05T17:47:38Z</cp:lastPrinted>
  <dcterms:created xsi:type="dcterms:W3CDTF">2014-12-09T18:34:34Z</dcterms:created>
  <dcterms:modified xsi:type="dcterms:W3CDTF">2024-06-21T18:47:36Z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0x01010007DE4E1FF2852C4AB94E009ECD2CE37F</vt:lpwstr>
  </property>
</Properties>
</file>