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660" r:id="rId5"/>
    <p:sldMasterId id="2147483648" r:id="rId6"/>
    <p:sldMasterId id="2147483674" r:id="rId7"/>
    <p:sldMasterId id="2147483688" r:id="rId8"/>
  </p:sldMasterIdLst>
  <p:notesMasterIdLst>
    <p:notesMasterId r:id="rId41"/>
  </p:notesMasterIdLst>
  <p:sldIdLst>
    <p:sldId id="256" r:id="rId9"/>
    <p:sldId id="260" r:id="rId10"/>
    <p:sldId id="304" r:id="rId11"/>
    <p:sldId id="261" r:id="rId12"/>
    <p:sldId id="337" r:id="rId13"/>
    <p:sldId id="301" r:id="rId14"/>
    <p:sldId id="264" r:id="rId15"/>
    <p:sldId id="268" r:id="rId16"/>
    <p:sldId id="331" r:id="rId17"/>
    <p:sldId id="263" r:id="rId18"/>
    <p:sldId id="332" r:id="rId19"/>
    <p:sldId id="269" r:id="rId20"/>
    <p:sldId id="302" r:id="rId21"/>
    <p:sldId id="312" r:id="rId22"/>
    <p:sldId id="303" r:id="rId23"/>
    <p:sldId id="333" r:id="rId24"/>
    <p:sldId id="265" r:id="rId25"/>
    <p:sldId id="305" r:id="rId26"/>
    <p:sldId id="330" r:id="rId27"/>
    <p:sldId id="339" r:id="rId28"/>
    <p:sldId id="334" r:id="rId29"/>
    <p:sldId id="335" r:id="rId30"/>
    <p:sldId id="271" r:id="rId31"/>
    <p:sldId id="273" r:id="rId32"/>
    <p:sldId id="272" r:id="rId33"/>
    <p:sldId id="274" r:id="rId34"/>
    <p:sldId id="275" r:id="rId35"/>
    <p:sldId id="276" r:id="rId36"/>
    <p:sldId id="277" r:id="rId37"/>
    <p:sldId id="279" r:id="rId38"/>
    <p:sldId id="336" r:id="rId39"/>
    <p:sldId id="338" r:id="rId40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A8F401-8B22-4212-F40A-33F232B6D768}" name="Richard Lonergan" initials="RL" userId="S::Richard.Lonergan@cs.ny.gov::41266871-02a8-46d0-a241-5a41fddece22" providerId="AD"/>
  <p188:author id="{936FCDA9-7E7A-2642-834A-265F6053A148}" name="Kenneally, Maria (CS)" initials="KM(" userId="S::Maria.Kenneally@cs.ny.gov::4d24b795-7ddd-4ec8-be31-baaf669cb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569"/>
    <a:srgbClr val="002D73"/>
    <a:srgbClr val="007681"/>
    <a:srgbClr val="1F3261"/>
    <a:srgbClr val="458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52983" autoAdjust="0"/>
  </p:normalViewPr>
  <p:slideViewPr>
    <p:cSldViewPr>
      <p:cViewPr varScale="1">
        <p:scale>
          <a:sx n="79" d="100"/>
          <a:sy n="79" d="100"/>
        </p:scale>
        <p:origin x="1524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846" y="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ng, Rashawn (CS)" userId="f86101f5-9b75-4ae1-9182-18260dfc42be" providerId="ADAL" clId="{421FB7F0-ED67-456D-AD8D-FB431032AA5C}"/>
    <pc:docChg chg="">
      <pc:chgData name="King, Rashawn (CS)" userId="f86101f5-9b75-4ae1-9182-18260dfc42be" providerId="ADAL" clId="{421FB7F0-ED67-456D-AD8D-FB431032AA5C}" dt="2024-06-20T15:45:05.253" v="0"/>
      <pc:docMkLst>
        <pc:docMk/>
      </pc:docMkLst>
      <pc:sldChg chg="delCm">
        <pc:chgData name="King, Rashawn (CS)" userId="f86101f5-9b75-4ae1-9182-18260dfc42be" providerId="ADAL" clId="{421FB7F0-ED67-456D-AD8D-FB431032AA5C}" dt="2024-06-20T15:45:05.253" v="0"/>
        <pc:sldMkLst>
          <pc:docMk/>
          <pc:sldMk cId="206780276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King, Rashawn (CS)" userId="f86101f5-9b75-4ae1-9182-18260dfc42be" providerId="ADAL" clId="{421FB7F0-ED67-456D-AD8D-FB431032AA5C}" dt="2024-06-20T15:45:05.253" v="0"/>
              <pc2:cmMkLst xmlns:pc2="http://schemas.microsoft.com/office/powerpoint/2019/9/main/command">
                <pc:docMk/>
                <pc:sldMk cId="206780276" sldId="256"/>
                <pc2:cmMk id="{8702FACA-C018-4E8D-9F26-0821A18637B3}"/>
              </pc2:cmMkLst>
            </pc226:cmChg>
          </p:ext>
        </pc:extLst>
      </pc:sldChg>
      <pc:sldChg chg="delCm">
        <pc:chgData name="King, Rashawn (CS)" userId="f86101f5-9b75-4ae1-9182-18260dfc42be" providerId="ADAL" clId="{421FB7F0-ED67-456D-AD8D-FB431032AA5C}" dt="2024-06-20T15:45:05.253" v="0"/>
        <pc:sldMkLst>
          <pc:docMk/>
          <pc:sldMk cId="3538881301" sldId="27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King, Rashawn (CS)" userId="f86101f5-9b75-4ae1-9182-18260dfc42be" providerId="ADAL" clId="{421FB7F0-ED67-456D-AD8D-FB431032AA5C}" dt="2024-06-20T15:45:05.253" v="0"/>
              <pc2:cmMkLst xmlns:pc2="http://schemas.microsoft.com/office/powerpoint/2019/9/main/command">
                <pc:docMk/>
                <pc:sldMk cId="3538881301" sldId="274"/>
                <pc2:cmMk id="{BF0FD7A9-5F5F-428B-8989-E086B2FE13D8}"/>
              </pc2:cmMkLst>
            </pc226:cmChg>
          </p:ext>
        </pc:extLst>
      </pc:sldChg>
      <pc:sldChg chg="delCm">
        <pc:chgData name="King, Rashawn (CS)" userId="f86101f5-9b75-4ae1-9182-18260dfc42be" providerId="ADAL" clId="{421FB7F0-ED67-456D-AD8D-FB431032AA5C}" dt="2024-06-20T15:45:05.253" v="0"/>
        <pc:sldMkLst>
          <pc:docMk/>
          <pc:sldMk cId="3894348113" sldId="33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King, Rashawn (CS)" userId="f86101f5-9b75-4ae1-9182-18260dfc42be" providerId="ADAL" clId="{421FB7F0-ED67-456D-AD8D-FB431032AA5C}" dt="2024-06-20T15:45:05.253" v="0"/>
              <pc2:cmMkLst xmlns:pc2="http://schemas.microsoft.com/office/powerpoint/2019/9/main/command">
                <pc:docMk/>
                <pc:sldMk cId="3894348113" sldId="330"/>
                <pc2:cmMk id="{503A0E5E-9E3F-41A5-B954-C837D6A96541}"/>
              </pc2:cmMkLst>
            </pc226:cmChg>
          </p:ext>
        </pc:extLst>
      </pc:sldChg>
      <pc:sldChg chg="delCm">
        <pc:chgData name="King, Rashawn (CS)" userId="f86101f5-9b75-4ae1-9182-18260dfc42be" providerId="ADAL" clId="{421FB7F0-ED67-456D-AD8D-FB431032AA5C}" dt="2024-06-20T15:45:05.253" v="0"/>
        <pc:sldMkLst>
          <pc:docMk/>
          <pc:sldMk cId="3015126743" sldId="33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King, Rashawn (CS)" userId="f86101f5-9b75-4ae1-9182-18260dfc42be" providerId="ADAL" clId="{421FB7F0-ED67-456D-AD8D-FB431032AA5C}" dt="2024-06-20T15:45:05.253" v="0"/>
              <pc2:cmMkLst xmlns:pc2="http://schemas.microsoft.com/office/powerpoint/2019/9/main/command">
                <pc:docMk/>
                <pc:sldMk cId="3015126743" sldId="335"/>
                <pc2:cmMk id="{513B1F85-9FBF-4C78-B38B-F154190ABF15}"/>
              </pc2:cmMkLst>
            </pc226:cmChg>
          </p:ext>
        </pc:extLst>
      </pc:sldChg>
      <pc:sldChg chg="delCm">
        <pc:chgData name="King, Rashawn (CS)" userId="f86101f5-9b75-4ae1-9182-18260dfc42be" providerId="ADAL" clId="{421FB7F0-ED67-456D-AD8D-FB431032AA5C}" dt="2024-06-20T15:45:05.253" v="0"/>
        <pc:sldMkLst>
          <pc:docMk/>
          <pc:sldMk cId="3452577370" sldId="33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King, Rashawn (CS)" userId="f86101f5-9b75-4ae1-9182-18260dfc42be" providerId="ADAL" clId="{421FB7F0-ED67-456D-AD8D-FB431032AA5C}" dt="2024-06-20T15:45:05.253" v="0"/>
              <pc2:cmMkLst xmlns:pc2="http://schemas.microsoft.com/office/powerpoint/2019/9/main/command">
                <pc:docMk/>
                <pc:sldMk cId="3452577370" sldId="337"/>
                <pc2:cmMk id="{9F672289-0642-4B51-A197-7A878C9D7691}"/>
              </pc2:cmMkLst>
            </pc226:cmChg>
          </p:ext>
        </pc:extLst>
      </pc:sldChg>
      <pc:sldChg chg="delCm">
        <pc:chgData name="King, Rashawn (CS)" userId="f86101f5-9b75-4ae1-9182-18260dfc42be" providerId="ADAL" clId="{421FB7F0-ED67-456D-AD8D-FB431032AA5C}" dt="2024-06-20T15:45:05.253" v="0"/>
        <pc:sldMkLst>
          <pc:docMk/>
          <pc:sldMk cId="778661086" sldId="33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King, Rashawn (CS)" userId="f86101f5-9b75-4ae1-9182-18260dfc42be" providerId="ADAL" clId="{421FB7F0-ED67-456D-AD8D-FB431032AA5C}" dt="2024-06-20T15:45:05.253" v="0"/>
              <pc2:cmMkLst xmlns:pc2="http://schemas.microsoft.com/office/powerpoint/2019/9/main/command">
                <pc:docMk/>
                <pc:sldMk cId="778661086" sldId="339"/>
                <pc2:cmMk id="{69ED24FF-CCF7-4811-B4A5-DB39A345A378}"/>
              </pc2:cmMkLst>
            </pc226:cmChg>
          </p:ext>
        </pc:ext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EF75CC-3125-426F-87F9-B0EDE73C7F8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E7FA245-D87A-4635-A1E3-4D54FDDCDFCC}">
      <dgm:prSet phldrT="[Text]"/>
      <dgm:spPr>
        <a:solidFill>
          <a:srgbClr val="07A516"/>
        </a:solidFill>
        <a:ln w="12700"/>
      </dgm:spPr>
      <dgm:t>
        <a:bodyPr/>
        <a:lstStyle/>
        <a:p>
          <a:r>
            <a:rPr lang="en-US" b="1" dirty="0"/>
            <a:t>Civil Service Requires Payroll</a:t>
          </a:r>
        </a:p>
      </dgm:t>
    </dgm:pt>
    <dgm:pt modelId="{66CA205F-9DB1-4693-B91D-81B883B1F834}" type="parTrans" cxnId="{12A0E5E1-9E45-4971-836C-8F688109C9B5}">
      <dgm:prSet/>
      <dgm:spPr/>
      <dgm:t>
        <a:bodyPr/>
        <a:lstStyle/>
        <a:p>
          <a:endParaRPr lang="en-US"/>
        </a:p>
      </dgm:t>
    </dgm:pt>
    <dgm:pt modelId="{7A64ECE2-F250-48D1-8DDE-3D8AA6620FF4}" type="sibTrans" cxnId="{12A0E5E1-9E45-4971-836C-8F688109C9B5}">
      <dgm:prSet/>
      <dgm:spPr/>
      <dgm:t>
        <a:bodyPr/>
        <a:lstStyle/>
        <a:p>
          <a:endParaRPr lang="en-US"/>
        </a:p>
      </dgm:t>
    </dgm:pt>
    <dgm:pt modelId="{E9FA7466-B131-4FB0-B48F-0BD99DD187D6}">
      <dgm:prSet phldrT="[Text]"/>
      <dgm:spPr>
        <a:solidFill>
          <a:srgbClr val="FFFF00"/>
        </a:solidFill>
        <a:ln w="12700"/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Appointing Authority Provides Payroll</a:t>
          </a:r>
        </a:p>
      </dgm:t>
    </dgm:pt>
    <dgm:pt modelId="{0DB81B2F-C5DD-46FF-B0F9-0E77A5539802}" type="parTrans" cxnId="{495051FF-4A84-4B8F-9BA4-443025B20DF4}">
      <dgm:prSet/>
      <dgm:spPr/>
      <dgm:t>
        <a:bodyPr/>
        <a:lstStyle/>
        <a:p>
          <a:endParaRPr lang="en-US"/>
        </a:p>
      </dgm:t>
    </dgm:pt>
    <dgm:pt modelId="{553B2FEE-3318-4F2A-9743-F8D063081E01}" type="sibTrans" cxnId="{495051FF-4A84-4B8F-9BA4-443025B20DF4}">
      <dgm:prSet/>
      <dgm:spPr/>
      <dgm:t>
        <a:bodyPr/>
        <a:lstStyle/>
        <a:p>
          <a:endParaRPr lang="en-US"/>
        </a:p>
      </dgm:t>
    </dgm:pt>
    <dgm:pt modelId="{D412206E-4266-4B2C-A458-A72E119FE2FF}">
      <dgm:prSet phldrT="[Text]"/>
      <dgm:spPr>
        <a:solidFill>
          <a:srgbClr val="07A516"/>
        </a:solidFill>
        <a:ln w="12700"/>
      </dgm:spPr>
      <dgm:t>
        <a:bodyPr/>
        <a:lstStyle/>
        <a:p>
          <a:r>
            <a:rPr lang="en-US" b="1" dirty="0"/>
            <a:t>Payroll Compared to Roster</a:t>
          </a:r>
        </a:p>
      </dgm:t>
    </dgm:pt>
    <dgm:pt modelId="{1B148C6D-00AC-47F4-B043-E879EAF60D64}" type="parTrans" cxnId="{72FF4469-9AB7-4226-A1C9-F50943966F70}">
      <dgm:prSet/>
      <dgm:spPr/>
      <dgm:t>
        <a:bodyPr/>
        <a:lstStyle/>
        <a:p>
          <a:endParaRPr lang="en-US"/>
        </a:p>
      </dgm:t>
    </dgm:pt>
    <dgm:pt modelId="{8EFC3332-F818-4CEC-B9C1-9643C84B0F9D}" type="sibTrans" cxnId="{72FF4469-9AB7-4226-A1C9-F50943966F70}">
      <dgm:prSet/>
      <dgm:spPr/>
      <dgm:t>
        <a:bodyPr/>
        <a:lstStyle/>
        <a:p>
          <a:endParaRPr lang="en-US"/>
        </a:p>
      </dgm:t>
    </dgm:pt>
    <dgm:pt modelId="{C4A80958-C713-49F6-B0B9-48630BC77FE6}">
      <dgm:prSet/>
      <dgm:spPr>
        <a:solidFill>
          <a:srgbClr val="FFFF00"/>
        </a:solidFill>
        <a:ln w="12700"/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Discrepancies Identified &amp; Communicated to Appointing Authority</a:t>
          </a:r>
        </a:p>
      </dgm:t>
    </dgm:pt>
    <dgm:pt modelId="{74D423CF-F56E-478E-822B-D0164716B7F9}" type="parTrans" cxnId="{F73AB7C2-2F5A-4B07-AAC5-753EF1754AF7}">
      <dgm:prSet/>
      <dgm:spPr/>
      <dgm:t>
        <a:bodyPr/>
        <a:lstStyle/>
        <a:p>
          <a:endParaRPr lang="en-US"/>
        </a:p>
      </dgm:t>
    </dgm:pt>
    <dgm:pt modelId="{4553DF7D-8197-4ADF-8C2E-1AE235FAA96E}" type="sibTrans" cxnId="{F73AB7C2-2F5A-4B07-AAC5-753EF1754AF7}">
      <dgm:prSet/>
      <dgm:spPr/>
      <dgm:t>
        <a:bodyPr/>
        <a:lstStyle/>
        <a:p>
          <a:endParaRPr lang="en-US"/>
        </a:p>
      </dgm:t>
    </dgm:pt>
    <dgm:pt modelId="{6C9190BD-0588-4DF4-9973-4879E652B0A4}">
      <dgm:prSet/>
      <dgm:spPr>
        <a:solidFill>
          <a:srgbClr val="07A516"/>
        </a:solidFill>
        <a:ln w="12700"/>
      </dgm:spPr>
      <dgm:t>
        <a:bodyPr/>
        <a:lstStyle/>
        <a:p>
          <a:r>
            <a:rPr lang="en-US" b="1" dirty="0"/>
            <a:t>Discrepancies Resolved</a:t>
          </a:r>
        </a:p>
      </dgm:t>
    </dgm:pt>
    <dgm:pt modelId="{26B07B75-20EE-40DB-8FE7-15EA73A93621}" type="parTrans" cxnId="{E2119140-0400-402F-862A-30678C6240B2}">
      <dgm:prSet/>
      <dgm:spPr/>
      <dgm:t>
        <a:bodyPr/>
        <a:lstStyle/>
        <a:p>
          <a:endParaRPr lang="en-US"/>
        </a:p>
      </dgm:t>
    </dgm:pt>
    <dgm:pt modelId="{BF4AA48D-8D2B-444C-A7B4-CEAE003DB755}" type="sibTrans" cxnId="{E2119140-0400-402F-862A-30678C6240B2}">
      <dgm:prSet/>
      <dgm:spPr/>
      <dgm:t>
        <a:bodyPr/>
        <a:lstStyle/>
        <a:p>
          <a:endParaRPr lang="en-US"/>
        </a:p>
      </dgm:t>
    </dgm:pt>
    <dgm:pt modelId="{1BE3BCB7-F279-4DC1-8E77-D90E422E4E54}">
      <dgm:prSet/>
      <dgm:spPr>
        <a:solidFill>
          <a:srgbClr val="FFFF00"/>
        </a:solidFill>
        <a:ln w="12700"/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Certification Issued</a:t>
          </a:r>
        </a:p>
      </dgm:t>
    </dgm:pt>
    <dgm:pt modelId="{941CA366-49E1-469D-AAB5-76F8BF2B15BF}" type="parTrans" cxnId="{4F3CB634-2456-471C-970E-F86560365BC7}">
      <dgm:prSet/>
      <dgm:spPr/>
      <dgm:t>
        <a:bodyPr/>
        <a:lstStyle/>
        <a:p>
          <a:endParaRPr lang="en-US"/>
        </a:p>
      </dgm:t>
    </dgm:pt>
    <dgm:pt modelId="{40E749B4-2C55-4BA7-BC1A-6B237E9C42CA}" type="sibTrans" cxnId="{4F3CB634-2456-471C-970E-F86560365BC7}">
      <dgm:prSet/>
      <dgm:spPr/>
      <dgm:t>
        <a:bodyPr/>
        <a:lstStyle/>
        <a:p>
          <a:endParaRPr lang="en-US"/>
        </a:p>
      </dgm:t>
    </dgm:pt>
    <dgm:pt modelId="{67051AF3-5EE7-4AFB-80E4-363E47DEA16D}" type="pres">
      <dgm:prSet presAssocID="{6EEF75CC-3125-426F-87F9-B0EDE73C7F87}" presName="CompostProcess" presStyleCnt="0">
        <dgm:presLayoutVars>
          <dgm:dir/>
          <dgm:resizeHandles val="exact"/>
        </dgm:presLayoutVars>
      </dgm:prSet>
      <dgm:spPr/>
    </dgm:pt>
    <dgm:pt modelId="{B6DAD254-B594-4195-A287-294E434B9D09}" type="pres">
      <dgm:prSet presAssocID="{6EEF75CC-3125-426F-87F9-B0EDE73C7F87}" presName="arrow" presStyleLbl="bgShp" presStyleIdx="0" presStyleCnt="1"/>
      <dgm:spPr/>
    </dgm:pt>
    <dgm:pt modelId="{589A95B7-8D39-4243-ABD0-AE694A99A0C6}" type="pres">
      <dgm:prSet presAssocID="{6EEF75CC-3125-426F-87F9-B0EDE73C7F87}" presName="linearProcess" presStyleCnt="0"/>
      <dgm:spPr/>
    </dgm:pt>
    <dgm:pt modelId="{983BCD1A-51B1-468C-ABB0-8756F40AA277}" type="pres">
      <dgm:prSet presAssocID="{FE7FA245-D87A-4635-A1E3-4D54FDDCDFCC}" presName="textNode" presStyleLbl="node1" presStyleIdx="0" presStyleCnt="6">
        <dgm:presLayoutVars>
          <dgm:bulletEnabled val="1"/>
        </dgm:presLayoutVars>
      </dgm:prSet>
      <dgm:spPr/>
    </dgm:pt>
    <dgm:pt modelId="{80B00523-0485-40B9-B7C2-BAF05A78434A}" type="pres">
      <dgm:prSet presAssocID="{7A64ECE2-F250-48D1-8DDE-3D8AA6620FF4}" presName="sibTrans" presStyleCnt="0"/>
      <dgm:spPr/>
    </dgm:pt>
    <dgm:pt modelId="{C710B970-7A0B-4834-9742-8D604E5900F8}" type="pres">
      <dgm:prSet presAssocID="{E9FA7466-B131-4FB0-B48F-0BD99DD187D6}" presName="textNode" presStyleLbl="node1" presStyleIdx="1" presStyleCnt="6">
        <dgm:presLayoutVars>
          <dgm:bulletEnabled val="1"/>
        </dgm:presLayoutVars>
      </dgm:prSet>
      <dgm:spPr/>
    </dgm:pt>
    <dgm:pt modelId="{BD0842F3-9632-49C8-B82E-77D1644A2A0A}" type="pres">
      <dgm:prSet presAssocID="{553B2FEE-3318-4F2A-9743-F8D063081E01}" presName="sibTrans" presStyleCnt="0"/>
      <dgm:spPr/>
    </dgm:pt>
    <dgm:pt modelId="{735B7570-A160-4DDC-9BB6-3A7FED1ACCBD}" type="pres">
      <dgm:prSet presAssocID="{D412206E-4266-4B2C-A458-A72E119FE2FF}" presName="textNode" presStyleLbl="node1" presStyleIdx="2" presStyleCnt="6">
        <dgm:presLayoutVars>
          <dgm:bulletEnabled val="1"/>
        </dgm:presLayoutVars>
      </dgm:prSet>
      <dgm:spPr/>
    </dgm:pt>
    <dgm:pt modelId="{A9F586FD-0B7C-4A7B-8DA7-43877ACE25DF}" type="pres">
      <dgm:prSet presAssocID="{8EFC3332-F818-4CEC-B9C1-9643C84B0F9D}" presName="sibTrans" presStyleCnt="0"/>
      <dgm:spPr/>
    </dgm:pt>
    <dgm:pt modelId="{52D77AD2-2624-4F1D-88EE-C49C481ECF0C}" type="pres">
      <dgm:prSet presAssocID="{C4A80958-C713-49F6-B0B9-48630BC77FE6}" presName="textNode" presStyleLbl="node1" presStyleIdx="3" presStyleCnt="6">
        <dgm:presLayoutVars>
          <dgm:bulletEnabled val="1"/>
        </dgm:presLayoutVars>
      </dgm:prSet>
      <dgm:spPr/>
    </dgm:pt>
    <dgm:pt modelId="{8ED51133-F970-4637-9346-C9ED7C5F353C}" type="pres">
      <dgm:prSet presAssocID="{4553DF7D-8197-4ADF-8C2E-1AE235FAA96E}" presName="sibTrans" presStyleCnt="0"/>
      <dgm:spPr/>
    </dgm:pt>
    <dgm:pt modelId="{8FEEA147-65FF-467A-9452-817F07C28716}" type="pres">
      <dgm:prSet presAssocID="{6C9190BD-0588-4DF4-9973-4879E652B0A4}" presName="textNode" presStyleLbl="node1" presStyleIdx="4" presStyleCnt="6">
        <dgm:presLayoutVars>
          <dgm:bulletEnabled val="1"/>
        </dgm:presLayoutVars>
      </dgm:prSet>
      <dgm:spPr/>
    </dgm:pt>
    <dgm:pt modelId="{356BCC3A-1E7F-4F25-A6B2-A51DC6B5C98A}" type="pres">
      <dgm:prSet presAssocID="{BF4AA48D-8D2B-444C-A7B4-CEAE003DB755}" presName="sibTrans" presStyleCnt="0"/>
      <dgm:spPr/>
    </dgm:pt>
    <dgm:pt modelId="{BB129B3B-5CEC-48DA-BDFD-ADCF921B1250}" type="pres">
      <dgm:prSet presAssocID="{1BE3BCB7-F279-4DC1-8E77-D90E422E4E54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336C9D04-1882-41C9-9829-0E640E272697}" type="presOf" srcId="{D412206E-4266-4B2C-A458-A72E119FE2FF}" destId="{735B7570-A160-4DDC-9BB6-3A7FED1ACCBD}" srcOrd="0" destOrd="0" presId="urn:microsoft.com/office/officeart/2005/8/layout/hProcess9"/>
    <dgm:cxn modelId="{8E4D662D-A86A-420D-B951-603A9BDA1904}" type="presOf" srcId="{FE7FA245-D87A-4635-A1E3-4D54FDDCDFCC}" destId="{983BCD1A-51B1-468C-ABB0-8756F40AA277}" srcOrd="0" destOrd="0" presId="urn:microsoft.com/office/officeart/2005/8/layout/hProcess9"/>
    <dgm:cxn modelId="{4F3CB634-2456-471C-970E-F86560365BC7}" srcId="{6EEF75CC-3125-426F-87F9-B0EDE73C7F87}" destId="{1BE3BCB7-F279-4DC1-8E77-D90E422E4E54}" srcOrd="5" destOrd="0" parTransId="{941CA366-49E1-469D-AAB5-76F8BF2B15BF}" sibTransId="{40E749B4-2C55-4BA7-BC1A-6B237E9C42CA}"/>
    <dgm:cxn modelId="{E2119140-0400-402F-862A-30678C6240B2}" srcId="{6EEF75CC-3125-426F-87F9-B0EDE73C7F87}" destId="{6C9190BD-0588-4DF4-9973-4879E652B0A4}" srcOrd="4" destOrd="0" parTransId="{26B07B75-20EE-40DB-8FE7-15EA73A93621}" sibTransId="{BF4AA48D-8D2B-444C-A7B4-CEAE003DB755}"/>
    <dgm:cxn modelId="{72FF4469-9AB7-4226-A1C9-F50943966F70}" srcId="{6EEF75CC-3125-426F-87F9-B0EDE73C7F87}" destId="{D412206E-4266-4B2C-A458-A72E119FE2FF}" srcOrd="2" destOrd="0" parTransId="{1B148C6D-00AC-47F4-B043-E879EAF60D64}" sibTransId="{8EFC3332-F818-4CEC-B9C1-9643C84B0F9D}"/>
    <dgm:cxn modelId="{86F7BC6E-345A-4484-81D2-48C84B041AD1}" type="presOf" srcId="{1BE3BCB7-F279-4DC1-8E77-D90E422E4E54}" destId="{BB129B3B-5CEC-48DA-BDFD-ADCF921B1250}" srcOrd="0" destOrd="0" presId="urn:microsoft.com/office/officeart/2005/8/layout/hProcess9"/>
    <dgm:cxn modelId="{B1628C8C-5A0C-4BB6-AADE-8B1818B246A7}" type="presOf" srcId="{6C9190BD-0588-4DF4-9973-4879E652B0A4}" destId="{8FEEA147-65FF-467A-9452-817F07C28716}" srcOrd="0" destOrd="0" presId="urn:microsoft.com/office/officeart/2005/8/layout/hProcess9"/>
    <dgm:cxn modelId="{2EDC57AB-948F-4F03-B09D-6A64DF48C7B7}" type="presOf" srcId="{E9FA7466-B131-4FB0-B48F-0BD99DD187D6}" destId="{C710B970-7A0B-4834-9742-8D604E5900F8}" srcOrd="0" destOrd="0" presId="urn:microsoft.com/office/officeart/2005/8/layout/hProcess9"/>
    <dgm:cxn modelId="{F73AB7C2-2F5A-4B07-AAC5-753EF1754AF7}" srcId="{6EEF75CC-3125-426F-87F9-B0EDE73C7F87}" destId="{C4A80958-C713-49F6-B0B9-48630BC77FE6}" srcOrd="3" destOrd="0" parTransId="{74D423CF-F56E-478E-822B-D0164716B7F9}" sibTransId="{4553DF7D-8197-4ADF-8C2E-1AE235FAA96E}"/>
    <dgm:cxn modelId="{97923CD7-6E2D-4587-BBD6-91294FEDD460}" type="presOf" srcId="{6EEF75CC-3125-426F-87F9-B0EDE73C7F87}" destId="{67051AF3-5EE7-4AFB-80E4-363E47DEA16D}" srcOrd="0" destOrd="0" presId="urn:microsoft.com/office/officeart/2005/8/layout/hProcess9"/>
    <dgm:cxn modelId="{12A0E5E1-9E45-4971-836C-8F688109C9B5}" srcId="{6EEF75CC-3125-426F-87F9-B0EDE73C7F87}" destId="{FE7FA245-D87A-4635-A1E3-4D54FDDCDFCC}" srcOrd="0" destOrd="0" parTransId="{66CA205F-9DB1-4693-B91D-81B883B1F834}" sibTransId="{7A64ECE2-F250-48D1-8DDE-3D8AA6620FF4}"/>
    <dgm:cxn modelId="{2AE73DFD-326D-4F86-81FC-764560A0BA7D}" type="presOf" srcId="{C4A80958-C713-49F6-B0B9-48630BC77FE6}" destId="{52D77AD2-2624-4F1D-88EE-C49C481ECF0C}" srcOrd="0" destOrd="0" presId="urn:microsoft.com/office/officeart/2005/8/layout/hProcess9"/>
    <dgm:cxn modelId="{495051FF-4A84-4B8F-9BA4-443025B20DF4}" srcId="{6EEF75CC-3125-426F-87F9-B0EDE73C7F87}" destId="{E9FA7466-B131-4FB0-B48F-0BD99DD187D6}" srcOrd="1" destOrd="0" parTransId="{0DB81B2F-C5DD-46FF-B0F9-0E77A5539802}" sibTransId="{553B2FEE-3318-4F2A-9743-F8D063081E01}"/>
    <dgm:cxn modelId="{7809A7D8-8FC2-4725-B066-CA5FA0F54631}" type="presParOf" srcId="{67051AF3-5EE7-4AFB-80E4-363E47DEA16D}" destId="{B6DAD254-B594-4195-A287-294E434B9D09}" srcOrd="0" destOrd="0" presId="urn:microsoft.com/office/officeart/2005/8/layout/hProcess9"/>
    <dgm:cxn modelId="{994200A8-32AC-4E64-8878-379EAEB15F3C}" type="presParOf" srcId="{67051AF3-5EE7-4AFB-80E4-363E47DEA16D}" destId="{589A95B7-8D39-4243-ABD0-AE694A99A0C6}" srcOrd="1" destOrd="0" presId="urn:microsoft.com/office/officeart/2005/8/layout/hProcess9"/>
    <dgm:cxn modelId="{76CB7637-8684-42E3-B145-85171CE77253}" type="presParOf" srcId="{589A95B7-8D39-4243-ABD0-AE694A99A0C6}" destId="{983BCD1A-51B1-468C-ABB0-8756F40AA277}" srcOrd="0" destOrd="0" presId="urn:microsoft.com/office/officeart/2005/8/layout/hProcess9"/>
    <dgm:cxn modelId="{775B8A63-AB19-4CD5-88A2-B89B48B9FFE6}" type="presParOf" srcId="{589A95B7-8D39-4243-ABD0-AE694A99A0C6}" destId="{80B00523-0485-40B9-B7C2-BAF05A78434A}" srcOrd="1" destOrd="0" presId="urn:microsoft.com/office/officeart/2005/8/layout/hProcess9"/>
    <dgm:cxn modelId="{5473DC80-67AC-462A-9BEB-0E38B02681DD}" type="presParOf" srcId="{589A95B7-8D39-4243-ABD0-AE694A99A0C6}" destId="{C710B970-7A0B-4834-9742-8D604E5900F8}" srcOrd="2" destOrd="0" presId="urn:microsoft.com/office/officeart/2005/8/layout/hProcess9"/>
    <dgm:cxn modelId="{C4C46278-2C5B-4DD3-BA43-524AECF6715F}" type="presParOf" srcId="{589A95B7-8D39-4243-ABD0-AE694A99A0C6}" destId="{BD0842F3-9632-49C8-B82E-77D1644A2A0A}" srcOrd="3" destOrd="0" presId="urn:microsoft.com/office/officeart/2005/8/layout/hProcess9"/>
    <dgm:cxn modelId="{C7FB7C88-DA1A-4B51-B136-1CA21BFC1053}" type="presParOf" srcId="{589A95B7-8D39-4243-ABD0-AE694A99A0C6}" destId="{735B7570-A160-4DDC-9BB6-3A7FED1ACCBD}" srcOrd="4" destOrd="0" presId="urn:microsoft.com/office/officeart/2005/8/layout/hProcess9"/>
    <dgm:cxn modelId="{CF711422-342E-4E27-953F-51B98C1C53CD}" type="presParOf" srcId="{589A95B7-8D39-4243-ABD0-AE694A99A0C6}" destId="{A9F586FD-0B7C-4A7B-8DA7-43877ACE25DF}" srcOrd="5" destOrd="0" presId="urn:microsoft.com/office/officeart/2005/8/layout/hProcess9"/>
    <dgm:cxn modelId="{D4411D83-6E50-4E15-A614-B9210A268419}" type="presParOf" srcId="{589A95B7-8D39-4243-ABD0-AE694A99A0C6}" destId="{52D77AD2-2624-4F1D-88EE-C49C481ECF0C}" srcOrd="6" destOrd="0" presId="urn:microsoft.com/office/officeart/2005/8/layout/hProcess9"/>
    <dgm:cxn modelId="{250DB153-86E4-46E2-B667-17DCEB0CBFEB}" type="presParOf" srcId="{589A95B7-8D39-4243-ABD0-AE694A99A0C6}" destId="{8ED51133-F970-4637-9346-C9ED7C5F353C}" srcOrd="7" destOrd="0" presId="urn:microsoft.com/office/officeart/2005/8/layout/hProcess9"/>
    <dgm:cxn modelId="{6FAF8074-C46D-483E-B500-906BFB76DB71}" type="presParOf" srcId="{589A95B7-8D39-4243-ABD0-AE694A99A0C6}" destId="{8FEEA147-65FF-467A-9452-817F07C28716}" srcOrd="8" destOrd="0" presId="urn:microsoft.com/office/officeart/2005/8/layout/hProcess9"/>
    <dgm:cxn modelId="{66367A65-EBDC-4E60-A677-8B251D185A4E}" type="presParOf" srcId="{589A95B7-8D39-4243-ABD0-AE694A99A0C6}" destId="{356BCC3A-1E7F-4F25-A6B2-A51DC6B5C98A}" srcOrd="9" destOrd="0" presId="urn:microsoft.com/office/officeart/2005/8/layout/hProcess9"/>
    <dgm:cxn modelId="{9C8B5AE8-9E8D-470D-AC49-16B2ACED02D8}" type="presParOf" srcId="{589A95B7-8D39-4243-ABD0-AE694A99A0C6}" destId="{BB129B3B-5CEC-48DA-BDFD-ADCF921B1250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AD254-B594-4195-A287-294E434B9D09}">
      <dsp:nvSpPr>
        <dsp:cNvPr id="0" name=""/>
        <dsp:cNvSpPr/>
      </dsp:nvSpPr>
      <dsp:spPr>
        <a:xfrm>
          <a:off x="468629" y="0"/>
          <a:ext cx="5311140" cy="424815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3BCD1A-51B1-468C-ABB0-8756F40AA277}">
      <dsp:nvSpPr>
        <dsp:cNvPr id="0" name=""/>
        <dsp:cNvSpPr/>
      </dsp:nvSpPr>
      <dsp:spPr>
        <a:xfrm>
          <a:off x="1716" y="1274445"/>
          <a:ext cx="999194" cy="1699260"/>
        </a:xfrm>
        <a:prstGeom prst="roundRect">
          <a:avLst/>
        </a:prstGeom>
        <a:solidFill>
          <a:srgbClr val="07A516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Civil Service Requires Payroll</a:t>
          </a:r>
        </a:p>
      </dsp:txBody>
      <dsp:txXfrm>
        <a:off x="50493" y="1323222"/>
        <a:ext cx="901640" cy="1601706"/>
      </dsp:txXfrm>
    </dsp:sp>
    <dsp:sp modelId="{C710B970-7A0B-4834-9742-8D604E5900F8}">
      <dsp:nvSpPr>
        <dsp:cNvPr id="0" name=""/>
        <dsp:cNvSpPr/>
      </dsp:nvSpPr>
      <dsp:spPr>
        <a:xfrm>
          <a:off x="1050870" y="1274445"/>
          <a:ext cx="999194" cy="1699260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Appointing Authority Provides Payroll</a:t>
          </a:r>
        </a:p>
      </dsp:txBody>
      <dsp:txXfrm>
        <a:off x="1099647" y="1323222"/>
        <a:ext cx="901640" cy="1601706"/>
      </dsp:txXfrm>
    </dsp:sp>
    <dsp:sp modelId="{735B7570-A160-4DDC-9BB6-3A7FED1ACCBD}">
      <dsp:nvSpPr>
        <dsp:cNvPr id="0" name=""/>
        <dsp:cNvSpPr/>
      </dsp:nvSpPr>
      <dsp:spPr>
        <a:xfrm>
          <a:off x="2100025" y="1274445"/>
          <a:ext cx="999194" cy="1699260"/>
        </a:xfrm>
        <a:prstGeom prst="roundRect">
          <a:avLst/>
        </a:prstGeom>
        <a:solidFill>
          <a:srgbClr val="07A516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Payroll Compared to Roster</a:t>
          </a:r>
        </a:p>
      </dsp:txBody>
      <dsp:txXfrm>
        <a:off x="2148802" y="1323222"/>
        <a:ext cx="901640" cy="1601706"/>
      </dsp:txXfrm>
    </dsp:sp>
    <dsp:sp modelId="{52D77AD2-2624-4F1D-88EE-C49C481ECF0C}">
      <dsp:nvSpPr>
        <dsp:cNvPr id="0" name=""/>
        <dsp:cNvSpPr/>
      </dsp:nvSpPr>
      <dsp:spPr>
        <a:xfrm>
          <a:off x="3149179" y="1274445"/>
          <a:ext cx="999194" cy="1699260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Discrepancies Identified &amp; Communicated to Appointing Authority</a:t>
          </a:r>
        </a:p>
      </dsp:txBody>
      <dsp:txXfrm>
        <a:off x="3197956" y="1323222"/>
        <a:ext cx="901640" cy="1601706"/>
      </dsp:txXfrm>
    </dsp:sp>
    <dsp:sp modelId="{8FEEA147-65FF-467A-9452-817F07C28716}">
      <dsp:nvSpPr>
        <dsp:cNvPr id="0" name=""/>
        <dsp:cNvSpPr/>
      </dsp:nvSpPr>
      <dsp:spPr>
        <a:xfrm>
          <a:off x="4198334" y="1274445"/>
          <a:ext cx="999194" cy="1699260"/>
        </a:xfrm>
        <a:prstGeom prst="roundRect">
          <a:avLst/>
        </a:prstGeom>
        <a:solidFill>
          <a:srgbClr val="07A516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Discrepancies Resolved</a:t>
          </a:r>
        </a:p>
      </dsp:txBody>
      <dsp:txXfrm>
        <a:off x="4247111" y="1323222"/>
        <a:ext cx="901640" cy="1601706"/>
      </dsp:txXfrm>
    </dsp:sp>
    <dsp:sp modelId="{BB129B3B-5CEC-48DA-BDFD-ADCF921B1250}">
      <dsp:nvSpPr>
        <dsp:cNvPr id="0" name=""/>
        <dsp:cNvSpPr/>
      </dsp:nvSpPr>
      <dsp:spPr>
        <a:xfrm>
          <a:off x="5247489" y="1274445"/>
          <a:ext cx="999194" cy="1699260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Certification Issued</a:t>
          </a:r>
        </a:p>
      </dsp:txBody>
      <dsp:txXfrm>
        <a:off x="5296266" y="1323222"/>
        <a:ext cx="901640" cy="1601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F2C164A-7038-42D0-953C-2EB4816D4C81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DA9C80-B631-4EC4-8253-F63CFD015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5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3400" y="4495800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85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pPr marL="349415" indent="-349415">
              <a:buFont typeface="Wingdings" panose="05000000000000000000" pitchFamily="2" charset="2"/>
              <a:buChar char="§"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56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38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55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5680" y="4572000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40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86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9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20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51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73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08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78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pPr eaLnBrk="1" hangingPunct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11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66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13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48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858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05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94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551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39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lIns="94947" tIns="47474" rIns="94947" bIns="4747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18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41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pPr defTabSz="931774">
              <a:defRPr/>
            </a:pPr>
            <a:endParaRPr lang="en-US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990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pPr marL="457200" lvl="1" indent="0" algn="l">
              <a:buFont typeface="Wingdings" panose="05000000000000000000" pitchFamily="2" charset="2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753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914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pPr eaLnBrk="1" hangingPunct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20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pPr eaLnBrk="1" hangingPunct="1">
              <a:lnSpc>
                <a:spcPct val="90000"/>
              </a:lnSpc>
            </a:pPr>
            <a:endParaRPr lang="en-US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766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567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559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80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92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28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Content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25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62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751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5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0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2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0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2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18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54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57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4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3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333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48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51E1D-7280-49D6-A2E2-CE63FE17EF16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CAC6D-BD82-4571-9E34-C1EFF11A94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3714750"/>
            <a:ext cx="9144000" cy="1485900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3714750"/>
            <a:ext cx="9144000" cy="76200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1"/>
          <p:cNvSpPr txBox="1">
            <a:spLocks/>
          </p:cNvSpPr>
          <p:nvPr userDrawn="1"/>
        </p:nvSpPr>
        <p:spPr>
          <a:xfrm>
            <a:off x="457200" y="3943350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5331"/>
            <a:ext cx="4267200" cy="103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4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581150"/>
            <a:ext cx="5334000" cy="2743200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540453"/>
            <a:ext cx="533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>
                <a:solidFill>
                  <a:srgbClr val="002D73"/>
                </a:solidFill>
              </a:rPr>
              <a:pPr/>
              <a:t>‹#›</a:t>
            </a:fld>
            <a:endParaRPr lang="en-US" sz="1200" dirty="0">
              <a:solidFill>
                <a:srgbClr val="002D7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52950"/>
            <a:ext cx="1579358" cy="3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62344"/>
            <a:ext cx="9144000" cy="29960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24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-19050"/>
            <a:ext cx="914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52950"/>
            <a:ext cx="1579358" cy="3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52950"/>
            <a:ext cx="1579358" cy="3845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2344"/>
            <a:ext cx="9144000" cy="29960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-19050"/>
            <a:ext cx="914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7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62344"/>
            <a:ext cx="9144000" cy="29960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24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-19050"/>
            <a:ext cx="914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52950"/>
            <a:ext cx="1579358" cy="3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archive.feedblitz.com/246027/~4619487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ebbest.com/2016/05/29/ensure-that-your-time-tracking-payroll-systems-are-accurate-in-business-and-at-work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haidir.web.id/2013/04/trik-menebak-tanggal-lahir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Blue_check_PD.sv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ritingbridges.com/2017/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s://creativecommons.org/licenses/by-sa/3.0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drkathleenyoung.wordpress.com/2010/03/16/emdr-questions-and-concer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7200" y="1809750"/>
            <a:ext cx="7696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Payroll Please?!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571750"/>
            <a:ext cx="579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Jason Laird &amp; Richard Lonergan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97B400-5AC3-37F3-89F6-64C287CB62F5}"/>
              </a:ext>
            </a:extLst>
          </p:cNvPr>
          <p:cNvSpPr txBox="1"/>
          <p:nvPr/>
        </p:nvSpPr>
        <p:spPr>
          <a:xfrm>
            <a:off x="609600" y="3028950"/>
            <a:ext cx="579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Tuesday, June 11, 2024</a:t>
            </a:r>
          </a:p>
        </p:txBody>
      </p:sp>
    </p:spTree>
    <p:extLst>
      <p:ext uri="{BB962C8B-B14F-4D97-AF65-F5344CB8AC3E}">
        <p14:creationId xmlns:p14="http://schemas.microsoft.com/office/powerpoint/2010/main" val="20678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Will Cover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352550"/>
            <a:ext cx="8763000" cy="29238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Legal Basis for Payroll Certification</a:t>
            </a:r>
          </a:p>
          <a:p>
            <a:endParaRPr lang="en-US" sz="2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5 W’s of Payroll Certification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Why, What, Who, When, Where</a:t>
            </a:r>
          </a:p>
          <a:p>
            <a:pPr lvl="1"/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Make Payroll Certification Work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8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7387-9F53-49F2-BB41-A42CA9C245B8}"/>
              </a:ext>
            </a:extLst>
          </p:cNvPr>
          <p:cNvSpPr txBox="1"/>
          <p:nvPr/>
        </p:nvSpPr>
        <p:spPr>
          <a:xfrm>
            <a:off x="1066800" y="257175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10561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Basis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200150"/>
            <a:ext cx="8763000" cy="42165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Service Law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§95—Compliance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§97—Transaction Reporting And Roster Maintenance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§100—Certification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§101-102—Penalties And Court Proceedings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23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Basis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1022926"/>
            <a:ext cx="8077200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Service Rules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Timeframes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Of Certification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 And Enforcement Procedures</a:t>
            </a:r>
          </a:p>
          <a:p>
            <a:pPr lvl="1"/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57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7387-9F53-49F2-BB41-A42CA9C245B8}"/>
              </a:ext>
            </a:extLst>
          </p:cNvPr>
          <p:cNvSpPr txBox="1"/>
          <p:nvPr/>
        </p:nvSpPr>
        <p:spPr>
          <a:xfrm>
            <a:off x="1066800" y="257175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What?</a:t>
            </a:r>
          </a:p>
        </p:txBody>
      </p:sp>
    </p:spTree>
    <p:extLst>
      <p:ext uri="{BB962C8B-B14F-4D97-AF65-F5344CB8AC3E}">
        <p14:creationId xmlns:p14="http://schemas.microsoft.com/office/powerpoint/2010/main" val="1603049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Payroll Certification, Really?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" y="1032450"/>
            <a:ext cx="8763000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Element Of Transaction Management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Enforcement Mechanism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Identifying &amp; Correcting Non-compliance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Control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Roster Inaccuracies &amp; Process Issues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Payroll Certification Protects Both Public Employers And Employees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88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Payroll Certification Process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1371600" y="895350"/>
          <a:ext cx="6248400" cy="4248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5350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D7B244-A216-429B-82B3-2C817639B7B3}"/>
              </a:ext>
            </a:extLst>
          </p:cNvPr>
          <p:cNvSpPr/>
          <p:nvPr/>
        </p:nvSpPr>
        <p:spPr>
          <a:xfrm>
            <a:off x="990600" y="2387084"/>
            <a:ext cx="39518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Who?</a:t>
            </a:r>
          </a:p>
        </p:txBody>
      </p:sp>
    </p:spTree>
    <p:extLst>
      <p:ext uri="{BB962C8B-B14F-4D97-AF65-F5344CB8AC3E}">
        <p14:creationId xmlns:p14="http://schemas.microsoft.com/office/powerpoint/2010/main" val="1704581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Involved In Payroll Certification?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352550"/>
            <a:ext cx="87630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Appointing Authority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To Report All Transactions To Civil Service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Provide Payrolls Upon Request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Comply With Law And Rules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Service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 In Accordance With Law And Rules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Resolves Discrepancies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Enforces Compliance</a:t>
            </a:r>
          </a:p>
        </p:txBody>
      </p:sp>
    </p:spTree>
    <p:extLst>
      <p:ext uri="{BB962C8B-B14F-4D97-AF65-F5344CB8AC3E}">
        <p14:creationId xmlns:p14="http://schemas.microsoft.com/office/powerpoint/2010/main" val="500334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Does It Benefit?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356658"/>
            <a:ext cx="76962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Clarifies status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Protects rights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Service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Ensures accuracy of the official roster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Enables improvements in transaction management processes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Appointing Authorities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Avoids long-term issues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16161B-D77D-47A9-96D1-24B56BB38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5486400" y="646769"/>
            <a:ext cx="309051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4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Should Be On The Payroll?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500" y="1123950"/>
            <a:ext cx="87630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Classified Service Employees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Comptroller Opinion 74-1118—Payments For Personal Services On Approved Payrolls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Payroll Method Deemed Efficient And Conducive To Proper Accounting For Deductions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About Independent Contractors?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Contracts Subject To Civil Service Review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59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7387-9F53-49F2-BB41-A42CA9C245B8}"/>
              </a:ext>
            </a:extLst>
          </p:cNvPr>
          <p:cNvSpPr txBox="1"/>
          <p:nvPr/>
        </p:nvSpPr>
        <p:spPr>
          <a:xfrm>
            <a:off x="1066800" y="257175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Where?</a:t>
            </a:r>
          </a:p>
        </p:txBody>
      </p:sp>
    </p:spTree>
    <p:extLst>
      <p:ext uri="{BB962C8B-B14F-4D97-AF65-F5344CB8AC3E}">
        <p14:creationId xmlns:p14="http://schemas.microsoft.com/office/powerpoint/2010/main" val="2888975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66750"/>
            <a:ext cx="8305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Can The Payroll Be Found?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123950"/>
            <a:ext cx="7467600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Fiscal Year Payrolls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Town Supervisor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Clerk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County Treasurer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Year(s) Payrolls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Retention Officer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6B852B5-C538-4539-B55E-EF86120437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00801" y="1632525"/>
            <a:ext cx="2373532" cy="218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37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7387-9F53-49F2-BB41-A42CA9C245B8}"/>
              </a:ext>
            </a:extLst>
          </p:cNvPr>
          <p:cNvSpPr txBox="1"/>
          <p:nvPr/>
        </p:nvSpPr>
        <p:spPr>
          <a:xfrm>
            <a:off x="1066800" y="257175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When?</a:t>
            </a:r>
          </a:p>
        </p:txBody>
      </p:sp>
    </p:spTree>
    <p:extLst>
      <p:ext uri="{BB962C8B-B14F-4D97-AF65-F5344CB8AC3E}">
        <p14:creationId xmlns:p14="http://schemas.microsoft.com/office/powerpoint/2010/main" val="3618796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38150"/>
            <a:ext cx="8610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Is Payroll Certification Required?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352550"/>
            <a:ext cx="84582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employees </a:t>
            </a: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classified service must be under Civil Service certification at </a:t>
            </a:r>
            <a:r>
              <a:rPr lang="en-US" sz="24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times</a:t>
            </a: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during the year.</a:t>
            </a:r>
          </a:p>
        </p:txBody>
      </p:sp>
      <p:pic>
        <p:nvPicPr>
          <p:cNvPr id="6" name="Picture 2" descr="CS Stamp">
            <a:extLst>
              <a:ext uri="{FF2B5EF4-FFF2-40B4-BE49-F238E27FC236}">
                <a16:creationId xmlns:a16="http://schemas.microsoft.com/office/drawing/2014/main" id="{E1FB7A3C-575C-4B7D-BE91-315F17D7F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091017">
            <a:off x="1195632" y="2732331"/>
            <a:ext cx="2159113" cy="1745479"/>
          </a:xfrm>
          <a:prstGeom prst="rect">
            <a:avLst/>
          </a:prstGeom>
          <a:solidFill>
            <a:srgbClr val="FF0000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 descr="DCP_0004">
            <a:extLst>
              <a:ext uri="{FF2B5EF4-FFF2-40B4-BE49-F238E27FC236}">
                <a16:creationId xmlns:a16="http://schemas.microsoft.com/office/drawing/2014/main" id="{ADF33561-A733-43E6-A308-F98A0DD3C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28419">
            <a:off x="5579409" y="2631439"/>
            <a:ext cx="1705407" cy="208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737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Is Payroll Certification Required?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581150"/>
            <a:ext cx="84582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Whenever a Personnel Change Occurs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Interim Certification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Certification Of All Employments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Once Every 12 Months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Rules May Require Additional Certifications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48DE3-16F4-44B2-A300-5D1934132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31000" y="1581150"/>
            <a:ext cx="1828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18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C77387-9F53-49F2-BB41-A42CA9C245B8}"/>
              </a:ext>
            </a:extLst>
          </p:cNvPr>
          <p:cNvSpPr txBox="1"/>
          <p:nvPr/>
        </p:nvSpPr>
        <p:spPr>
          <a:xfrm>
            <a:off x="1066800" y="257175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1096368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33350"/>
            <a:ext cx="74676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Recognize This Form?</a:t>
            </a:r>
          </a:p>
        </p:txBody>
      </p:sp>
      <p:pic>
        <p:nvPicPr>
          <p:cNvPr id="5" name="Picture 4" descr="DCP_0004">
            <a:extLst>
              <a:ext uri="{FF2B5EF4-FFF2-40B4-BE49-F238E27FC236}">
                <a16:creationId xmlns:a16="http://schemas.microsoft.com/office/drawing/2014/main" id="{DBFF4522-CF93-4521-B006-2EDA67B06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28419">
            <a:off x="2948466" y="1291729"/>
            <a:ext cx="2789868" cy="341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348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606" y="328196"/>
            <a:ext cx="3810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Recognize This Form?</a:t>
            </a:r>
          </a:p>
        </p:txBody>
      </p:sp>
      <p:pic>
        <p:nvPicPr>
          <p:cNvPr id="5" name="Picture 4" descr="DCP_0004">
            <a:extLst>
              <a:ext uri="{FF2B5EF4-FFF2-40B4-BE49-F238E27FC236}">
                <a16:creationId xmlns:a16="http://schemas.microsoft.com/office/drawing/2014/main" id="{DBFF4522-CF93-4521-B006-2EDA67B06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28419">
            <a:off x="7758911" y="427581"/>
            <a:ext cx="1320341" cy="161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A95CE5-5D76-1C47-0EF4-238B2796B991}"/>
              </a:ext>
            </a:extLst>
          </p:cNvPr>
          <p:cNvSpPr txBox="1"/>
          <p:nvPr/>
        </p:nvSpPr>
        <p:spPr>
          <a:xfrm>
            <a:off x="228600" y="466695"/>
            <a:ext cx="43434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Proactive!!!!</a:t>
            </a:r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BC57D9-74CE-6983-9248-63FF21900B60}"/>
              </a:ext>
            </a:extLst>
          </p:cNvPr>
          <p:cNvSpPr txBox="1"/>
          <p:nvPr/>
        </p:nvSpPr>
        <p:spPr>
          <a:xfrm>
            <a:off x="0" y="1047750"/>
            <a:ext cx="9144000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at your Payroll Records</a:t>
            </a:r>
          </a:p>
          <a:p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a </a:t>
            </a:r>
            <a:r>
              <a:rPr lang="en-US" sz="24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Provisional Appointment</a:t>
            </a: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they have 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Competitive Status?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experience in another Civil Division?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so, they might be able to be either: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Reinstated 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Transferred</a:t>
            </a:r>
          </a:p>
          <a:p>
            <a:r>
              <a:rPr lang="en-US" sz="28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…...instead of being </a:t>
            </a:r>
            <a:r>
              <a:rPr lang="en-US" sz="2800" u="wavy" dirty="0">
                <a:solidFill>
                  <a:srgbClr val="646569"/>
                </a:solidFill>
                <a:uFill>
                  <a:solidFill>
                    <a:schemeClr val="bg1">
                      <a:lumMod val="6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Appointed Provisionally</a:t>
            </a:r>
          </a:p>
        </p:txBody>
      </p:sp>
    </p:spTree>
    <p:extLst>
      <p:ext uri="{BB962C8B-B14F-4D97-AF65-F5344CB8AC3E}">
        <p14:creationId xmlns:p14="http://schemas.microsoft.com/office/powerpoint/2010/main" val="778661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Process Requirements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72390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Appointing Authorities</a:t>
            </a:r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all transactions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payrolls to civil service upon request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Comply with the provisions of Civil Service Law and Rules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CP_0004">
            <a:extLst>
              <a:ext uri="{FF2B5EF4-FFF2-40B4-BE49-F238E27FC236}">
                <a16:creationId xmlns:a16="http://schemas.microsoft.com/office/drawing/2014/main" id="{E1EFB567-222A-46B5-B486-E32C04CFD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28419">
            <a:off x="7264001" y="1357423"/>
            <a:ext cx="1413855" cy="173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493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To Check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64" y="1142999"/>
            <a:ext cx="8460936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 Civil Service Title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Salary/Salary within Grade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YTD Salary (Part-Time Rule)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Retirement System Type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A6BE74-D761-4895-834C-93CF7CC76D05}"/>
              </a:ext>
            </a:extLst>
          </p:cNvPr>
          <p:cNvSpPr txBox="1"/>
          <p:nvPr/>
        </p:nvSpPr>
        <p:spPr>
          <a:xfrm>
            <a:off x="4038599" y="5258916"/>
            <a:ext cx="847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commons.wikimedia.org/wiki/File:Blue_check_PD.sv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AE3CC1-8DF5-4F00-8C6F-678E6C8734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579787" y="2343150"/>
            <a:ext cx="3109749" cy="2057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ABB46A1-9FAD-44FC-93BA-01692CCFC96C}"/>
              </a:ext>
            </a:extLst>
          </p:cNvPr>
          <p:cNvSpPr txBox="1"/>
          <p:nvPr/>
        </p:nvSpPr>
        <p:spPr>
          <a:xfrm>
            <a:off x="7937296" y="5238398"/>
            <a:ext cx="521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://www.writingbridges.com/201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015126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Certify A Payroll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The Payroll Against The Roster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Roster Is The Authoritative Record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Certify That Employment(s) Are In Compliance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Discrepancies And Information Needed To Resolve Them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Corrective Action If Necessary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 Your Process</a:t>
            </a:r>
          </a:p>
        </p:txBody>
      </p:sp>
    </p:spTree>
    <p:extLst>
      <p:ext uri="{BB962C8B-B14F-4D97-AF65-F5344CB8AC3E}">
        <p14:creationId xmlns:p14="http://schemas.microsoft.com/office/powerpoint/2010/main" val="3613960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Issues Are Identified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All Discrepancies Are Intentional Non-compliance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Procedural Deficiencies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Misunderstanding/Miscommunication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Corrective Action Doesn’t Need To Be Punitive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Procedures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Options—Consider The Situation</a:t>
            </a:r>
          </a:p>
        </p:txBody>
      </p:sp>
    </p:spTree>
    <p:extLst>
      <p:ext uri="{BB962C8B-B14F-4D97-AF65-F5344CB8AC3E}">
        <p14:creationId xmlns:p14="http://schemas.microsoft.com/office/powerpoint/2010/main" val="245432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Types Of Certifications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4656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Extended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4656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Last for a Set Duration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4656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Effective As Long As No Personnel Changes Occur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64656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64656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4656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Should Not Exceed 30 Days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64656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4656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Certifications May Be Rescinded At Any Time</a:t>
            </a:r>
          </a:p>
        </p:txBody>
      </p:sp>
    </p:spTree>
    <p:extLst>
      <p:ext uri="{BB962C8B-B14F-4D97-AF65-F5344CB8AC3E}">
        <p14:creationId xmlns:p14="http://schemas.microsoft.com/office/powerpoint/2010/main" val="576672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Taking Corrective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 Appointing Authority In Writing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Specific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Issue?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Need From The Appointing Authority?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Deadline?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Consequence Of Non-compliance?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A Deadline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Clear About The Status Of The Employment Cited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Your Best Judgement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81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 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Timely And Document The Effort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Specific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Information Or Action Is Needed?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Was The Original Deadline?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Clear About Where Things Stand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Action Is Civil Service Taking Now?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Happen Next?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2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Corrective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Notification In Writing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 Cited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 Made To Resolve Issues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Outcome/Determination Made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Clear About: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Of Employments Cited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Consequence Of Non-compliance</a:t>
            </a:r>
          </a:p>
        </p:txBody>
      </p:sp>
    </p:spTree>
    <p:extLst>
      <p:ext uri="{BB962C8B-B14F-4D97-AF65-F5344CB8AC3E}">
        <p14:creationId xmlns:p14="http://schemas.microsoft.com/office/powerpoint/2010/main" val="2900707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Potential Consequences?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1123950"/>
            <a:ext cx="87630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Misdemeanor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Liability For Payments Made Following Exception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Appointing Authority &amp; Disbursing Officer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Action To Recover Payment May Be Brought By The Civil Service Agency Or Any Taxpayer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25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 Strategies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" y="1022925"/>
            <a:ext cx="8763000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Contact With Appointing Authorities</a:t>
            </a:r>
          </a:p>
          <a:p>
            <a:endParaRPr lang="en-US" sz="10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 Who To Talk To &amp; Do It Frequently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Orientation And Training to Appointing Authorities to Allow for Advance Problem Solving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Clearly Communicate Problems, Deadlines and Potential Consequences to improve Responsiveness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Follow-Up on the Deadlines that You Set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552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3815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 Strategies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" y="1012113"/>
            <a:ext cx="8763000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Certification Routine</a:t>
            </a:r>
          </a:p>
          <a:p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Your Certification Schedule Is “Doable,” Amend Rules If Necessary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Certify Individual Transactions As Well As Regular General Certifications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Payroll Certification Should Be Ongoing And Part Of Your Daily Business. </a:t>
            </a:r>
            <a:r>
              <a:rPr lang="en-US" sz="2400" b="1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Let The RPC’s Pile Up.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46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Take Action When Necessary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845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6200" y="1012113"/>
            <a:ext cx="87630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646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B02E9-293A-4BAF-8C7C-FC3161D33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752601" y="442945"/>
            <a:ext cx="5544230" cy="418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1236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 Conference Template (No Date)" id="{67873D02-3DA8-449D-99AE-8A33E7911354}" vid="{8A3EC248-479F-498F-AB1C-4A27D6BB36A0}"/>
    </a:ext>
  </a:extLst>
</a:theme>
</file>

<file path=ppt/theme/theme2.xml><?xml version="1.0" encoding="utf-8"?>
<a:theme xmlns:a="http://schemas.openxmlformats.org/drawingml/2006/main" name="Sectio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 Conference Template (No Date)" id="{67873D02-3DA8-449D-99AE-8A33E7911354}" vid="{1B803351-8E6D-437C-B00A-1CA916CB5B0D}"/>
    </a:ext>
  </a:extLst>
</a:theme>
</file>

<file path=ppt/theme/theme3.xml><?xml version="1.0" encoding="utf-8"?>
<a:theme xmlns:a="http://schemas.openxmlformats.org/drawingml/2006/main" name="Content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 Conference Template (No Date)" id="{67873D02-3DA8-449D-99AE-8A33E7911354}" vid="{C27E4FC5-06DF-4654-A894-224D7A7CD8C0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 Conference Template (No Date)" id="{67873D02-3DA8-449D-99AE-8A33E7911354}" vid="{589F8012-0766-497C-980D-E5BB2FD71F74}"/>
    </a:ext>
  </a:extLst>
</a:theme>
</file>

<file path=ppt/theme/theme5.xml><?xml version="1.0" encoding="utf-8"?>
<a:theme xmlns:a="http://schemas.openxmlformats.org/drawingml/2006/main" name="1_Content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DE4E1FF2852C4AB94E009ECD2CE37F" ma:contentTypeVersion="1" ma:contentTypeDescription="Create a new document." ma:contentTypeScope="" ma:versionID="eb85edbaba29c6168d05838dd3bcaa64">
  <xsd:schema xmlns:xsd="http://www.w3.org/2001/XMLSchema" xmlns:xs="http://www.w3.org/2001/XMLSchema" xmlns:p="http://schemas.microsoft.com/office/2006/metadata/properties" xmlns:ns2="d7ba0638-ee3c-42f0-be76-41efb289a28a" targetNamespace="http://schemas.microsoft.com/office/2006/metadata/properties" ma:root="true" ma:fieldsID="0599839fb040190b03bf4f257d2257fd" ns2:_="">
    <xsd:import namespace="d7ba0638-ee3c-42f0-be76-41efb289a28a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ba0638-ee3c-42f0-be76-41efb289a28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1F8B16-B740-4AF2-905B-0F55AB1209FA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d7ba0638-ee3c-42f0-be76-41efb289a28a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E48A931-E0A1-4191-8A13-A31EAD521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ba0638-ee3c-42f0-be76-41efb289a2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B00D30-9030-48AE-9559-BAAB1B52B8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 Conference Template (No Date)</Template>
  <TotalTime>10417</TotalTime>
  <Words>876</Words>
  <Application>Microsoft Office PowerPoint</Application>
  <PresentationFormat>On-screen Show (16:9)</PresentationFormat>
  <Paragraphs>250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Wingdings</vt:lpstr>
      <vt:lpstr>Cover Master</vt:lpstr>
      <vt:lpstr>Section Master</vt:lpstr>
      <vt:lpstr>Content Master</vt:lpstr>
      <vt:lpstr>2_Custom Design</vt:lpstr>
      <vt:lpstr>1_Content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 York State - Office of General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Rotundo, Anthony</dc:creator>
  <cp:lastModifiedBy>King, Rashawn (CS)</cp:lastModifiedBy>
  <cp:revision>173</cp:revision>
  <cp:lastPrinted>2024-06-07T15:03:17Z</cp:lastPrinted>
  <dcterms:created xsi:type="dcterms:W3CDTF">2019-05-21T17:11:14Z</dcterms:created>
  <dcterms:modified xsi:type="dcterms:W3CDTF">2024-06-20T15:45:14Z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0x01010007DE4E1FF2852C4AB94E009ECD2CE37F</vt:lpwstr>
  </property>
</Properties>
</file>