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4"/>
    <p:sldMasterId id="2147483654" r:id="rId5"/>
  </p:sldMasterIdLst>
  <p:notesMasterIdLst>
    <p:notesMasterId r:id="rId21"/>
  </p:notesMasterIdLst>
  <p:sldIdLst>
    <p:sldId id="823" r:id="rId6"/>
    <p:sldId id="944" r:id="rId7"/>
    <p:sldId id="939" r:id="rId8"/>
    <p:sldId id="382" r:id="rId9"/>
    <p:sldId id="396" r:id="rId10"/>
    <p:sldId id="938" r:id="rId11"/>
    <p:sldId id="936" r:id="rId12"/>
    <p:sldId id="940" r:id="rId13"/>
    <p:sldId id="941" r:id="rId14"/>
    <p:sldId id="937" r:id="rId15"/>
    <p:sldId id="942" r:id="rId16"/>
    <p:sldId id="395" r:id="rId17"/>
    <p:sldId id="935" r:id="rId18"/>
    <p:sldId id="943" r:id="rId19"/>
    <p:sldId id="367" r:id="rId20"/>
  </p:sldIdLst>
  <p:sldSz cx="12192000" cy="6858000"/>
  <p:notesSz cx="6858000" cy="9144000"/>
  <p:embeddedFontLst>
    <p:embeddedFont>
      <p:font typeface="Oswald" panose="00000500000000000000" pitchFamily="2" charset="0"/>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68" roundtripDataSignature="AMtx7mgiEQzM15yImlSdMhu3IxpNo6DnM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6FCDA9-7E7A-2642-834A-265F6053A148}" name="Kenneally, Maria (CS)" initials="MK" userId="S::Maria.Kenneally@cs.ny.gov::4d24b795-7ddd-4ec8-be31-baaf669cb8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E00"/>
    <a:srgbClr val="65999E"/>
    <a:srgbClr val="0B5D66"/>
    <a:srgbClr val="A2350A"/>
    <a:srgbClr val="D07954"/>
    <a:srgbClr val="AC3F14"/>
    <a:srgbClr val="F3D3C1"/>
    <a:srgbClr val="D0D0CE"/>
    <a:srgbClr val="62666A"/>
    <a:srgbClr val="457A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708" autoAdjust="0"/>
  </p:normalViewPr>
  <p:slideViewPr>
    <p:cSldViewPr snapToGrid="0">
      <p:cViewPr varScale="1">
        <p:scale>
          <a:sx n="43" d="100"/>
          <a:sy n="43" d="100"/>
        </p:scale>
        <p:origin x="1316" y="40"/>
      </p:cViewPr>
      <p:guideLst>
        <p:guide orient="horz" pos="2160"/>
        <p:guide pos="3840"/>
      </p:guideLst>
    </p:cSldViewPr>
  </p:slideViewPr>
  <p:notesTextViewPr>
    <p:cViewPr>
      <p:scale>
        <a:sx n="1" d="1"/>
        <a:sy n="1" d="1"/>
      </p:scale>
      <p:origin x="0" y="-168"/>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72"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68" Type="http://customschemas.google.com/relationships/presentationmetadata" Target="meta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6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defTabSz="931774">
              <a:buNone/>
              <a:defRPr/>
            </a:pPr>
            <a:r>
              <a:rPr lang="en-US"/>
              <a:t>Intro</a:t>
            </a:r>
            <a:endParaRPr lang="en-US" dirty="0"/>
          </a:p>
        </p:txBody>
      </p:sp>
    </p:spTree>
    <p:extLst>
      <p:ext uri="{BB962C8B-B14F-4D97-AF65-F5344CB8AC3E}">
        <p14:creationId xmlns:p14="http://schemas.microsoft.com/office/powerpoint/2010/main" val="236933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600286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i="0" dirty="0">
              <a:solidFill>
                <a:srgbClr val="000000"/>
              </a:solidFill>
              <a:effectLst/>
              <a:latin typeface="Arial" panose="020B0604020202020204" pitchFamily="34" charset="0"/>
            </a:endParaRPr>
          </a:p>
          <a:p>
            <a:pPr marL="0" lvl="0" indent="0" algn="l" rtl="0">
              <a:spcBef>
                <a:spcPts val="0"/>
              </a:spcBef>
              <a:spcAft>
                <a:spcPts val="0"/>
              </a:spcAft>
              <a:buNone/>
            </a:pPr>
            <a:r>
              <a:rPr lang="en-US" dirty="0"/>
              <a:t>Asking for help can be hard. We have all been there.  This presentation (and it accompanying handouts) are intended to help you communicate with use here at MSD successfully.</a:t>
            </a:r>
            <a:endParaRPr dirty="0"/>
          </a:p>
        </p:txBody>
      </p:sp>
    </p:spTree>
    <p:extLst>
      <p:ext uri="{BB962C8B-B14F-4D97-AF65-F5344CB8AC3E}">
        <p14:creationId xmlns:p14="http://schemas.microsoft.com/office/powerpoint/2010/main" val="2750464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000000"/>
                </a:solidFill>
                <a:effectLst/>
                <a:latin typeface="Calibri" panose="020F0502020204030204" pitchFamily="34" charset="0"/>
              </a:rPr>
              <a:t>The process of creating a copy and paste format template by MSD was initiated in 2023 and was disseminated to civil service agencies in IM-01-24.  This was intended to serve as a format to assist municipal civil service agencies in communicating with MSD in an efficient manner.  By explicitly defining the agency involved, also known as the intended audience of this presentation, the specific area of the agency’s inquiry, which is generally known as the distinctly explicit reason why a civil service agency might be attempting to reach out to us here at MSD and the quantitative specificities which would set a specific inquiry apart from all other inquires, which non-specialists might describe as “those things with numbers which have some sort of meaning to our records,” before advancing to the qualitative specifics of the matter at hand, also known as “the important stuff that cannot be recorded with a seemingly random collection of numbers or a QR code.” It is a generally accepted practice to write this portion of the email message in a way which one might compose a diary entry with the certain expectation that it might be read by a researcher a century from now. Please watch out for typographic errors, we strongly discourage communicating to MSD using voice to text, especially while driving. The question format found in IM-01-24 permits both civil service agencies and MSD to address each other using a method of correspondence which can permit both parties to understand what the message/question is based upon the principle of a common pattern and method. This is also known as a prescription to make our lives easier. </a:t>
            </a:r>
          </a:p>
        </p:txBody>
      </p:sp>
    </p:spTree>
    <p:extLst>
      <p:ext uri="{BB962C8B-B14F-4D97-AF65-F5344CB8AC3E}">
        <p14:creationId xmlns:p14="http://schemas.microsoft.com/office/powerpoint/2010/main" val="856972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When it comes to these questions, we have created this three-step process of how to begin to compose a message to MSD.</a:t>
            </a:r>
            <a:endParaRPr dirty="0"/>
          </a:p>
        </p:txBody>
      </p:sp>
    </p:spTree>
    <p:extLst>
      <p:ext uri="{BB962C8B-B14F-4D97-AF65-F5344CB8AC3E}">
        <p14:creationId xmlns:p14="http://schemas.microsoft.com/office/powerpoint/2010/main" val="1452078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Once you have determined who to contact here at MSD, we would then advise that you follow the following model/template for sending a message here to MSD.</a:t>
            </a:r>
            <a:endParaRPr dirty="0"/>
          </a:p>
        </p:txBody>
      </p:sp>
    </p:spTree>
    <p:extLst>
      <p:ext uri="{BB962C8B-B14F-4D97-AF65-F5344CB8AC3E}">
        <p14:creationId xmlns:p14="http://schemas.microsoft.com/office/powerpoint/2010/main" val="2705927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here at MSD get many questions about exams. </a:t>
            </a:r>
          </a:p>
          <a:p>
            <a:pPr marL="0" lvl="0" indent="0" algn="l" rtl="0">
              <a:spcBef>
                <a:spcPts val="0"/>
              </a:spcBef>
              <a:spcAft>
                <a:spcPts val="0"/>
              </a:spcAft>
              <a:buNone/>
            </a:pPr>
            <a:r>
              <a:rPr lang="en-US" dirty="0"/>
              <a:t>These types of questions are the most common ones which we will receive from civil service agencies about exam-related matters. To make everyone’s lives easier, we created model email messages so that we can understand your questions and provide timely answers to your questions.  The first, and most important step of this process is to help you speed up the process of writing up your questions to us here at MSD.</a:t>
            </a:r>
            <a:endParaRPr dirty="0"/>
          </a:p>
        </p:txBody>
      </p:sp>
    </p:spTree>
    <p:extLst>
      <p:ext uri="{BB962C8B-B14F-4D97-AF65-F5344CB8AC3E}">
        <p14:creationId xmlns:p14="http://schemas.microsoft.com/office/powerpoint/2010/main" val="1177213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here, is a handout of how to compose messages for MSD for the following sixteen most common exam-related questions. By putting in the information as is found in the above slide which is most relevant to your current situation, you can use this as a pattern to communicate to us in the most efficient manner possible.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Everyone has this handout, correct?</a:t>
            </a:r>
            <a:endParaRPr dirty="0"/>
          </a:p>
        </p:txBody>
      </p:sp>
    </p:spTree>
    <p:extLst>
      <p:ext uri="{BB962C8B-B14F-4D97-AF65-F5344CB8AC3E}">
        <p14:creationId xmlns:p14="http://schemas.microsoft.com/office/powerpoint/2010/main" val="3964060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questions as a model permit the user to explain why you are reaching out to MSD, and to tell us what you wish for MSD to execute upon your behalf.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91203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When writing a message to MSD it is best to follow the format found above, as it helps us understand your question faster.  By clearly stating the specific reason why your agency is contacting us here at MSD, we can convey this as fast as possible to the stakeholders or knowledge subject experts who will be able to most appropriately address your question. When we have this basic information to direct our efforts in the general direction you wish for us to proceed, so as to resolve your question, we can apply the contextual information found in the section found in the reason for your inquiry to specifically resolve and conclude your question.  We also need your contact information so that we can properly answer your question, because you, not your coworker, your direct report, or your supervisor, deserve an answer to your question.</a:t>
            </a:r>
          </a:p>
        </p:txBody>
      </p:sp>
    </p:spTree>
    <p:extLst>
      <p:ext uri="{BB962C8B-B14F-4D97-AF65-F5344CB8AC3E}">
        <p14:creationId xmlns:p14="http://schemas.microsoft.com/office/powerpoint/2010/main" val="3584471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[Duplicate Slide—Addition of yellow arrow]</a:t>
            </a:r>
          </a:p>
          <a:p>
            <a:pPr marL="0" lvl="0" indent="0" algn="l" rtl="0">
              <a:spcBef>
                <a:spcPts val="0"/>
              </a:spcBef>
              <a:spcAft>
                <a:spcPts val="0"/>
              </a:spcAft>
              <a:buNone/>
            </a:pPr>
            <a:r>
              <a:rPr lang="en-US" dirty="0"/>
              <a:t>When writing a message to MSD it is best to follow the format found above, as it helps us understand your question faster.  By clearly stating the specific reason why your agency is contacting us here at MSD, we can convey this as fast as possible to the stakeholders or knowledge subject experts who will be able to most appropriately address your question. When we have this basic information to direct our efforts in the general direction you wish for us to proceed, so as to resolve your question, we can apply the contextual information found in the section found in the reason for your inquiry to specifically resolve and conclude your question.  We also need your contact information so that we can properly answer your question, because you, not your coworker, your direct report, or your supervisor, deserve an answer to your question.</a:t>
            </a:r>
            <a:endParaRPr dirty="0"/>
          </a:p>
        </p:txBody>
      </p:sp>
    </p:spTree>
    <p:extLst>
      <p:ext uri="{BB962C8B-B14F-4D97-AF65-F5344CB8AC3E}">
        <p14:creationId xmlns:p14="http://schemas.microsoft.com/office/powerpoint/2010/main" val="2950682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marR="0" lvl="0" indent="-342900">
              <a:lnSpc>
                <a:spcPct val="115000"/>
              </a:lnSpc>
              <a:spcBef>
                <a:spcPts val="0"/>
              </a:spcBef>
              <a:spcAft>
                <a:spcPts val="0"/>
              </a:spcAft>
              <a:buFont typeface="Symbol" panose="05050102010706020507" pitchFamily="18" charset="2"/>
              <a:buChar char=""/>
            </a:pPr>
            <a:r>
              <a:rPr lang="en-US" sz="1100" dirty="0">
                <a:effectLst/>
                <a:latin typeface="Arial" panose="020B0604020202020204" pitchFamily="34" charset="0"/>
                <a:ea typeface="Arial" panose="020B0604020202020204" pitchFamily="34" charset="0"/>
              </a:rPr>
              <a:t>On the other hand, when we remove the cohort of the category of questions which are exam related, we here at MSD have fourteen types of non-exam-specific related questions. We will conclude here with an example, a model message about Comparability Requests.</a:t>
            </a:r>
          </a:p>
        </p:txBody>
      </p:sp>
    </p:spTree>
    <p:extLst>
      <p:ext uri="{BB962C8B-B14F-4D97-AF65-F5344CB8AC3E}">
        <p14:creationId xmlns:p14="http://schemas.microsoft.com/office/powerpoint/2010/main" val="850871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As can be seen here, this message makes it clear who it is why is sending this message to us here at MSD and why it is that an agency is sending us this message.  If the request is connected to a specific form, please place the form number, such as M- DASH – ” Alef Bet Gimmel “ in the subject line of the email. [PAUSE] (I know, those are letters of an alphabet—just not the English one—I do not wish to show favoritism to any specific form.) This will assist your record keeping, as well as composing this message to us here at MSD, as it will help you to make sure that your message contains all the information we require to answer your question satisfactorily. Please don’t forget your contact information. </a:t>
            </a:r>
            <a:endParaRPr dirty="0"/>
          </a:p>
        </p:txBody>
      </p:sp>
    </p:spTree>
    <p:extLst>
      <p:ext uri="{BB962C8B-B14F-4D97-AF65-F5344CB8AC3E}">
        <p14:creationId xmlns:p14="http://schemas.microsoft.com/office/powerpoint/2010/main" val="4068738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[Duplicate Slide—Addition of yellow arrow]</a:t>
            </a:r>
          </a:p>
          <a:p>
            <a:pPr marL="0" lvl="0" indent="0" algn="l" rtl="0">
              <a:spcBef>
                <a:spcPts val="0"/>
              </a:spcBef>
              <a:spcAft>
                <a:spcPts val="0"/>
              </a:spcAft>
              <a:buNone/>
            </a:pPr>
            <a:r>
              <a:rPr lang="en-US" dirty="0"/>
              <a:t>As can be seen here, this message makes it clear who it is why is sending this message to us here at MSD and why it is that an agency is sending us this message.  If the request is connected to a specific form, please place the for number, such as M- DASH – Alef Bet Gimmel in the subject line of the email. [PAUSE] (I know, those are letters of an alphabet—I do not wish to show favoritism to any specific form.) This will assist your record keeping, as well as composing this message to us here at MSD, as it will help you to make sure that your message contains all the information we require to answer your question satisfactorily. Please don’t forget your contact information. </a:t>
            </a:r>
          </a:p>
        </p:txBody>
      </p:sp>
    </p:spTree>
    <p:extLst>
      <p:ext uri="{BB962C8B-B14F-4D97-AF65-F5344CB8AC3E}">
        <p14:creationId xmlns:p14="http://schemas.microsoft.com/office/powerpoint/2010/main" val="2995441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484959b1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484959b1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Thank you. If you have any further questions in this matter, please reach out to us here at MSD.</a:t>
            </a:r>
            <a:endParaRPr dirty="0"/>
          </a:p>
        </p:txBody>
      </p:sp>
    </p:spTree>
    <p:extLst>
      <p:ext uri="{BB962C8B-B14F-4D97-AF65-F5344CB8AC3E}">
        <p14:creationId xmlns:p14="http://schemas.microsoft.com/office/powerpoint/2010/main" val="3773601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Master"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Master" type="blank" preserve="1">
  <p:cSld name="Section Master">
    <p:spTree>
      <p:nvGrpSpPr>
        <p:cNvPr id="1" name="Shape 27"/>
        <p:cNvGrpSpPr/>
        <p:nvPr/>
      </p:nvGrpSpPr>
      <p:grpSpPr>
        <a:xfrm>
          <a:off x="0" y="0"/>
          <a:ext cx="0" cy="0"/>
          <a:chOff x="0" y="0"/>
          <a:chExt cx="0" cy="0"/>
        </a:xfrm>
      </p:grpSpPr>
    </p:spTree>
    <p:extLst>
      <p:ext uri="{BB962C8B-B14F-4D97-AF65-F5344CB8AC3E}">
        <p14:creationId xmlns:p14="http://schemas.microsoft.com/office/powerpoint/2010/main" val="19031873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3"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4260113411"/>
      </p:ext>
    </p:extLst>
  </p:cSld>
  <p:clrMap bg1="lt1" tx1="dk1" bg2="dk2" tx2="lt2" accent1="accent1" accent2="accent2" accent3="accent3" accent4="accent4" accent5="accent5" accent6="accent6" hlink="hlink" folHlink="folHlink"/>
  <p:sldLayoutIdLst>
    <p:sldLayoutId id="2147483655" r:id="rId1"/>
  </p:sldLayoutIdLst>
  <p:hf sldNum="0"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82880"/>
            <a:ext cx="11823192" cy="6492240"/>
          </a:xfrm>
          <a:prstGeom prst="roundRect">
            <a:avLst>
              <a:gd name="adj" fmla="val 3633"/>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230121" y="2433140"/>
            <a:ext cx="11731752" cy="19908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ts val="8400"/>
              </a:lnSpc>
              <a:spcBef>
                <a:spcPct val="0"/>
              </a:spcBef>
              <a:spcAft>
                <a:spcPts val="0"/>
              </a:spcAft>
              <a:buClr>
                <a:srgbClr val="000000"/>
              </a:buClr>
              <a:buSzTx/>
              <a:buFont typeface="Arial"/>
              <a:buNone/>
              <a:tabLst/>
              <a:defRPr/>
            </a:pPr>
            <a:r>
              <a:rPr kumimoji="0" lang="en-US" sz="6600" b="1" i="0" u="none" strike="noStrike" kern="1200" cap="none" spc="300" normalizeH="0" baseline="0" noProof="0" dirty="0">
                <a:ln>
                  <a:noFill/>
                </a:ln>
                <a:solidFill>
                  <a:srgbClr val="FFFFFF"/>
                </a:solidFill>
                <a:effectLst/>
                <a:uLnTx/>
                <a:uFillTx/>
                <a:latin typeface="Oswald" panose="02000503000000000000" pitchFamily="2" charset="0"/>
                <a:ea typeface="+mj-ea"/>
                <a:cs typeface="+mj-cs"/>
                <a:sym typeface="Arial"/>
              </a:rPr>
              <a:t>Civil Service</a:t>
            </a:r>
          </a:p>
          <a:p>
            <a:pPr marL="0" marR="0" lvl="0" indent="0" algn="ctr" defTabSz="914400" rtl="0" eaLnBrk="1" fontAlgn="auto" latinLnBrk="0" hangingPunct="1">
              <a:lnSpc>
                <a:spcPts val="8400"/>
              </a:lnSpc>
              <a:spcBef>
                <a:spcPct val="0"/>
              </a:spcBef>
              <a:spcAft>
                <a:spcPts val="0"/>
              </a:spcAft>
              <a:buClr>
                <a:srgbClr val="000000"/>
              </a:buClr>
              <a:buSzTx/>
              <a:buFont typeface="Arial"/>
              <a:buNone/>
              <a:tabLst/>
              <a:defRPr/>
            </a:pPr>
            <a:r>
              <a:rPr kumimoji="0" lang="en-US" sz="6600" b="1" i="0" u="none" strike="noStrike" kern="1200" cap="none" spc="300" normalizeH="0" baseline="0" noProof="0" dirty="0">
                <a:ln>
                  <a:noFill/>
                </a:ln>
                <a:solidFill>
                  <a:srgbClr val="FFFFFF"/>
                </a:solidFill>
                <a:effectLst/>
                <a:uLnTx/>
                <a:uFillTx/>
                <a:latin typeface="Oswald" panose="02000503000000000000" pitchFamily="2" charset="0"/>
                <a:ea typeface="+mj-ea"/>
                <a:cs typeface="+mj-cs"/>
                <a:sym typeface="Arial"/>
              </a:rPr>
              <a:t>Speed Learning</a:t>
            </a:r>
            <a:endParaRPr kumimoji="0" lang="en-US" sz="5400" b="1" i="0" u="none" strike="noStrike" kern="1200" cap="none" spc="300" normalizeH="0" baseline="0" noProof="0" dirty="0">
              <a:ln>
                <a:noFill/>
              </a:ln>
              <a:solidFill>
                <a:srgbClr val="FFFFFF"/>
              </a:solidFill>
              <a:effectLst/>
              <a:uLnTx/>
              <a:uFillTx/>
              <a:latin typeface="Oswald" panose="02000503000000000000" pitchFamily="2" charset="0"/>
              <a:ea typeface="+mj-ea"/>
              <a:cs typeface="+mj-cs"/>
              <a:sym typeface="Arial"/>
            </a:endParaRPr>
          </a:p>
          <a:p>
            <a:pPr marL="0" marR="0" lvl="0" indent="0" algn="ctr" defTabSz="914400" rtl="0" eaLnBrk="1" fontAlgn="auto" latinLnBrk="0" hangingPunct="1">
              <a:lnSpc>
                <a:spcPts val="8400"/>
              </a:lnSpc>
              <a:spcBef>
                <a:spcPct val="0"/>
              </a:spcBef>
              <a:spcAft>
                <a:spcPts val="0"/>
              </a:spcAft>
              <a:buClr>
                <a:srgbClr val="000000"/>
              </a:buClr>
              <a:buSzTx/>
              <a:buFont typeface="Arial"/>
              <a:buNone/>
              <a:tabLst/>
              <a:defRPr/>
            </a:pPr>
            <a:endParaRPr kumimoji="0" lang="en-US" sz="6600" b="1" i="0" u="none" strike="noStrike" kern="1200" cap="none" spc="300" normalizeH="0" baseline="0" noProof="0" dirty="0">
              <a:ln>
                <a:noFill/>
              </a:ln>
              <a:solidFill>
                <a:srgbClr val="FFFFFF"/>
              </a:solidFill>
              <a:effectLst/>
              <a:uLnTx/>
              <a:uFillTx/>
              <a:latin typeface="Oswald" panose="02000503000000000000" pitchFamily="2" charset="0"/>
              <a:ea typeface="+mj-ea"/>
              <a:cs typeface="+mj-cs"/>
              <a:sym typeface="Arial"/>
            </a:endParaRPr>
          </a:p>
        </p:txBody>
      </p:sp>
      <p:sp>
        <p:nvSpPr>
          <p:cNvPr id="5" name="Rectangle 4">
            <a:extLst>
              <a:ext uri="{FF2B5EF4-FFF2-40B4-BE49-F238E27FC236}">
                <a16:creationId xmlns:a16="http://schemas.microsoft.com/office/drawing/2014/main" id="{A2E30707-2650-DC67-4B93-F141C9F8E6AB}"/>
              </a:ext>
            </a:extLst>
          </p:cNvPr>
          <p:cNvSpPr/>
          <p:nvPr/>
        </p:nvSpPr>
        <p:spPr>
          <a:xfrm>
            <a:off x="0" y="4922099"/>
            <a:ext cx="12191999" cy="967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itle 1">
            <a:extLst>
              <a:ext uri="{FF2B5EF4-FFF2-40B4-BE49-F238E27FC236}">
                <a16:creationId xmlns:a16="http://schemas.microsoft.com/office/drawing/2014/main" id="{8D457CF7-03B9-CDF2-37A3-57350A9BC557}"/>
              </a:ext>
            </a:extLst>
          </p:cNvPr>
          <p:cNvSpPr txBox="1">
            <a:spLocks/>
          </p:cNvSpPr>
          <p:nvPr/>
        </p:nvSpPr>
        <p:spPr>
          <a:xfrm>
            <a:off x="184401" y="5010583"/>
            <a:ext cx="11823192" cy="7909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ts val="2600"/>
              </a:lnSpc>
              <a:spcBef>
                <a:spcPct val="0"/>
              </a:spcBef>
              <a:spcAft>
                <a:spcPts val="0"/>
              </a:spcAft>
              <a:buClr>
                <a:srgbClr val="000000"/>
              </a:buClr>
              <a:buSzTx/>
              <a:buFont typeface="Arial"/>
              <a:buNone/>
              <a:tabLst/>
              <a:defRPr/>
            </a:pPr>
            <a:endParaRPr kumimoji="0" lang="en-US" sz="1800" b="0" i="0" u="none" strike="noStrike" kern="1200" cap="none" spc="300" normalizeH="0" baseline="0" noProof="0" dirty="0">
              <a:ln>
                <a:noFill/>
              </a:ln>
              <a:solidFill>
                <a:srgbClr val="0B5D66"/>
              </a:solidFill>
              <a:effectLst/>
              <a:uLnTx/>
              <a:uFillTx/>
              <a:latin typeface="Arial" panose="020B0604020202020204" pitchFamily="34" charset="0"/>
              <a:ea typeface="+mj-ea"/>
              <a:cs typeface="Arial" panose="020B0604020202020204" pitchFamily="34" charset="0"/>
              <a:sym typeface="Arial"/>
            </a:endParaRPr>
          </a:p>
        </p:txBody>
      </p:sp>
      <p:sp>
        <p:nvSpPr>
          <p:cNvPr id="2" name="TextBox 1">
            <a:extLst>
              <a:ext uri="{FF2B5EF4-FFF2-40B4-BE49-F238E27FC236}">
                <a16:creationId xmlns:a16="http://schemas.microsoft.com/office/drawing/2014/main" id="{5D3ECCDB-FD8A-87A5-1C3F-798AC966095D}"/>
              </a:ext>
            </a:extLst>
          </p:cNvPr>
          <p:cNvSpPr txBox="1"/>
          <p:nvPr/>
        </p:nvSpPr>
        <p:spPr>
          <a:xfrm>
            <a:off x="1" y="6151443"/>
            <a:ext cx="1219199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all" spc="30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June 2025</a:t>
            </a:r>
          </a:p>
        </p:txBody>
      </p:sp>
      <p:pic>
        <p:nvPicPr>
          <p:cNvPr id="6" name="Picture 5">
            <a:extLst>
              <a:ext uri="{FF2B5EF4-FFF2-40B4-BE49-F238E27FC236}">
                <a16:creationId xmlns:a16="http://schemas.microsoft.com/office/drawing/2014/main" id="{97205C95-51D5-4CE0-48BE-72E5FE141A97}"/>
              </a:ext>
            </a:extLst>
          </p:cNvPr>
          <p:cNvPicPr>
            <a:picLocks noChangeAspect="1"/>
          </p:cNvPicPr>
          <p:nvPr/>
        </p:nvPicPr>
        <p:blipFill>
          <a:blip r:embed="rId3"/>
          <a:srcRect/>
          <a:stretch/>
        </p:blipFill>
        <p:spPr>
          <a:xfrm>
            <a:off x="3236155" y="535342"/>
            <a:ext cx="5719682" cy="1545336"/>
          </a:xfrm>
          <a:prstGeom prst="rect">
            <a:avLst/>
          </a:prstGeom>
        </p:spPr>
      </p:pic>
    </p:spTree>
    <p:extLst>
      <p:ext uri="{BB962C8B-B14F-4D97-AF65-F5344CB8AC3E}">
        <p14:creationId xmlns:p14="http://schemas.microsoft.com/office/powerpoint/2010/main" val="4141203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2" name="Rectangle 1">
            <a:extLst>
              <a:ext uri="{FF2B5EF4-FFF2-40B4-BE49-F238E27FC236}">
                <a16:creationId xmlns:a16="http://schemas.microsoft.com/office/drawing/2014/main" id="{43287E3A-02FE-B966-98B1-333C34B35E00}"/>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FDA21D2-ADDB-C2D6-0304-680F249526BA}"/>
              </a:ext>
            </a:extLst>
          </p:cNvPr>
          <p:cNvSpPr/>
          <p:nvPr/>
        </p:nvSpPr>
        <p:spPr>
          <a:xfrm>
            <a:off x="184404" y="182880"/>
            <a:ext cx="11823192" cy="6492240"/>
          </a:xfrm>
          <a:prstGeom prst="roundRect">
            <a:avLst>
              <a:gd name="adj" fmla="val 3633"/>
            </a:avLst>
          </a:prstGeom>
          <a:gradFill flip="none" rotWithShape="1">
            <a:gsLst>
              <a:gs pos="0">
                <a:srgbClr val="D0D0CE"/>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464659" y="2260512"/>
            <a:ext cx="7669938" cy="267117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5600" b="1" spc="300" dirty="0">
                <a:solidFill>
                  <a:srgbClr val="0B5D66"/>
                </a:solidFill>
                <a:latin typeface="Oswald" panose="02000503000000000000" pitchFamily="2" charset="0"/>
              </a:rPr>
              <a:t>TOUR OF MSD ONLINE</a:t>
            </a:r>
          </a:p>
        </p:txBody>
      </p:sp>
      <p:sp>
        <p:nvSpPr>
          <p:cNvPr id="6" name="Freeform 5">
            <a:extLst>
              <a:ext uri="{FF2B5EF4-FFF2-40B4-BE49-F238E27FC236}">
                <a16:creationId xmlns:a16="http://schemas.microsoft.com/office/drawing/2014/main" id="{9AAB9F1C-4604-5200-926E-8E1D3B68C360}"/>
              </a:ext>
            </a:extLst>
          </p:cNvPr>
          <p:cNvSpPr/>
          <p:nvPr/>
        </p:nvSpPr>
        <p:spPr>
          <a:xfrm>
            <a:off x="0" y="4921626"/>
            <a:ext cx="9051754" cy="1108598"/>
          </a:xfrm>
          <a:custGeom>
            <a:avLst/>
            <a:gdLst>
              <a:gd name="connsiteX0" fmla="*/ 0 w 9051754"/>
              <a:gd name="connsiteY0" fmla="*/ 0 h 1108598"/>
              <a:gd name="connsiteX1" fmla="*/ 8497455 w 9051754"/>
              <a:gd name="connsiteY1" fmla="*/ 0 h 1108598"/>
              <a:gd name="connsiteX2" fmla="*/ 9051754 w 9051754"/>
              <a:gd name="connsiteY2" fmla="*/ 554299 h 1108598"/>
              <a:gd name="connsiteX3" fmla="*/ 8497455 w 9051754"/>
              <a:gd name="connsiteY3" fmla="*/ 1108598 h 1108598"/>
              <a:gd name="connsiteX4" fmla="*/ 8497445 w 9051754"/>
              <a:gd name="connsiteY4" fmla="*/ 1108597 h 1108598"/>
              <a:gd name="connsiteX5" fmla="*/ 0 w 9051754"/>
              <a:gd name="connsiteY5" fmla="*/ 1108597 h 110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1754" h="1108598">
                <a:moveTo>
                  <a:pt x="0" y="0"/>
                </a:moveTo>
                <a:lnTo>
                  <a:pt x="8497455" y="0"/>
                </a:lnTo>
                <a:cubicBezTo>
                  <a:pt x="8803586" y="0"/>
                  <a:pt x="9051754" y="248168"/>
                  <a:pt x="9051754" y="554299"/>
                </a:cubicBezTo>
                <a:cubicBezTo>
                  <a:pt x="9051754" y="860430"/>
                  <a:pt x="8803586" y="1108598"/>
                  <a:pt x="8497455" y="1108598"/>
                </a:cubicBezTo>
                <a:lnTo>
                  <a:pt x="8497445" y="1108597"/>
                </a:lnTo>
                <a:lnTo>
                  <a:pt x="0" y="1108597"/>
                </a:lnTo>
                <a:close/>
              </a:path>
            </a:pathLst>
          </a:custGeom>
          <a:solidFill>
            <a:srgbClr val="0B5D6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8D457CF7-03B9-CDF2-37A3-57350A9BC557}"/>
              </a:ext>
            </a:extLst>
          </p:cNvPr>
          <p:cNvSpPr txBox="1">
            <a:spLocks/>
          </p:cNvSpPr>
          <p:nvPr/>
        </p:nvSpPr>
        <p:spPr>
          <a:xfrm>
            <a:off x="557653" y="5083779"/>
            <a:ext cx="8149584" cy="7909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sz="1800" spc="300" dirty="0">
                <a:solidFill>
                  <a:schemeClr val="bg1"/>
                </a:solidFill>
                <a:latin typeface="Arial"/>
                <a:cs typeface="Arial"/>
              </a:rPr>
              <a:t>Rashawn King</a:t>
            </a:r>
            <a:endParaRPr lang="en-US" sz="1800" spc="3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9464395-9AEA-4886-376E-0B23B74EA2B0}"/>
              </a:ext>
            </a:extLst>
          </p:cNvPr>
          <p:cNvSpPr txBox="1"/>
          <p:nvPr/>
        </p:nvSpPr>
        <p:spPr>
          <a:xfrm>
            <a:off x="596698" y="6215113"/>
            <a:ext cx="8455056" cy="276999"/>
          </a:xfrm>
          <a:prstGeom prst="rect">
            <a:avLst/>
          </a:prstGeom>
          <a:noFill/>
        </p:spPr>
        <p:txBody>
          <a:bodyPr wrap="square" lIns="91440" tIns="45720" rIns="91440" bIns="45720" rtlCol="0" anchor="t">
            <a:spAutoFit/>
          </a:bodyPr>
          <a:lstStyle/>
          <a:p>
            <a:r>
              <a:rPr lang="en-US" sz="1200" cap="all" spc="300" dirty="0">
                <a:solidFill>
                  <a:srgbClr val="0B5D66"/>
                </a:solidFill>
              </a:rPr>
              <a:t>June 4, 2025</a:t>
            </a:r>
          </a:p>
        </p:txBody>
      </p:sp>
      <p:pic>
        <p:nvPicPr>
          <p:cNvPr id="10" name="Picture 9" descr="A black background with blue text&#10;&#10;Description automatically generated">
            <a:extLst>
              <a:ext uri="{FF2B5EF4-FFF2-40B4-BE49-F238E27FC236}">
                <a16:creationId xmlns:a16="http://schemas.microsoft.com/office/drawing/2014/main" id="{14598887-5FE0-98FD-8BD9-3A7108C51823}"/>
              </a:ext>
            </a:extLst>
          </p:cNvPr>
          <p:cNvPicPr>
            <a:picLocks noChangeAspect="1"/>
          </p:cNvPicPr>
          <p:nvPr/>
        </p:nvPicPr>
        <p:blipFill>
          <a:blip r:embed="rId3"/>
          <a:stretch>
            <a:fillRect/>
          </a:stretch>
        </p:blipFill>
        <p:spPr>
          <a:xfrm>
            <a:off x="464659" y="463661"/>
            <a:ext cx="4462495" cy="1205672"/>
          </a:xfrm>
          <a:prstGeom prst="rect">
            <a:avLst/>
          </a:prstGeom>
        </p:spPr>
      </p:pic>
    </p:spTree>
    <p:extLst>
      <p:ext uri="{BB962C8B-B14F-4D97-AF65-F5344CB8AC3E}">
        <p14:creationId xmlns:p14="http://schemas.microsoft.com/office/powerpoint/2010/main" val="3885964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2" name="Rectangle 1">
            <a:extLst>
              <a:ext uri="{FF2B5EF4-FFF2-40B4-BE49-F238E27FC236}">
                <a16:creationId xmlns:a16="http://schemas.microsoft.com/office/drawing/2014/main" id="{43287E3A-02FE-B966-98B1-333C34B35E00}"/>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FDA21D2-ADDB-C2D6-0304-680F249526BA}"/>
              </a:ext>
            </a:extLst>
          </p:cNvPr>
          <p:cNvSpPr/>
          <p:nvPr/>
        </p:nvSpPr>
        <p:spPr>
          <a:xfrm>
            <a:off x="184404" y="182880"/>
            <a:ext cx="11823192" cy="6492240"/>
          </a:xfrm>
          <a:prstGeom prst="roundRect">
            <a:avLst>
              <a:gd name="adj" fmla="val 3633"/>
            </a:avLst>
          </a:prstGeom>
          <a:gradFill flip="none" rotWithShape="1">
            <a:gsLst>
              <a:gs pos="0">
                <a:srgbClr val="D0D0CE"/>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EEEC95D-8EB3-0846-9B0E-185DCA083121}"/>
              </a:ext>
            </a:extLst>
          </p:cNvPr>
          <p:cNvSpPr txBox="1">
            <a:spLocks/>
          </p:cNvSpPr>
          <p:nvPr/>
        </p:nvSpPr>
        <p:spPr>
          <a:xfrm>
            <a:off x="464659" y="2260512"/>
            <a:ext cx="5925553" cy="267117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5600" b="1" spc="300" dirty="0">
                <a:solidFill>
                  <a:srgbClr val="0B5D66"/>
                </a:solidFill>
                <a:latin typeface="Oswald" panose="02000503000000000000" pitchFamily="2" charset="0"/>
              </a:rPr>
              <a:t>COMMUNICATING</a:t>
            </a:r>
          </a:p>
          <a:p>
            <a:pPr>
              <a:lnSpc>
                <a:spcPct val="100000"/>
              </a:lnSpc>
            </a:pPr>
            <a:r>
              <a:rPr lang="en-US" sz="5600" b="1" spc="300" dirty="0">
                <a:solidFill>
                  <a:srgbClr val="0B5D66"/>
                </a:solidFill>
                <a:latin typeface="Oswald" panose="02000503000000000000" pitchFamily="2" charset="0"/>
              </a:rPr>
              <a:t>WITH 				  MSD</a:t>
            </a:r>
          </a:p>
        </p:txBody>
      </p:sp>
      <p:pic>
        <p:nvPicPr>
          <p:cNvPr id="21" name="Picture 20">
            <a:extLst>
              <a:ext uri="{FF2B5EF4-FFF2-40B4-BE49-F238E27FC236}">
                <a16:creationId xmlns:a16="http://schemas.microsoft.com/office/drawing/2014/main" id="{AB976244-07C3-DAE8-1417-A30CF7BBFC72}"/>
              </a:ext>
            </a:extLst>
          </p:cNvPr>
          <p:cNvPicPr>
            <a:picLocks noChangeAspect="1"/>
          </p:cNvPicPr>
          <p:nvPr/>
        </p:nvPicPr>
        <p:blipFill>
          <a:blip r:embed="rId3"/>
          <a:srcRect t="7728" b="7728"/>
          <a:stretch/>
        </p:blipFill>
        <p:spPr>
          <a:xfrm>
            <a:off x="6574616" y="1066497"/>
            <a:ext cx="5416868" cy="4579616"/>
          </a:xfrm>
          <a:custGeom>
            <a:avLst/>
            <a:gdLst>
              <a:gd name="connsiteX0" fmla="*/ 2289808 w 5416868"/>
              <a:gd name="connsiteY0" fmla="*/ 0 h 4579616"/>
              <a:gd name="connsiteX1" fmla="*/ 2315144 w 5416868"/>
              <a:gd name="connsiteY1" fmla="*/ 1279 h 4579616"/>
              <a:gd name="connsiteX2" fmla="*/ 2315144 w 5416868"/>
              <a:gd name="connsiteY2" fmla="*/ 0 h 4579616"/>
              <a:gd name="connsiteX3" fmla="*/ 5416868 w 5416868"/>
              <a:gd name="connsiteY3" fmla="*/ 0 h 4579616"/>
              <a:gd name="connsiteX4" fmla="*/ 5416868 w 5416868"/>
              <a:gd name="connsiteY4" fmla="*/ 4579615 h 4579616"/>
              <a:gd name="connsiteX5" fmla="*/ 2315144 w 5416868"/>
              <a:gd name="connsiteY5" fmla="*/ 4579615 h 4579616"/>
              <a:gd name="connsiteX6" fmla="*/ 2315144 w 5416868"/>
              <a:gd name="connsiteY6" fmla="*/ 4578337 h 4579616"/>
              <a:gd name="connsiteX7" fmla="*/ 2289808 w 5416868"/>
              <a:gd name="connsiteY7" fmla="*/ 4579616 h 4579616"/>
              <a:gd name="connsiteX8" fmla="*/ 0 w 5416868"/>
              <a:gd name="connsiteY8" fmla="*/ 2289808 h 4579616"/>
              <a:gd name="connsiteX9" fmla="*/ 2289808 w 5416868"/>
              <a:gd name="connsiteY9" fmla="*/ 0 h 4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6868" h="4579616">
                <a:moveTo>
                  <a:pt x="2289808" y="0"/>
                </a:moveTo>
                <a:lnTo>
                  <a:pt x="2315144" y="1279"/>
                </a:lnTo>
                <a:lnTo>
                  <a:pt x="2315144" y="0"/>
                </a:lnTo>
                <a:lnTo>
                  <a:pt x="5416868" y="0"/>
                </a:lnTo>
                <a:lnTo>
                  <a:pt x="5416868" y="4579615"/>
                </a:lnTo>
                <a:lnTo>
                  <a:pt x="2315144" y="4579615"/>
                </a:lnTo>
                <a:lnTo>
                  <a:pt x="2315144" y="4578337"/>
                </a:lnTo>
                <a:lnTo>
                  <a:pt x="2289808" y="4579616"/>
                </a:lnTo>
                <a:cubicBezTo>
                  <a:pt x="1025182" y="4579616"/>
                  <a:pt x="0" y="3554434"/>
                  <a:pt x="0" y="2289808"/>
                </a:cubicBezTo>
                <a:cubicBezTo>
                  <a:pt x="0" y="1025182"/>
                  <a:pt x="1025182" y="0"/>
                  <a:pt x="2289808" y="0"/>
                </a:cubicBezTo>
                <a:close/>
              </a:path>
            </a:pathLst>
          </a:custGeom>
        </p:spPr>
      </p:pic>
      <p:sp>
        <p:nvSpPr>
          <p:cNvPr id="6" name="Freeform 5">
            <a:extLst>
              <a:ext uri="{FF2B5EF4-FFF2-40B4-BE49-F238E27FC236}">
                <a16:creationId xmlns:a16="http://schemas.microsoft.com/office/drawing/2014/main" id="{9AAB9F1C-4604-5200-926E-8E1D3B68C360}"/>
              </a:ext>
            </a:extLst>
          </p:cNvPr>
          <p:cNvSpPr/>
          <p:nvPr/>
        </p:nvSpPr>
        <p:spPr>
          <a:xfrm>
            <a:off x="0" y="4921626"/>
            <a:ext cx="9051754" cy="1108598"/>
          </a:xfrm>
          <a:custGeom>
            <a:avLst/>
            <a:gdLst>
              <a:gd name="connsiteX0" fmla="*/ 0 w 9051754"/>
              <a:gd name="connsiteY0" fmla="*/ 0 h 1108598"/>
              <a:gd name="connsiteX1" fmla="*/ 8497455 w 9051754"/>
              <a:gd name="connsiteY1" fmla="*/ 0 h 1108598"/>
              <a:gd name="connsiteX2" fmla="*/ 9051754 w 9051754"/>
              <a:gd name="connsiteY2" fmla="*/ 554299 h 1108598"/>
              <a:gd name="connsiteX3" fmla="*/ 8497455 w 9051754"/>
              <a:gd name="connsiteY3" fmla="*/ 1108598 h 1108598"/>
              <a:gd name="connsiteX4" fmla="*/ 8497445 w 9051754"/>
              <a:gd name="connsiteY4" fmla="*/ 1108597 h 1108598"/>
              <a:gd name="connsiteX5" fmla="*/ 0 w 9051754"/>
              <a:gd name="connsiteY5" fmla="*/ 1108597 h 110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1754" h="1108598">
                <a:moveTo>
                  <a:pt x="0" y="0"/>
                </a:moveTo>
                <a:lnTo>
                  <a:pt x="8497455" y="0"/>
                </a:lnTo>
                <a:cubicBezTo>
                  <a:pt x="8803586" y="0"/>
                  <a:pt x="9051754" y="248168"/>
                  <a:pt x="9051754" y="554299"/>
                </a:cubicBezTo>
                <a:cubicBezTo>
                  <a:pt x="9051754" y="860430"/>
                  <a:pt x="8803586" y="1108598"/>
                  <a:pt x="8497455" y="1108598"/>
                </a:cubicBezTo>
                <a:lnTo>
                  <a:pt x="8497445" y="1108597"/>
                </a:lnTo>
                <a:lnTo>
                  <a:pt x="0" y="1108597"/>
                </a:lnTo>
                <a:close/>
              </a:path>
            </a:pathLst>
          </a:custGeom>
          <a:solidFill>
            <a:srgbClr val="0B5D6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8D457CF7-03B9-CDF2-37A3-57350A9BC557}"/>
              </a:ext>
            </a:extLst>
          </p:cNvPr>
          <p:cNvSpPr txBox="1">
            <a:spLocks/>
          </p:cNvSpPr>
          <p:nvPr/>
        </p:nvSpPr>
        <p:spPr>
          <a:xfrm>
            <a:off x="557653" y="5083779"/>
            <a:ext cx="8149584" cy="7909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sz="1800" spc="300" dirty="0">
                <a:solidFill>
                  <a:schemeClr val="bg1"/>
                </a:solidFill>
                <a:latin typeface="Arial"/>
                <a:cs typeface="Arial"/>
              </a:rPr>
              <a:t>Richard Lonergan</a:t>
            </a:r>
            <a:endParaRPr lang="en-US" sz="1800" spc="3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9464395-9AEA-4886-376E-0B23B74EA2B0}"/>
              </a:ext>
            </a:extLst>
          </p:cNvPr>
          <p:cNvSpPr txBox="1"/>
          <p:nvPr/>
        </p:nvSpPr>
        <p:spPr>
          <a:xfrm>
            <a:off x="596698" y="6215113"/>
            <a:ext cx="8455056" cy="276999"/>
          </a:xfrm>
          <a:prstGeom prst="rect">
            <a:avLst/>
          </a:prstGeom>
          <a:noFill/>
        </p:spPr>
        <p:txBody>
          <a:bodyPr wrap="square" lIns="91440" tIns="45720" rIns="91440" bIns="45720" rtlCol="0" anchor="t">
            <a:spAutoFit/>
          </a:bodyPr>
          <a:lstStyle/>
          <a:p>
            <a:r>
              <a:rPr lang="en-US" sz="1200" cap="all" spc="300" dirty="0">
                <a:solidFill>
                  <a:srgbClr val="0B5D66"/>
                </a:solidFill>
              </a:rPr>
              <a:t>June 4, 2025</a:t>
            </a:r>
          </a:p>
        </p:txBody>
      </p:sp>
      <p:pic>
        <p:nvPicPr>
          <p:cNvPr id="10" name="Picture 9" descr="A black background with blue text&#10;&#10;Description automatically generated">
            <a:extLst>
              <a:ext uri="{FF2B5EF4-FFF2-40B4-BE49-F238E27FC236}">
                <a16:creationId xmlns:a16="http://schemas.microsoft.com/office/drawing/2014/main" id="{14598887-5FE0-98FD-8BD9-3A7108C51823}"/>
              </a:ext>
            </a:extLst>
          </p:cNvPr>
          <p:cNvPicPr>
            <a:picLocks noChangeAspect="1"/>
          </p:cNvPicPr>
          <p:nvPr/>
        </p:nvPicPr>
        <p:blipFill>
          <a:blip r:embed="rId4"/>
          <a:stretch>
            <a:fillRect/>
          </a:stretch>
        </p:blipFill>
        <p:spPr>
          <a:xfrm>
            <a:off x="464659" y="463661"/>
            <a:ext cx="4462495" cy="1205672"/>
          </a:xfrm>
          <a:prstGeom prst="rect">
            <a:avLst/>
          </a:prstGeom>
        </p:spPr>
      </p:pic>
    </p:spTree>
    <p:extLst>
      <p:ext uri="{BB962C8B-B14F-4D97-AF65-F5344CB8AC3E}">
        <p14:creationId xmlns:p14="http://schemas.microsoft.com/office/powerpoint/2010/main" val="157208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828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277792" y="1197041"/>
            <a:ext cx="11271568"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mn-lt"/>
                <a:cs typeface="Arial" panose="020B0604020202020204" pitchFamily="34" charset="0"/>
              </a:rPr>
              <a:t>Information Memorandum IM-01-24</a:t>
            </a:r>
          </a:p>
          <a:p>
            <a:pPr marL="678165" indent="-342900">
              <a:lnSpc>
                <a:spcPts val="2600"/>
              </a:lnSpc>
              <a:spcAft>
                <a:spcPts val="600"/>
              </a:spcAft>
              <a:buClr>
                <a:srgbClr val="154973"/>
              </a:buClr>
              <a:buSzPts val="1400"/>
            </a:pPr>
            <a:r>
              <a:rPr lang="en-US" sz="2000" b="1" dirty="0">
                <a:solidFill>
                  <a:srgbClr val="65999E"/>
                </a:solidFill>
                <a:latin typeface="+mn-lt"/>
                <a:cs typeface="Arial" panose="020B0604020202020204" pitchFamily="34" charset="0"/>
              </a:rPr>
              <a:t>IM-01-24: Exam Related Correspondence Guide</a:t>
            </a:r>
          </a:p>
          <a:p>
            <a:pPr marL="678165" indent="-342900">
              <a:lnSpc>
                <a:spcPts val="2600"/>
              </a:lnSpc>
              <a:spcAft>
                <a:spcPts val="600"/>
              </a:spcAft>
              <a:buClr>
                <a:srgbClr val="154973"/>
              </a:buClr>
              <a:buSzPts val="1400"/>
            </a:pPr>
            <a:r>
              <a:rPr lang="en-US" sz="2000" b="1" dirty="0">
                <a:solidFill>
                  <a:srgbClr val="65999E"/>
                </a:solidFill>
                <a:latin typeface="+mn-lt"/>
                <a:cs typeface="Arial" panose="020B0604020202020204" pitchFamily="34" charset="0"/>
              </a:rPr>
              <a:t>IM-01-24 Suggests how to create simple messages which can be understood and processed quickly for exam related correspondence.</a:t>
            </a:r>
          </a:p>
          <a:p>
            <a:pPr marL="1135365" lvl="1" indent="-342900">
              <a:lnSpc>
                <a:spcPts val="2600"/>
              </a:lnSpc>
              <a:spcAft>
                <a:spcPts val="600"/>
              </a:spcAft>
              <a:buClr>
                <a:srgbClr val="154973"/>
              </a:buClr>
              <a:buSzPts val="1400"/>
            </a:pPr>
            <a:r>
              <a:rPr lang="en-US" sz="1600" b="1" dirty="0">
                <a:solidFill>
                  <a:srgbClr val="65999E"/>
                </a:solidFill>
                <a:latin typeface="+mn-lt"/>
                <a:cs typeface="Arial" panose="020B0604020202020204" pitchFamily="34" charset="0"/>
              </a:rPr>
              <a:t>This presentation will allow you to use IM-01-24 to create simplified non-exam related correspondence</a:t>
            </a:r>
          </a:p>
          <a:p>
            <a:pPr marL="1135365" lvl="1" indent="-342900">
              <a:lnSpc>
                <a:spcPts val="2600"/>
              </a:lnSpc>
              <a:spcAft>
                <a:spcPts val="600"/>
              </a:spcAft>
              <a:buClr>
                <a:srgbClr val="154973"/>
              </a:buClr>
              <a:buSzPts val="1400"/>
            </a:pPr>
            <a:r>
              <a:rPr lang="en-US" sz="1600" b="1" dirty="0">
                <a:solidFill>
                  <a:srgbClr val="65999E"/>
                </a:solidFill>
                <a:latin typeface="+mn-lt"/>
                <a:cs typeface="Arial" panose="020B0604020202020204" pitchFamily="34" charset="0"/>
              </a:rPr>
              <a:t>The there are two correspondence guides (which have changed):</a:t>
            </a:r>
          </a:p>
          <a:p>
            <a:pPr marL="1592565" lvl="2" indent="-342900">
              <a:lnSpc>
                <a:spcPts val="2600"/>
              </a:lnSpc>
              <a:spcAft>
                <a:spcPts val="600"/>
              </a:spcAft>
              <a:buClr>
                <a:srgbClr val="154973"/>
              </a:buClr>
              <a:buSzPts val="1400"/>
            </a:pPr>
            <a:r>
              <a:rPr lang="en-US" sz="1600" dirty="0">
                <a:solidFill>
                  <a:srgbClr val="65999E"/>
                </a:solidFill>
                <a:latin typeface="MS UI Gothic" panose="020B0600070205080204" pitchFamily="34" charset="-128"/>
                <a:ea typeface="MS UI Gothic" panose="020B0600070205080204" pitchFamily="34" charset="-128"/>
                <a:cs typeface="Arial" panose="020B0604020202020204" pitchFamily="34" charset="0"/>
              </a:rPr>
              <a:t>➊ </a:t>
            </a:r>
            <a:r>
              <a:rPr lang="en-US" sz="1600" b="1" dirty="0">
                <a:solidFill>
                  <a:srgbClr val="65999E"/>
                </a:solidFill>
                <a:latin typeface="+mn-lt"/>
                <a:cs typeface="Arial" panose="020B0604020202020204" pitchFamily="34" charset="0"/>
              </a:rPr>
              <a:t>Exam-Related Correspondence Guide: a list of who to contact about specific exam issues</a:t>
            </a:r>
          </a:p>
          <a:p>
            <a:pPr marL="1706865" lvl="3" indent="0">
              <a:lnSpc>
                <a:spcPts val="2600"/>
              </a:lnSpc>
              <a:spcAft>
                <a:spcPts val="600"/>
              </a:spcAft>
              <a:buClr>
                <a:srgbClr val="154973"/>
              </a:buClr>
              <a:buSzPts val="1400"/>
              <a:buNone/>
            </a:pPr>
            <a:r>
              <a:rPr lang="en-US" sz="1400" b="1" dirty="0">
                <a:solidFill>
                  <a:srgbClr val="65999E"/>
                </a:solidFill>
                <a:latin typeface="+mn-lt"/>
                <a:cs typeface="Arial" panose="020B0604020202020204" pitchFamily="34" charset="0"/>
              </a:rPr>
              <a:t>		…and the focus of our presentation today:</a:t>
            </a:r>
          </a:p>
          <a:p>
            <a:pPr marL="1592565" lvl="2" indent="-342900">
              <a:lnSpc>
                <a:spcPts val="2600"/>
              </a:lnSpc>
              <a:spcAft>
                <a:spcPts val="600"/>
              </a:spcAft>
              <a:buClr>
                <a:srgbClr val="154973"/>
              </a:buClr>
              <a:buSzPts val="1400"/>
            </a:pPr>
            <a:r>
              <a:rPr lang="en-US" sz="1600" dirty="0">
                <a:solidFill>
                  <a:srgbClr val="65999E"/>
                </a:solidFill>
                <a:latin typeface="MS UI Gothic" panose="020B0600070205080204" pitchFamily="34" charset="-128"/>
                <a:ea typeface="MS UI Gothic" panose="020B0600070205080204" pitchFamily="34" charset="-128"/>
                <a:cs typeface="Arial" panose="020B0604020202020204" pitchFamily="34" charset="0"/>
              </a:rPr>
              <a:t>➋ </a:t>
            </a:r>
            <a:r>
              <a:rPr lang="en-US" sz="1600" b="1" dirty="0">
                <a:solidFill>
                  <a:srgbClr val="65999E"/>
                </a:solidFill>
                <a:latin typeface="+mn-lt"/>
                <a:ea typeface="MS UI Gothic" panose="020B0600070205080204" pitchFamily="34" charset="-128"/>
                <a:cs typeface="Arial" panose="020B0604020202020204" pitchFamily="34" charset="0"/>
              </a:rPr>
              <a:t>Common E</a:t>
            </a:r>
            <a:r>
              <a:rPr lang="en-US" sz="1600" b="1" dirty="0">
                <a:solidFill>
                  <a:srgbClr val="65999E"/>
                </a:solidFill>
                <a:latin typeface="+mn-lt"/>
                <a:cs typeface="Arial" panose="020B0604020202020204" pitchFamily="34" charset="0"/>
              </a:rPr>
              <a:t>xam-Related Email Correspondence Guide: how to write a message</a:t>
            </a:r>
          </a:p>
          <a:p>
            <a:pPr marL="2506965" lvl="4" indent="-342900">
              <a:lnSpc>
                <a:spcPts val="2600"/>
              </a:lnSpc>
              <a:spcAft>
                <a:spcPts val="600"/>
              </a:spcAft>
              <a:buClr>
                <a:srgbClr val="154973"/>
              </a:buClr>
              <a:buSzPts val="1400"/>
            </a:pPr>
            <a:r>
              <a:rPr lang="en-US" sz="1400" b="1" dirty="0">
                <a:solidFill>
                  <a:srgbClr val="65999E"/>
                </a:solidFill>
                <a:latin typeface="+mn-lt"/>
                <a:cs typeface="Arial" panose="020B0604020202020204" pitchFamily="34" charset="0"/>
              </a:rPr>
              <a:t>With the information in a uniform context</a:t>
            </a:r>
          </a:p>
          <a:p>
            <a:pPr marL="2506965" lvl="4" indent="-342900">
              <a:lnSpc>
                <a:spcPts val="2600"/>
              </a:lnSpc>
              <a:spcAft>
                <a:spcPts val="600"/>
              </a:spcAft>
              <a:buClr>
                <a:srgbClr val="154973"/>
              </a:buClr>
              <a:buSzPts val="1400"/>
            </a:pPr>
            <a:r>
              <a:rPr lang="en-US" sz="1400" b="1" dirty="0">
                <a:solidFill>
                  <a:srgbClr val="65999E"/>
                </a:solidFill>
                <a:latin typeface="+mn-lt"/>
                <a:cs typeface="Arial" panose="020B0604020202020204" pitchFamily="34" charset="0"/>
              </a:rPr>
              <a:t>With all that needs to be communicated</a:t>
            </a:r>
          </a:p>
          <a:p>
            <a:pPr marL="678165" indent="-342900">
              <a:lnSpc>
                <a:spcPts val="2600"/>
              </a:lnSpc>
              <a:spcAft>
                <a:spcPts val="600"/>
              </a:spcAft>
              <a:buClr>
                <a:srgbClr val="154973"/>
              </a:buClr>
              <a:buSzPts val="1400"/>
            </a:pPr>
            <a:endParaRPr lang="en-US" sz="2000" b="1" dirty="0">
              <a:solidFill>
                <a:srgbClr val="65999E"/>
              </a:solidFill>
              <a:latin typeface="+mn-lt"/>
              <a:cs typeface="Arial" panose="020B0604020202020204" pitchFamily="34" charset="0"/>
            </a:endParaRPr>
          </a:p>
          <a:p>
            <a:pPr marL="335265" indent="0">
              <a:lnSpc>
                <a:spcPts val="2600"/>
              </a:lnSpc>
              <a:spcBef>
                <a:spcPts val="800"/>
              </a:spcBef>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4</a:t>
            </a:fld>
            <a:endParaRPr lang="en-US" sz="140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000" dirty="0">
                <a:solidFill>
                  <a:schemeClr val="tx1"/>
                </a:solidFill>
                <a:latin typeface="Oswald" panose="02000503000000000000" pitchFamily="2" charset="0"/>
              </a:rPr>
              <a:t>NY JUNE CONFERENCE 2025</a:t>
            </a:r>
          </a:p>
          <a:p>
            <a:r>
              <a:rPr lang="en-US" sz="800" b="0" dirty="0">
                <a:solidFill>
                  <a:schemeClr val="bg1"/>
                </a:solidFill>
                <a:latin typeface="Aptos"/>
              </a:rPr>
              <a:t> </a:t>
            </a:r>
          </a:p>
        </p:txBody>
      </p:sp>
      <p:pic>
        <p:nvPicPr>
          <p:cNvPr id="3" name="Picture 2">
            <a:extLst>
              <a:ext uri="{FF2B5EF4-FFF2-40B4-BE49-F238E27FC236}">
                <a16:creationId xmlns:a16="http://schemas.microsoft.com/office/drawing/2014/main" id="{D936866B-49C7-32F5-37C3-6CD6C2210078}"/>
              </a:ext>
            </a:extLst>
          </p:cNvPr>
          <p:cNvPicPr>
            <a:picLocks noChangeAspect="1"/>
          </p:cNvPicPr>
          <p:nvPr/>
        </p:nvPicPr>
        <p:blipFill>
          <a:blip r:embed="rId3"/>
          <a:stretch>
            <a:fillRect/>
          </a:stretch>
        </p:blipFill>
        <p:spPr>
          <a:xfrm>
            <a:off x="10099281" y="5008486"/>
            <a:ext cx="1206500" cy="1206500"/>
          </a:xfrm>
          <a:prstGeom prst="rect">
            <a:avLst/>
          </a:prstGeom>
        </p:spPr>
      </p:pic>
    </p:spTree>
    <p:extLst>
      <p:ext uri="{BB962C8B-B14F-4D97-AF65-F5344CB8AC3E}">
        <p14:creationId xmlns:p14="http://schemas.microsoft.com/office/powerpoint/2010/main" val="207853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FA89F556-6108-6605-E3B0-976A1B1BAB33}"/>
              </a:ext>
            </a:extLst>
          </p:cNvPr>
          <p:cNvSpPr/>
          <p:nvPr/>
        </p:nvSpPr>
        <p:spPr>
          <a:xfrm rot="16200000">
            <a:off x="5463315" y="-3648991"/>
            <a:ext cx="1265364" cy="10924676"/>
          </a:xfrm>
          <a:prstGeom prst="roundRect">
            <a:avLst>
              <a:gd name="adj" fmla="val 11356"/>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A25FCAD-D824-5EAF-E4F4-D9C6801F10F4}"/>
              </a:ext>
            </a:extLst>
          </p:cNvPr>
          <p:cNvSpPr txBox="1"/>
          <p:nvPr/>
        </p:nvSpPr>
        <p:spPr>
          <a:xfrm>
            <a:off x="3032947" y="1568676"/>
            <a:ext cx="2510210" cy="477054"/>
          </a:xfrm>
          <a:prstGeom prst="rect">
            <a:avLst/>
          </a:prstGeom>
          <a:noFill/>
        </p:spPr>
        <p:txBody>
          <a:bodyPr wrap="square" rtlCol="0">
            <a:spAutoFit/>
          </a:bodyPr>
          <a:lstStyle/>
          <a:p>
            <a:pPr>
              <a:lnSpc>
                <a:spcPts val="3000"/>
              </a:lnSpc>
              <a:spcAft>
                <a:spcPts val="1800"/>
              </a:spcAft>
            </a:pPr>
            <a:r>
              <a:rPr lang="en-US" sz="2600" b="1" spc="300" dirty="0">
                <a:solidFill>
                  <a:srgbClr val="FACE00"/>
                </a:solidFill>
                <a:latin typeface="Oswald" panose="02000503000000000000" pitchFamily="2" charset="0"/>
              </a:rPr>
              <a:t>ENCOUNTER</a:t>
            </a:r>
            <a:endParaRPr lang="en-US" sz="2600" dirty="0">
              <a:solidFill>
                <a:schemeClr val="bg1"/>
              </a:solidFill>
              <a:latin typeface="Oswald" panose="02000503000000000000" pitchFamily="2" charset="0"/>
            </a:endParaRPr>
          </a:p>
        </p:txBody>
      </p:sp>
      <p:sp>
        <p:nvSpPr>
          <p:cNvPr id="15" name="TextBox 14">
            <a:extLst>
              <a:ext uri="{FF2B5EF4-FFF2-40B4-BE49-F238E27FC236}">
                <a16:creationId xmlns:a16="http://schemas.microsoft.com/office/drawing/2014/main" id="{8AD21685-5B99-55B5-89A1-BB40008465DF}"/>
              </a:ext>
            </a:extLst>
          </p:cNvPr>
          <p:cNvSpPr txBox="1"/>
          <p:nvPr/>
        </p:nvSpPr>
        <p:spPr>
          <a:xfrm>
            <a:off x="6087021" y="1645265"/>
            <a:ext cx="4602291" cy="338554"/>
          </a:xfrm>
          <a:prstGeom prst="rect">
            <a:avLst/>
          </a:prstGeom>
          <a:noFill/>
        </p:spPr>
        <p:txBody>
          <a:bodyPr wrap="square" rtlCol="0">
            <a:spAutoFit/>
          </a:bodyPr>
          <a:lstStyle/>
          <a:p>
            <a:pPr>
              <a:spcAft>
                <a:spcPts val="1800"/>
              </a:spcAft>
            </a:pPr>
            <a:r>
              <a:rPr lang="en-US" sz="1600" b="1" dirty="0">
                <a:solidFill>
                  <a:schemeClr val="bg1"/>
                </a:solidFill>
                <a:latin typeface="Arial" panose="020B0604020202020204" pitchFamily="34" charset="0"/>
                <a:cs typeface="Arial" panose="020B0604020202020204" pitchFamily="34" charset="0"/>
              </a:rPr>
              <a:t>1:  	</a:t>
            </a:r>
            <a:r>
              <a:rPr lang="en-US" sz="1600" dirty="0">
                <a:solidFill>
                  <a:schemeClr val="bg1"/>
                </a:solidFill>
                <a:latin typeface="Arial" panose="020B0604020202020204" pitchFamily="34" charset="0"/>
                <a:cs typeface="Arial" panose="020B0604020202020204" pitchFamily="34" charset="0"/>
              </a:rPr>
              <a:t>Identify the Problem/Question</a:t>
            </a:r>
          </a:p>
        </p:txBody>
      </p:sp>
      <p:sp>
        <p:nvSpPr>
          <p:cNvPr id="18" name="Rounded Rectangle 17">
            <a:extLst>
              <a:ext uri="{FF2B5EF4-FFF2-40B4-BE49-F238E27FC236}">
                <a16:creationId xmlns:a16="http://schemas.microsoft.com/office/drawing/2014/main" id="{39AEE2CE-09AA-F586-B7B9-995F490E1593}"/>
              </a:ext>
            </a:extLst>
          </p:cNvPr>
          <p:cNvSpPr/>
          <p:nvPr/>
        </p:nvSpPr>
        <p:spPr>
          <a:xfrm rot="16200000">
            <a:off x="5212035" y="-1937841"/>
            <a:ext cx="1767923" cy="10924674"/>
          </a:xfrm>
          <a:prstGeom prst="roundRect">
            <a:avLst>
              <a:gd name="adj" fmla="val 11356"/>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4405FF0-6214-8C07-059D-35A26715A378}"/>
              </a:ext>
            </a:extLst>
          </p:cNvPr>
          <p:cNvSpPr txBox="1"/>
          <p:nvPr/>
        </p:nvSpPr>
        <p:spPr>
          <a:xfrm>
            <a:off x="3032947" y="3050504"/>
            <a:ext cx="2322642" cy="938719"/>
          </a:xfrm>
          <a:prstGeom prst="rect">
            <a:avLst/>
          </a:prstGeom>
          <a:noFill/>
        </p:spPr>
        <p:txBody>
          <a:bodyPr wrap="square" rtlCol="0">
            <a:spAutoFit/>
          </a:bodyPr>
          <a:lstStyle/>
          <a:p>
            <a:pPr>
              <a:lnSpc>
                <a:spcPts val="3000"/>
              </a:lnSpc>
              <a:spcAft>
                <a:spcPts val="600"/>
              </a:spcAft>
            </a:pPr>
            <a:r>
              <a:rPr lang="en-US" sz="2600" b="1" spc="300" dirty="0">
                <a:solidFill>
                  <a:schemeClr val="tx1"/>
                </a:solidFill>
                <a:latin typeface="Oswald" panose="02000503000000000000" pitchFamily="2" charset="0"/>
              </a:rPr>
              <a:t>REFER TO</a:t>
            </a:r>
          </a:p>
          <a:p>
            <a:pPr>
              <a:lnSpc>
                <a:spcPts val="3000"/>
              </a:lnSpc>
              <a:spcAft>
                <a:spcPts val="600"/>
              </a:spcAft>
            </a:pPr>
            <a:r>
              <a:rPr lang="en-US" sz="2600" b="1" spc="300" dirty="0">
                <a:solidFill>
                  <a:schemeClr val="tx1"/>
                </a:solidFill>
                <a:latin typeface="Oswald" panose="02000503000000000000" pitchFamily="2" charset="0"/>
              </a:rPr>
              <a:t>MSD ONLINE</a:t>
            </a:r>
          </a:p>
        </p:txBody>
      </p:sp>
      <p:sp>
        <p:nvSpPr>
          <p:cNvPr id="20" name="TextBox 19">
            <a:extLst>
              <a:ext uri="{FF2B5EF4-FFF2-40B4-BE49-F238E27FC236}">
                <a16:creationId xmlns:a16="http://schemas.microsoft.com/office/drawing/2014/main" id="{2C4A96C2-39F9-6177-04F0-15A22E879B7E}"/>
              </a:ext>
            </a:extLst>
          </p:cNvPr>
          <p:cNvSpPr txBox="1"/>
          <p:nvPr/>
        </p:nvSpPr>
        <p:spPr>
          <a:xfrm>
            <a:off x="6104972" y="2657968"/>
            <a:ext cx="5453363" cy="1769715"/>
          </a:xfrm>
          <a:prstGeom prst="rect">
            <a:avLst/>
          </a:prstGeom>
          <a:noFill/>
        </p:spPr>
        <p:txBody>
          <a:bodyPr wrap="square" rtlCol="0">
            <a:spAutoFit/>
          </a:bodyPr>
          <a:lstStyle/>
          <a:p>
            <a:pPr>
              <a:spcAft>
                <a:spcPts val="1800"/>
              </a:spcAft>
            </a:pPr>
            <a:r>
              <a:rPr lang="en-US" sz="1600" b="1" dirty="0">
                <a:solidFill>
                  <a:schemeClr val="tx1"/>
                </a:solidFill>
                <a:latin typeface="Arial" panose="020B0604020202020204" pitchFamily="34" charset="0"/>
                <a:cs typeface="Arial" panose="020B0604020202020204" pitchFamily="34" charset="0"/>
              </a:rPr>
              <a:t>	</a:t>
            </a:r>
            <a:r>
              <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Refer to MSD’s Online Manuals </a:t>
            </a:r>
            <a:endPar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endParaRPr>
          </a:p>
          <a:p>
            <a:pPr>
              <a:spcAft>
                <a:spcPts val="1800"/>
              </a:spcAft>
            </a:pPr>
            <a:r>
              <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	Ⓑ  </a:t>
            </a:r>
            <a:r>
              <a:rPr lang="en-US" sz="1600" dirty="0">
                <a:solidFill>
                  <a:schemeClr val="tx1"/>
                </a:solidFill>
                <a:latin typeface="Arial" panose="020B0604020202020204" pitchFamily="34" charset="0"/>
                <a:cs typeface="Arial" panose="020B0604020202020204" pitchFamily="34" charset="0"/>
              </a:rPr>
              <a:t>Check your Rules and Policies</a:t>
            </a:r>
            <a:endPar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endParaRPr>
          </a:p>
          <a:p>
            <a:pPr>
              <a:spcAft>
                <a:spcPts val="1800"/>
              </a:spcAft>
            </a:pPr>
            <a:r>
              <a:rPr lang="en-US" sz="1600" dirty="0">
                <a:solidFill>
                  <a:schemeClr val="tx1"/>
                </a:solidFill>
                <a:latin typeface="Arial" panose="020B0604020202020204" pitchFamily="34" charset="0"/>
                <a:cs typeface="Arial" panose="020B0604020202020204" pitchFamily="34" charset="0"/>
              </a:rPr>
              <a:t>	</a:t>
            </a:r>
            <a:r>
              <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Refer to MSD’s Memoranda (PARs and IMs)</a:t>
            </a:r>
          </a:p>
          <a:p>
            <a:pPr>
              <a:spcAft>
                <a:spcPts val="1800"/>
              </a:spcAft>
            </a:pPr>
            <a:r>
              <a:rPr lang="en-US" sz="1600" dirty="0">
                <a:solidFill>
                  <a:schemeClr val="tx1"/>
                </a:solidFill>
                <a:latin typeface="Arial" panose="020B0604020202020204" pitchFamily="34" charset="0"/>
                <a:cs typeface="Arial" panose="020B0604020202020204" pitchFamily="34" charset="0"/>
              </a:rPr>
              <a:t>	</a:t>
            </a:r>
            <a:r>
              <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  S</a:t>
            </a:r>
            <a:r>
              <a:rPr lang="en-US" sz="1600" dirty="0">
                <a:solidFill>
                  <a:schemeClr val="tx1"/>
                </a:solidFill>
                <a:latin typeface="Arial" panose="020B0604020202020204" pitchFamily="34" charset="0"/>
                <a:cs typeface="Arial" panose="020B0604020202020204" pitchFamily="34" charset="0"/>
              </a:rPr>
              <a:t>eek advise from legal counsel</a:t>
            </a:r>
          </a:p>
        </p:txBody>
      </p:sp>
      <p:sp>
        <p:nvSpPr>
          <p:cNvPr id="21" name="Rounded Rectangle 20">
            <a:extLst>
              <a:ext uri="{FF2B5EF4-FFF2-40B4-BE49-F238E27FC236}">
                <a16:creationId xmlns:a16="http://schemas.microsoft.com/office/drawing/2014/main" id="{A0BF71A6-3864-5B40-6882-83FA82219DE2}"/>
              </a:ext>
            </a:extLst>
          </p:cNvPr>
          <p:cNvSpPr/>
          <p:nvPr/>
        </p:nvSpPr>
        <p:spPr>
          <a:xfrm rot="16200000">
            <a:off x="5454340" y="-130166"/>
            <a:ext cx="1265364" cy="10924675"/>
          </a:xfrm>
          <a:prstGeom prst="roundRect">
            <a:avLst>
              <a:gd name="adj" fmla="val 11356"/>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9FA1B9-55A5-7E63-9DC5-90CD0402BD62}"/>
              </a:ext>
            </a:extLst>
          </p:cNvPr>
          <p:cNvSpPr txBox="1"/>
          <p:nvPr/>
        </p:nvSpPr>
        <p:spPr>
          <a:xfrm>
            <a:off x="3032947" y="4734176"/>
            <a:ext cx="1816511" cy="1246495"/>
          </a:xfrm>
          <a:prstGeom prst="rect">
            <a:avLst/>
          </a:prstGeom>
          <a:noFill/>
        </p:spPr>
        <p:txBody>
          <a:bodyPr wrap="square" rtlCol="0">
            <a:spAutoFit/>
          </a:bodyPr>
          <a:lstStyle/>
          <a:p>
            <a:pPr>
              <a:lnSpc>
                <a:spcPts val="3000"/>
              </a:lnSpc>
              <a:spcAft>
                <a:spcPts val="1800"/>
              </a:spcAft>
            </a:pPr>
            <a:r>
              <a:rPr lang="en-US" sz="2600" b="1" spc="300" dirty="0">
                <a:solidFill>
                  <a:schemeClr val="tx1"/>
                </a:solidFill>
                <a:latin typeface="Oswald" panose="02000503000000000000" pitchFamily="2" charset="0"/>
              </a:rPr>
              <a:t>DECIDE HOW TO PROCEED </a:t>
            </a:r>
            <a:endParaRPr lang="en-US" sz="2600" dirty="0">
              <a:solidFill>
                <a:schemeClr val="tx1"/>
              </a:solidFill>
              <a:latin typeface="Oswald" panose="02000503000000000000" pitchFamily="2" charset="0"/>
            </a:endParaRPr>
          </a:p>
        </p:txBody>
      </p:sp>
      <p:sp>
        <p:nvSpPr>
          <p:cNvPr id="23" name="TextBox 22">
            <a:extLst>
              <a:ext uri="{FF2B5EF4-FFF2-40B4-BE49-F238E27FC236}">
                <a16:creationId xmlns:a16="http://schemas.microsoft.com/office/drawing/2014/main" id="{85A8396C-DC46-55A4-6AF2-F4C833A063CC}"/>
              </a:ext>
            </a:extLst>
          </p:cNvPr>
          <p:cNvSpPr txBox="1"/>
          <p:nvPr/>
        </p:nvSpPr>
        <p:spPr>
          <a:xfrm>
            <a:off x="8649233" y="4699489"/>
            <a:ext cx="2423314" cy="1292662"/>
          </a:xfrm>
          <a:prstGeom prst="rect">
            <a:avLst/>
          </a:prstGeom>
          <a:noFill/>
        </p:spPr>
        <p:txBody>
          <a:bodyPr wrap="square" rtlCol="0">
            <a:spAutoFit/>
          </a:bodyPr>
          <a:lstStyle/>
          <a:p>
            <a:pPr>
              <a:spcAft>
                <a:spcPts val="1800"/>
              </a:spcAft>
            </a:pPr>
            <a:r>
              <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Technical Assistance </a:t>
            </a:r>
          </a:p>
          <a:p>
            <a:pPr>
              <a:spcAft>
                <a:spcPts val="1800"/>
              </a:spcAft>
            </a:pPr>
            <a:r>
              <a:rPr lang="en-US" sz="1600" dirty="0">
                <a:solidFill>
                  <a:schemeClr val="tx1"/>
                </a:solidFill>
                <a:latin typeface="Arial" panose="020B0604020202020204" pitchFamily="34" charset="0"/>
                <a:cs typeface="Arial" panose="020B0604020202020204" pitchFamily="34" charset="0"/>
              </a:rPr>
              <a:t>Or</a:t>
            </a:r>
          </a:p>
          <a:p>
            <a:pPr>
              <a:spcAft>
                <a:spcPts val="1800"/>
              </a:spcAft>
            </a:pPr>
            <a:r>
              <a:rPr lang="en-US" sz="1600" b="1"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MSD Exams</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466183"/>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5</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pic>
        <p:nvPicPr>
          <p:cNvPr id="3" name="Picture 2">
            <a:extLst>
              <a:ext uri="{FF2B5EF4-FFF2-40B4-BE49-F238E27FC236}">
                <a16:creationId xmlns:a16="http://schemas.microsoft.com/office/drawing/2014/main" id="{A678D878-ECD2-D7B3-B5A2-CA376421A9BF}"/>
              </a:ext>
            </a:extLst>
          </p:cNvPr>
          <p:cNvPicPr>
            <a:picLocks noChangeAspect="1"/>
          </p:cNvPicPr>
          <p:nvPr/>
        </p:nvPicPr>
        <p:blipFill>
          <a:blip r:embed="rId4"/>
          <a:stretch>
            <a:fillRect/>
          </a:stretch>
        </p:blipFill>
        <p:spPr>
          <a:xfrm>
            <a:off x="1761586" y="4987762"/>
            <a:ext cx="887943" cy="689573"/>
          </a:xfrm>
          <a:prstGeom prst="rect">
            <a:avLst/>
          </a:prstGeom>
        </p:spPr>
      </p:pic>
      <p:pic>
        <p:nvPicPr>
          <p:cNvPr id="5" name="Picture 4">
            <a:extLst>
              <a:ext uri="{FF2B5EF4-FFF2-40B4-BE49-F238E27FC236}">
                <a16:creationId xmlns:a16="http://schemas.microsoft.com/office/drawing/2014/main" id="{8A56F5C6-9551-18FD-CB8E-8C4ABBA86010}"/>
              </a:ext>
            </a:extLst>
          </p:cNvPr>
          <p:cNvPicPr>
            <a:picLocks noChangeAspect="1"/>
          </p:cNvPicPr>
          <p:nvPr/>
        </p:nvPicPr>
        <p:blipFill>
          <a:blip r:embed="rId4"/>
          <a:stretch>
            <a:fillRect/>
          </a:stretch>
        </p:blipFill>
        <p:spPr>
          <a:xfrm>
            <a:off x="1760611" y="3179709"/>
            <a:ext cx="887943" cy="689573"/>
          </a:xfrm>
          <a:prstGeom prst="rect">
            <a:avLst/>
          </a:prstGeom>
        </p:spPr>
      </p:pic>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TextBox 7">
            <a:extLst>
              <a:ext uri="{FF2B5EF4-FFF2-40B4-BE49-F238E27FC236}">
                <a16:creationId xmlns:a16="http://schemas.microsoft.com/office/drawing/2014/main" id="{054EF5B4-5824-7C40-594A-79CA31F99DCE}"/>
              </a:ext>
            </a:extLst>
          </p:cNvPr>
          <p:cNvSpPr txBox="1"/>
          <p:nvPr/>
        </p:nvSpPr>
        <p:spPr>
          <a:xfrm>
            <a:off x="6095997" y="5136140"/>
            <a:ext cx="4731462" cy="338554"/>
          </a:xfrm>
          <a:prstGeom prst="rect">
            <a:avLst/>
          </a:prstGeom>
          <a:noFill/>
        </p:spPr>
        <p:txBody>
          <a:bodyPr wrap="square" rtlCol="0">
            <a:spAutoFit/>
          </a:bodyPr>
          <a:lstStyle/>
          <a:p>
            <a:pPr>
              <a:spcAft>
                <a:spcPts val="1800"/>
              </a:spcAft>
            </a:pPr>
            <a:r>
              <a:rPr lang="en-US" sz="1600" b="1" dirty="0">
                <a:solidFill>
                  <a:schemeClr val="tx1"/>
                </a:solidFill>
                <a:latin typeface="Arial" panose="020B0604020202020204" pitchFamily="34" charset="0"/>
                <a:cs typeface="Arial" panose="020B0604020202020204" pitchFamily="34" charset="0"/>
              </a:rPr>
              <a:t>3:</a:t>
            </a:r>
            <a:r>
              <a:rPr lang="en-US" sz="1600" dirty="0">
                <a:solidFill>
                  <a:schemeClr val="tx1"/>
                </a:solidFill>
                <a:latin typeface="Arial" panose="020B0604020202020204" pitchFamily="34" charset="0"/>
                <a:cs typeface="Arial" panose="020B0604020202020204" pitchFamily="34" charset="0"/>
              </a:rPr>
              <a:t>  	Contact</a:t>
            </a:r>
          </a:p>
        </p:txBody>
      </p:sp>
      <p:sp>
        <p:nvSpPr>
          <p:cNvPr id="9" name="TextBox 8">
            <a:extLst>
              <a:ext uri="{FF2B5EF4-FFF2-40B4-BE49-F238E27FC236}">
                <a16:creationId xmlns:a16="http://schemas.microsoft.com/office/drawing/2014/main" id="{AAA8EE45-5A3A-FE9D-BC55-C3A97D5EB252}"/>
              </a:ext>
            </a:extLst>
          </p:cNvPr>
          <p:cNvSpPr txBox="1"/>
          <p:nvPr/>
        </p:nvSpPr>
        <p:spPr>
          <a:xfrm>
            <a:off x="6120023" y="3350586"/>
            <a:ext cx="4731462" cy="338554"/>
          </a:xfrm>
          <a:prstGeom prst="rect">
            <a:avLst/>
          </a:prstGeom>
          <a:noFill/>
        </p:spPr>
        <p:txBody>
          <a:bodyPr wrap="square" rtlCol="0">
            <a:spAutoFit/>
          </a:bodyPr>
          <a:lstStyle/>
          <a:p>
            <a:pPr>
              <a:spcAft>
                <a:spcPts val="1800"/>
              </a:spcAft>
            </a:pPr>
            <a:r>
              <a:rPr lang="en-US" sz="1600" b="1" dirty="0">
                <a:solidFill>
                  <a:schemeClr val="tx1"/>
                </a:solidFill>
                <a:latin typeface="Arial" panose="020B0604020202020204" pitchFamily="34" charset="0"/>
                <a:cs typeface="Arial" panose="020B0604020202020204" pitchFamily="34" charset="0"/>
              </a:rPr>
              <a:t>2:</a:t>
            </a:r>
            <a:r>
              <a:rPr lang="en-US" sz="16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492164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FA89F556-6108-6605-E3B0-976A1B1BAB33}"/>
              </a:ext>
            </a:extLst>
          </p:cNvPr>
          <p:cNvSpPr/>
          <p:nvPr/>
        </p:nvSpPr>
        <p:spPr>
          <a:xfrm rot="16200000">
            <a:off x="5463315" y="-3649666"/>
            <a:ext cx="1265364" cy="10924676"/>
          </a:xfrm>
          <a:prstGeom prst="roundRect">
            <a:avLst>
              <a:gd name="adj" fmla="val 11356"/>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A25FCAD-D824-5EAF-E4F4-D9C6801F10F4}"/>
              </a:ext>
            </a:extLst>
          </p:cNvPr>
          <p:cNvSpPr txBox="1"/>
          <p:nvPr/>
        </p:nvSpPr>
        <p:spPr>
          <a:xfrm>
            <a:off x="2996230" y="1378874"/>
            <a:ext cx="2510210" cy="861774"/>
          </a:xfrm>
          <a:prstGeom prst="rect">
            <a:avLst/>
          </a:prstGeom>
          <a:noFill/>
        </p:spPr>
        <p:txBody>
          <a:bodyPr wrap="square" rtlCol="0">
            <a:spAutoFit/>
          </a:bodyPr>
          <a:lstStyle/>
          <a:p>
            <a:pPr>
              <a:lnSpc>
                <a:spcPts val="3000"/>
              </a:lnSpc>
              <a:spcAft>
                <a:spcPts val="1800"/>
              </a:spcAft>
            </a:pPr>
            <a:r>
              <a:rPr lang="en-US" sz="2600" b="1" spc="300" dirty="0">
                <a:solidFill>
                  <a:srgbClr val="FACE00"/>
                </a:solidFill>
                <a:latin typeface="Oswald" panose="02000503000000000000" pitchFamily="2" charset="0"/>
              </a:rPr>
              <a:t>WHO TO CONTACT?</a:t>
            </a:r>
            <a:endParaRPr lang="en-US" sz="2600" dirty="0">
              <a:solidFill>
                <a:schemeClr val="bg1"/>
              </a:solidFill>
              <a:latin typeface="Oswald" panose="02000503000000000000" pitchFamily="2" charset="0"/>
            </a:endParaRPr>
          </a:p>
        </p:txBody>
      </p:sp>
      <p:sp>
        <p:nvSpPr>
          <p:cNvPr id="15" name="TextBox 14">
            <a:extLst>
              <a:ext uri="{FF2B5EF4-FFF2-40B4-BE49-F238E27FC236}">
                <a16:creationId xmlns:a16="http://schemas.microsoft.com/office/drawing/2014/main" id="{8AD21685-5B99-55B5-89A1-BB40008465DF}"/>
              </a:ext>
            </a:extLst>
          </p:cNvPr>
          <p:cNvSpPr txBox="1"/>
          <p:nvPr/>
        </p:nvSpPr>
        <p:spPr>
          <a:xfrm>
            <a:off x="6087022" y="1602423"/>
            <a:ext cx="4602291" cy="338554"/>
          </a:xfrm>
          <a:prstGeom prst="rect">
            <a:avLst/>
          </a:prstGeom>
          <a:noFill/>
        </p:spPr>
        <p:txBody>
          <a:bodyPr wrap="square" rtlCol="0">
            <a:spAutoFit/>
          </a:bodyPr>
          <a:lstStyle/>
          <a:p>
            <a:pPr>
              <a:spcAft>
                <a:spcPts val="1800"/>
              </a:spcAft>
            </a:pPr>
            <a:r>
              <a:rPr lang="en-US" sz="1600" b="1" dirty="0">
                <a:solidFill>
                  <a:schemeClr val="bg1"/>
                </a:solidFill>
                <a:latin typeface="Arial" panose="020B0604020202020204" pitchFamily="34" charset="0"/>
                <a:cs typeface="Arial" panose="020B0604020202020204" pitchFamily="34" charset="0"/>
              </a:rPr>
              <a:t>3:  	</a:t>
            </a:r>
            <a:endParaRPr lang="en-US" sz="1600" dirty="0">
              <a:solidFill>
                <a:schemeClr val="bg1"/>
              </a:solidFill>
              <a:latin typeface="Arial" panose="020B0604020202020204" pitchFamily="34" charset="0"/>
              <a:cs typeface="Arial" panose="020B0604020202020204" pitchFamily="34" charset="0"/>
            </a:endParaRPr>
          </a:p>
        </p:txBody>
      </p:sp>
      <p:sp>
        <p:nvSpPr>
          <p:cNvPr id="18" name="Rounded Rectangle 17">
            <a:extLst>
              <a:ext uri="{FF2B5EF4-FFF2-40B4-BE49-F238E27FC236}">
                <a16:creationId xmlns:a16="http://schemas.microsoft.com/office/drawing/2014/main" id="{39AEE2CE-09AA-F586-B7B9-995F490E1593}"/>
              </a:ext>
            </a:extLst>
          </p:cNvPr>
          <p:cNvSpPr/>
          <p:nvPr/>
        </p:nvSpPr>
        <p:spPr>
          <a:xfrm rot="16200000">
            <a:off x="5133634" y="-1943535"/>
            <a:ext cx="1924723" cy="10924674"/>
          </a:xfrm>
          <a:prstGeom prst="roundRect">
            <a:avLst>
              <a:gd name="adj" fmla="val 11356"/>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4405FF0-6214-8C07-059D-35A26715A378}"/>
              </a:ext>
            </a:extLst>
          </p:cNvPr>
          <p:cNvSpPr txBox="1"/>
          <p:nvPr/>
        </p:nvSpPr>
        <p:spPr>
          <a:xfrm>
            <a:off x="3032945" y="2872470"/>
            <a:ext cx="2878643" cy="1292662"/>
          </a:xfrm>
          <a:prstGeom prst="rect">
            <a:avLst/>
          </a:prstGeom>
          <a:noFill/>
        </p:spPr>
        <p:txBody>
          <a:bodyPr wrap="square" rtlCol="0">
            <a:spAutoFit/>
          </a:bodyPr>
          <a:lstStyle/>
          <a:p>
            <a:pPr>
              <a:spcAft>
                <a:spcPts val="1800"/>
              </a:spcAft>
            </a:pPr>
            <a:r>
              <a:rPr lang="en-US" sz="2600" b="1" spc="300" dirty="0">
                <a:solidFill>
                  <a:schemeClr val="tx1"/>
                </a:solidFill>
                <a:latin typeface="Oswald" panose="02000503000000000000" pitchFamily="2" charset="0"/>
              </a:rPr>
              <a:t>EXAM RELATED? REFER TO EMAIL GUIDE</a:t>
            </a:r>
            <a:endParaRPr lang="en-US" sz="2600" dirty="0">
              <a:solidFill>
                <a:schemeClr val="tx1"/>
              </a:solidFill>
              <a:latin typeface="Oswald" panose="02000503000000000000" pitchFamily="2" charset="0"/>
            </a:endParaRPr>
          </a:p>
        </p:txBody>
      </p:sp>
      <p:sp>
        <p:nvSpPr>
          <p:cNvPr id="20" name="TextBox 19">
            <a:extLst>
              <a:ext uri="{FF2B5EF4-FFF2-40B4-BE49-F238E27FC236}">
                <a16:creationId xmlns:a16="http://schemas.microsoft.com/office/drawing/2014/main" id="{2C4A96C2-39F9-6177-04F0-15A22E879B7E}"/>
              </a:ext>
            </a:extLst>
          </p:cNvPr>
          <p:cNvSpPr txBox="1"/>
          <p:nvPr/>
        </p:nvSpPr>
        <p:spPr>
          <a:xfrm>
            <a:off x="6999808" y="2541991"/>
            <a:ext cx="4532925" cy="1969770"/>
          </a:xfrm>
          <a:prstGeom prst="rect">
            <a:avLst/>
          </a:prstGeom>
          <a:noFill/>
        </p:spPr>
        <p:txBody>
          <a:bodyPr wrap="square" rtlCol="0">
            <a:spAutoFit/>
          </a:bodyPr>
          <a:lstStyle/>
          <a:p>
            <a:pPr>
              <a:spcAft>
                <a:spcPts val="600"/>
              </a:spcAft>
            </a:pPr>
            <a:r>
              <a:rPr lang="en-US" sz="1600"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➊	</a:t>
            </a:r>
            <a:r>
              <a:rPr lang="en-US" sz="1600" dirty="0">
                <a:solidFill>
                  <a:schemeClr val="tx1"/>
                </a:solidFill>
                <a:latin typeface="Arial" panose="020B0604020202020204" pitchFamily="34" charset="0"/>
                <a:cs typeface="Arial" panose="020B0604020202020204" pitchFamily="34" charset="0"/>
              </a:rPr>
              <a:t>Refer to MSD’s Common Exam-	Related Email Guide.  </a:t>
            </a:r>
          </a:p>
          <a:p>
            <a:pPr>
              <a:spcAft>
                <a:spcPts val="600"/>
              </a:spcAft>
            </a:pPr>
            <a:r>
              <a:rPr lang="en-US" sz="1600"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➋	</a:t>
            </a:r>
            <a:r>
              <a:rPr lang="en-US" sz="1600" dirty="0">
                <a:solidFill>
                  <a:schemeClr val="tx1"/>
                </a:solidFill>
                <a:latin typeface="Arial" panose="020B0604020202020204" pitchFamily="34" charset="0"/>
                <a:cs typeface="Arial" panose="020B0604020202020204" pitchFamily="34" charset="0"/>
              </a:rPr>
              <a:t>Check to make sure that your exam 	questions are directed towards the 	correct address</a:t>
            </a:r>
          </a:p>
          <a:p>
            <a:pPr>
              <a:spcAft>
                <a:spcPts val="600"/>
              </a:spcAft>
            </a:pPr>
            <a:r>
              <a:rPr lang="en-US" sz="1600"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➌	</a:t>
            </a:r>
            <a:r>
              <a:rPr lang="en-US" sz="1600" dirty="0">
                <a:solidFill>
                  <a:schemeClr val="tx1"/>
                </a:solidFill>
                <a:latin typeface="Arial" panose="020B0604020202020204" pitchFamily="34" charset="0"/>
                <a:cs typeface="Arial" panose="020B0604020202020204" pitchFamily="34" charset="0"/>
              </a:rPr>
              <a:t>If you do not know where to send it, 	send it to 	MSDexams@cs.ny.gov </a:t>
            </a:r>
          </a:p>
        </p:txBody>
      </p:sp>
      <p:sp>
        <p:nvSpPr>
          <p:cNvPr id="21" name="Rounded Rectangle 20">
            <a:extLst>
              <a:ext uri="{FF2B5EF4-FFF2-40B4-BE49-F238E27FC236}">
                <a16:creationId xmlns:a16="http://schemas.microsoft.com/office/drawing/2014/main" id="{A0BF71A6-3864-5B40-6882-83FA82219DE2}"/>
              </a:ext>
            </a:extLst>
          </p:cNvPr>
          <p:cNvSpPr/>
          <p:nvPr/>
        </p:nvSpPr>
        <p:spPr>
          <a:xfrm rot="16200000">
            <a:off x="5371673" y="-114253"/>
            <a:ext cx="1522442" cy="10924675"/>
          </a:xfrm>
          <a:prstGeom prst="roundRect">
            <a:avLst>
              <a:gd name="adj" fmla="val 11356"/>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9FA1B9-55A5-7E63-9DC5-90CD0402BD62}"/>
              </a:ext>
            </a:extLst>
          </p:cNvPr>
          <p:cNvSpPr txBox="1"/>
          <p:nvPr/>
        </p:nvSpPr>
        <p:spPr>
          <a:xfrm>
            <a:off x="3032945" y="4917602"/>
            <a:ext cx="2878641" cy="861774"/>
          </a:xfrm>
          <a:prstGeom prst="rect">
            <a:avLst/>
          </a:prstGeom>
          <a:noFill/>
        </p:spPr>
        <p:txBody>
          <a:bodyPr wrap="square" rtlCol="0">
            <a:spAutoFit/>
          </a:bodyPr>
          <a:lstStyle/>
          <a:p>
            <a:pPr>
              <a:lnSpc>
                <a:spcPts val="3000"/>
              </a:lnSpc>
              <a:spcAft>
                <a:spcPts val="1800"/>
              </a:spcAft>
            </a:pPr>
            <a:r>
              <a:rPr lang="en-US" sz="2600" b="1" spc="300" dirty="0">
                <a:solidFill>
                  <a:schemeClr val="tx1"/>
                </a:solidFill>
                <a:latin typeface="Oswald" panose="02000503000000000000" pitchFamily="2" charset="0"/>
              </a:rPr>
              <a:t>NON-EXAM RELATED? </a:t>
            </a:r>
            <a:endParaRPr lang="en-US" sz="2600" dirty="0">
              <a:solidFill>
                <a:schemeClr val="tx1"/>
              </a:solidFill>
              <a:latin typeface="Oswald" panose="02000503000000000000" pitchFamily="2" charset="0"/>
            </a:endParaRPr>
          </a:p>
        </p:txBody>
      </p:sp>
      <p:sp>
        <p:nvSpPr>
          <p:cNvPr id="23" name="TextBox 22">
            <a:extLst>
              <a:ext uri="{FF2B5EF4-FFF2-40B4-BE49-F238E27FC236}">
                <a16:creationId xmlns:a16="http://schemas.microsoft.com/office/drawing/2014/main" id="{85A8396C-DC46-55A4-6AF2-F4C833A063CC}"/>
              </a:ext>
            </a:extLst>
          </p:cNvPr>
          <p:cNvSpPr txBox="1"/>
          <p:nvPr/>
        </p:nvSpPr>
        <p:spPr>
          <a:xfrm>
            <a:off x="7005305" y="4581062"/>
            <a:ext cx="4532924" cy="1554272"/>
          </a:xfrm>
          <a:prstGeom prst="rect">
            <a:avLst/>
          </a:prstGeom>
          <a:noFill/>
        </p:spPr>
        <p:txBody>
          <a:bodyPr wrap="square" rtlCol="0">
            <a:spAutoFit/>
          </a:bodyPr>
          <a:lstStyle/>
          <a:p>
            <a:pPr>
              <a:spcAft>
                <a:spcPts val="1800"/>
              </a:spcAft>
            </a:pPr>
            <a:r>
              <a:rPr lang="en-US" sz="1600"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➊	</a:t>
            </a:r>
            <a:r>
              <a:rPr lang="en-US" sz="1600" dirty="0">
                <a:solidFill>
                  <a:schemeClr val="tx1"/>
                </a:solidFill>
                <a:latin typeface="+mn-lt"/>
                <a:ea typeface="MS UI Gothic" panose="020B0600070205080204" pitchFamily="34" charset="-128"/>
                <a:cs typeface="Arial" panose="020B0604020202020204" pitchFamily="34" charset="0"/>
              </a:rPr>
              <a:t>Refer to </a:t>
            </a:r>
            <a:r>
              <a:rPr lang="en-US" sz="1600" dirty="0">
                <a:solidFill>
                  <a:schemeClr val="tx1"/>
                </a:solidFill>
                <a:latin typeface="Arial" panose="020B0604020202020204" pitchFamily="34" charset="0"/>
                <a:cs typeface="Arial" panose="020B0604020202020204" pitchFamily="34" charset="0"/>
              </a:rPr>
              <a:t>the exam correspondence 	guide to find a suggested format for 	your questions.</a:t>
            </a:r>
          </a:p>
          <a:p>
            <a:pPr>
              <a:spcAft>
                <a:spcPts val="1800"/>
              </a:spcAft>
            </a:pPr>
            <a:r>
              <a:rPr lang="en-US" sz="1600" dirty="0">
                <a:solidFill>
                  <a:schemeClr val="tx1"/>
                </a:solidFill>
                <a:latin typeface="MS UI Gothic" panose="020B0600070205080204" pitchFamily="34" charset="-128"/>
                <a:ea typeface="MS UI Gothic" panose="020B0600070205080204" pitchFamily="34" charset="-128"/>
                <a:cs typeface="Arial" panose="020B0604020202020204" pitchFamily="34" charset="0"/>
              </a:rPr>
              <a:t>➋	</a:t>
            </a:r>
            <a:r>
              <a:rPr lang="en-US" sz="1600" dirty="0">
                <a:solidFill>
                  <a:schemeClr val="tx1"/>
                </a:solidFill>
                <a:latin typeface="Arial" panose="020B0604020202020204" pitchFamily="34" charset="0"/>
                <a:cs typeface="Arial" panose="020B0604020202020204" pitchFamily="34" charset="0"/>
              </a:rPr>
              <a:t>Place the reason for your email in 	the subject line.</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476787"/>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6</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pic>
        <p:nvPicPr>
          <p:cNvPr id="3" name="Picture 2">
            <a:extLst>
              <a:ext uri="{FF2B5EF4-FFF2-40B4-BE49-F238E27FC236}">
                <a16:creationId xmlns:a16="http://schemas.microsoft.com/office/drawing/2014/main" id="{A678D878-ECD2-D7B3-B5A2-CA376421A9BF}"/>
              </a:ext>
            </a:extLst>
          </p:cNvPr>
          <p:cNvPicPr>
            <a:picLocks noChangeAspect="1"/>
          </p:cNvPicPr>
          <p:nvPr/>
        </p:nvPicPr>
        <p:blipFill>
          <a:blip r:embed="rId4"/>
          <a:stretch>
            <a:fillRect/>
          </a:stretch>
        </p:blipFill>
        <p:spPr>
          <a:xfrm>
            <a:off x="1761586" y="4960630"/>
            <a:ext cx="887943" cy="689573"/>
          </a:xfrm>
          <a:prstGeom prst="rect">
            <a:avLst/>
          </a:prstGeom>
        </p:spPr>
      </p:pic>
      <p:pic>
        <p:nvPicPr>
          <p:cNvPr id="5" name="Picture 4">
            <a:extLst>
              <a:ext uri="{FF2B5EF4-FFF2-40B4-BE49-F238E27FC236}">
                <a16:creationId xmlns:a16="http://schemas.microsoft.com/office/drawing/2014/main" id="{8A56F5C6-9551-18FD-CB8E-8C4ABBA86010}"/>
              </a:ext>
            </a:extLst>
          </p:cNvPr>
          <p:cNvPicPr>
            <a:picLocks noChangeAspect="1"/>
          </p:cNvPicPr>
          <p:nvPr/>
        </p:nvPicPr>
        <p:blipFill>
          <a:blip r:embed="rId4"/>
          <a:stretch>
            <a:fillRect/>
          </a:stretch>
        </p:blipFill>
        <p:spPr>
          <a:xfrm>
            <a:off x="1761586" y="3174015"/>
            <a:ext cx="887943" cy="689573"/>
          </a:xfrm>
          <a:prstGeom prst="rect">
            <a:avLst/>
          </a:prstGeom>
        </p:spPr>
      </p:pic>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TextBox 7">
            <a:extLst>
              <a:ext uri="{FF2B5EF4-FFF2-40B4-BE49-F238E27FC236}">
                <a16:creationId xmlns:a16="http://schemas.microsoft.com/office/drawing/2014/main" id="{054EF5B4-5824-7C40-594A-79CA31F99DCE}"/>
              </a:ext>
            </a:extLst>
          </p:cNvPr>
          <p:cNvSpPr txBox="1"/>
          <p:nvPr/>
        </p:nvSpPr>
        <p:spPr>
          <a:xfrm>
            <a:off x="6095997" y="5136140"/>
            <a:ext cx="4731462" cy="338554"/>
          </a:xfrm>
          <a:prstGeom prst="rect">
            <a:avLst/>
          </a:prstGeom>
          <a:noFill/>
        </p:spPr>
        <p:txBody>
          <a:bodyPr wrap="square" rtlCol="0">
            <a:spAutoFit/>
          </a:bodyPr>
          <a:lstStyle/>
          <a:p>
            <a:pPr>
              <a:spcAft>
                <a:spcPts val="1800"/>
              </a:spcAft>
            </a:pPr>
            <a:r>
              <a:rPr lang="en-US" sz="1600" b="1" dirty="0">
                <a:solidFill>
                  <a:schemeClr val="tx1"/>
                </a:solidFill>
                <a:latin typeface="Arial" panose="020B0604020202020204" pitchFamily="34" charset="0"/>
                <a:cs typeface="Arial" panose="020B0604020202020204" pitchFamily="34" charset="0"/>
              </a:rPr>
              <a:t>3B:</a:t>
            </a:r>
            <a:r>
              <a:rPr lang="en-US" sz="1600" dirty="0">
                <a:solidFill>
                  <a:schemeClr val="tx1"/>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DC09DAC6-1E4F-F68F-28E8-7C9B926728EE}"/>
              </a:ext>
            </a:extLst>
          </p:cNvPr>
          <p:cNvSpPr txBox="1"/>
          <p:nvPr/>
        </p:nvSpPr>
        <p:spPr>
          <a:xfrm>
            <a:off x="6984986" y="1155736"/>
            <a:ext cx="4532925" cy="1308050"/>
          </a:xfrm>
          <a:prstGeom prst="rect">
            <a:avLst/>
          </a:prstGeom>
          <a:noFill/>
        </p:spPr>
        <p:txBody>
          <a:bodyPr wrap="square" rtlCol="0">
            <a:spAutoFit/>
          </a:bodyPr>
          <a:lstStyle/>
          <a:p>
            <a:pPr>
              <a:spcAft>
                <a:spcPts val="1800"/>
              </a:spcAft>
            </a:pPr>
            <a:r>
              <a:rPr lang="en-US" sz="1600" b="1" dirty="0">
                <a:solidFill>
                  <a:schemeClr val="bg1"/>
                </a:solidFill>
                <a:latin typeface="MS UI Gothic" panose="020B0600070205080204" pitchFamily="34" charset="-128"/>
                <a:ea typeface="MS UI Gothic" panose="020B0600070205080204" pitchFamily="34" charset="-128"/>
                <a:cs typeface="Arial" panose="020B0604020202020204" pitchFamily="34" charset="0"/>
              </a:rPr>
              <a:t>Ⓐ</a:t>
            </a:r>
            <a:r>
              <a:rPr lang="en-US" sz="1600" dirty="0">
                <a:solidFill>
                  <a:schemeClr val="bg1"/>
                </a:solidFill>
                <a:latin typeface="MS UI Gothic" panose="020B0600070205080204" pitchFamily="34" charset="-128"/>
                <a:ea typeface="MS UI Gothic" panose="020B0600070205080204" pitchFamily="34" charset="-128"/>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Exam Related Questions: 	msdexams@cs.ny.gov</a:t>
            </a:r>
          </a:p>
          <a:p>
            <a:pPr>
              <a:spcAft>
                <a:spcPts val="1800"/>
              </a:spcAft>
            </a:pPr>
            <a:r>
              <a:rPr lang="en-US" sz="1600" b="1" dirty="0">
                <a:solidFill>
                  <a:schemeClr val="bg1"/>
                </a:solidFill>
                <a:latin typeface="MS UI Gothic" panose="020B0600070205080204" pitchFamily="34" charset="-128"/>
                <a:ea typeface="MS UI Gothic" panose="020B0600070205080204" pitchFamily="34" charset="-128"/>
                <a:cs typeface="Arial" panose="020B0604020202020204" pitchFamily="34" charset="0"/>
              </a:rPr>
              <a:t>Ⓑ</a:t>
            </a:r>
            <a:r>
              <a:rPr lang="en-US" sz="1600" dirty="0">
                <a:solidFill>
                  <a:schemeClr val="bg1"/>
                </a:solidFill>
                <a:latin typeface="MS UI Gothic" panose="020B0600070205080204" pitchFamily="34" charset="-128"/>
                <a:ea typeface="MS UI Gothic" panose="020B0600070205080204" pitchFamily="34" charset="-128"/>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Non-Exam Questions: 	assistance.request@cs.ny.gov</a:t>
            </a:r>
          </a:p>
        </p:txBody>
      </p:sp>
      <p:sp>
        <p:nvSpPr>
          <p:cNvPr id="16" name="TextBox 15">
            <a:extLst>
              <a:ext uri="{FF2B5EF4-FFF2-40B4-BE49-F238E27FC236}">
                <a16:creationId xmlns:a16="http://schemas.microsoft.com/office/drawing/2014/main" id="{3F15E7E0-6E75-AFCF-1B7F-3219DE88C1E3}"/>
              </a:ext>
            </a:extLst>
          </p:cNvPr>
          <p:cNvSpPr txBox="1"/>
          <p:nvPr/>
        </p:nvSpPr>
        <p:spPr>
          <a:xfrm>
            <a:off x="6095995" y="3349524"/>
            <a:ext cx="4602291" cy="338554"/>
          </a:xfrm>
          <a:prstGeom prst="rect">
            <a:avLst/>
          </a:prstGeom>
          <a:noFill/>
        </p:spPr>
        <p:txBody>
          <a:bodyPr wrap="square" rtlCol="0">
            <a:spAutoFit/>
          </a:bodyPr>
          <a:lstStyle/>
          <a:p>
            <a:pPr>
              <a:spcAft>
                <a:spcPts val="1800"/>
              </a:spcAft>
            </a:pPr>
            <a:r>
              <a:rPr lang="en-US" sz="1600" b="1" dirty="0">
                <a:solidFill>
                  <a:schemeClr val="tx1"/>
                </a:solidFill>
                <a:latin typeface="Arial" panose="020B0604020202020204" pitchFamily="34" charset="0"/>
                <a:cs typeface="Arial" panose="020B0604020202020204" pitchFamily="34" charset="0"/>
              </a:rPr>
              <a:t>3A:  </a:t>
            </a:r>
            <a:r>
              <a:rPr lang="en-US" sz="1600" b="1" dirty="0">
                <a:solidFill>
                  <a:schemeClr val="bg1"/>
                </a:solidFill>
                <a:latin typeface="Arial" panose="020B0604020202020204" pitchFamily="34" charset="0"/>
                <a:cs typeface="Arial" panose="020B0604020202020204" pitchFamily="34" charset="0"/>
              </a:rPr>
              <a:t>	</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693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4690874" y="1993452"/>
            <a:ext cx="6007417" cy="584775"/>
          </a:xfrm>
          <a:prstGeom prst="rect">
            <a:avLst/>
          </a:prstGeom>
          <a:noFill/>
        </p:spPr>
        <p:txBody>
          <a:bodyPr wrap="square" rtlCol="0">
            <a:spAutoFit/>
          </a:bodyPr>
          <a:lstStyle/>
          <a:p>
            <a:pPr>
              <a:spcAft>
                <a:spcPts val="1800"/>
              </a:spcAft>
            </a:pPr>
            <a:r>
              <a:rPr lang="en-US" sz="1600">
                <a:solidFill>
                  <a:schemeClr val="bg1"/>
                </a:solidFill>
                <a:latin typeface="Arial" panose="020B0604020202020204" pitchFamily="34" charset="0"/>
                <a:cs typeface="Arial" panose="020B0604020202020204" pitchFamily="34" charset="0"/>
              </a:rPr>
              <a:t>Positions filled through the NY HELPS Program in local government to date.</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914878"/>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7</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Content Placeholder 2">
            <a:extLst>
              <a:ext uri="{FF2B5EF4-FFF2-40B4-BE49-F238E27FC236}">
                <a16:creationId xmlns:a16="http://schemas.microsoft.com/office/drawing/2014/main" id="{1EAD0B23-76D3-C334-4C8F-B1E2903155E7}"/>
              </a:ext>
            </a:extLst>
          </p:cNvPr>
          <p:cNvSpPr txBox="1">
            <a:spLocks/>
          </p:cNvSpPr>
          <p:nvPr/>
        </p:nvSpPr>
        <p:spPr>
          <a:xfrm>
            <a:off x="-92202" y="896462"/>
            <a:ext cx="7929650" cy="56151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What Should go to msdexams@cs.ny.gov?</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Questions about:</a:t>
            </a: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Notices of Intent</a:t>
            </a: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Exam request Title Change</a:t>
            </a: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Late Candidate Counts</a:t>
            </a: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Late Exam Requests</a:t>
            </a: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Missing Exam Scopes</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Scope Objections</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Cancel an Exam</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Exam Schedule</a:t>
            </a: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Late or Missing Exam Materials</a:t>
            </a:r>
          </a:p>
          <a:p>
            <a:pPr marL="335265" indent="0">
              <a:lnSpc>
                <a:spcPts val="2600"/>
              </a:lnSpc>
              <a:spcBef>
                <a:spcPts val="800"/>
              </a:spcBef>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E99AF228-7BA6-FDB0-6ED8-801A95487B5D}"/>
              </a:ext>
            </a:extLst>
          </p:cNvPr>
          <p:cNvSpPr txBox="1">
            <a:spLocks/>
          </p:cNvSpPr>
          <p:nvPr/>
        </p:nvSpPr>
        <p:spPr>
          <a:xfrm>
            <a:off x="5948127" y="896462"/>
            <a:ext cx="6336076" cy="48438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b="1" dirty="0">
              <a:solidFill>
                <a:srgbClr val="65999E"/>
              </a:solidFill>
              <a:latin typeface="Arial" panose="020B0604020202020204" pitchFamily="34" charset="0"/>
              <a:cs typeface="Arial" panose="020B0604020202020204" pitchFamily="34" charset="0"/>
            </a:endParaRPr>
          </a:p>
          <a:p>
            <a:pPr marL="335265" indent="0">
              <a:lnSpc>
                <a:spcPts val="2600"/>
              </a:lnSpc>
              <a:spcAft>
                <a:spcPts val="600"/>
              </a:spcAft>
              <a:buClr>
                <a:srgbClr val="154973"/>
              </a:buClr>
              <a:buSzPts val="1400"/>
              <a:buNone/>
            </a:pP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Keeping Alternate Test Materials</a:t>
            </a: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Critical Incident Report</a:t>
            </a:r>
          </a:p>
          <a:p>
            <a:pPr marL="678165" indent="-342900">
              <a:lnSpc>
                <a:spcPts val="2600"/>
              </a:lnSpc>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Scores Release Date</a:t>
            </a: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Missing Exam Score</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Removal of Candidate from Exam Scores</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Re-Release of Exam Scores</a:t>
            </a: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ea typeface="MS Mincho" panose="02020609040205080304" pitchFamily="49" charset="-128"/>
                <a:cs typeface="Arial" panose="020B0604020202020204" pitchFamily="34" charset="0"/>
              </a:rPr>
              <a:t>Un-submit Candidate from T&amp;E Exam</a:t>
            </a: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Exam Fee Billing</a:t>
            </a:r>
          </a:p>
          <a:p>
            <a:pPr marL="678165" indent="-342900">
              <a:lnSpc>
                <a:spcPts val="2600"/>
              </a:lnSpc>
              <a:spcBef>
                <a:spcPts val="800"/>
              </a:spcBef>
              <a:spcAft>
                <a:spcPts val="400"/>
              </a:spcAft>
              <a:buClr>
                <a:srgbClr val="154973"/>
              </a:buClr>
              <a:buSzPts val="1400"/>
            </a:pPr>
            <a:r>
              <a:rPr lang="en-US" sz="2000" b="1" dirty="0">
                <a:solidFill>
                  <a:srgbClr val="65999E"/>
                </a:solidFill>
                <a:latin typeface="Arial" panose="020B0604020202020204" pitchFamily="34" charset="0"/>
                <a:cs typeface="Arial" panose="020B0604020202020204" pitchFamily="34" charset="0"/>
              </a:rPr>
              <a:t>Local Exam Process Issue</a:t>
            </a:r>
          </a:p>
          <a:p>
            <a:pPr marL="335265" indent="0">
              <a:lnSpc>
                <a:spcPts val="2600"/>
              </a:lnSpc>
              <a:spcBef>
                <a:spcPts val="800"/>
              </a:spcBef>
              <a:spcAft>
                <a:spcPts val="4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2524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6087021" y="1877417"/>
            <a:ext cx="4602291" cy="338554"/>
          </a:xfrm>
          <a:prstGeom prst="rect">
            <a:avLst/>
          </a:prstGeom>
          <a:noFill/>
        </p:spPr>
        <p:txBody>
          <a:bodyPr wrap="square" rtlCol="0">
            <a:spAutoFit/>
          </a:bodyPr>
          <a:lstStyle/>
          <a:p>
            <a:pPr>
              <a:spcAft>
                <a:spcPts val="1800"/>
              </a:spcAft>
            </a:pPr>
            <a:r>
              <a:rPr lang="en-US" sz="1600" b="1" dirty="0">
                <a:solidFill>
                  <a:schemeClr val="bg1"/>
                </a:solidFill>
                <a:latin typeface="Arial" panose="020B0604020202020204" pitchFamily="34" charset="0"/>
                <a:cs typeface="Arial" panose="020B0604020202020204" pitchFamily="34" charset="0"/>
              </a:rPr>
              <a:t>1:  	</a:t>
            </a:r>
            <a:r>
              <a:rPr lang="en-US" sz="1600" dirty="0">
                <a:solidFill>
                  <a:schemeClr val="bg1"/>
                </a:solidFill>
                <a:latin typeface="Arial" panose="020B0604020202020204" pitchFamily="34" charset="0"/>
                <a:cs typeface="Arial" panose="020B0604020202020204" pitchFamily="34" charset="0"/>
              </a:rPr>
              <a:t>Identify the Problem</a:t>
            </a:r>
          </a:p>
        </p:txBody>
      </p:sp>
      <p:pic>
        <p:nvPicPr>
          <p:cNvPr id="3" name="Picture 2">
            <a:extLst>
              <a:ext uri="{FF2B5EF4-FFF2-40B4-BE49-F238E27FC236}">
                <a16:creationId xmlns:a16="http://schemas.microsoft.com/office/drawing/2014/main" id="{F24AF570-310B-F47B-0CDF-A28338CC0037}"/>
              </a:ext>
            </a:extLst>
          </p:cNvPr>
          <p:cNvPicPr>
            <a:picLocks noChangeAspect="1"/>
          </p:cNvPicPr>
          <p:nvPr/>
        </p:nvPicPr>
        <p:blipFill>
          <a:blip r:embed="rId3"/>
          <a:stretch>
            <a:fillRect/>
          </a:stretch>
        </p:blipFill>
        <p:spPr>
          <a:xfrm>
            <a:off x="307401" y="852394"/>
            <a:ext cx="11577195" cy="5763441"/>
          </a:xfrm>
          <a:prstGeom prst="rect">
            <a:avLst/>
          </a:prstGeom>
        </p:spPr>
      </p:pic>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dirty="0">
                <a:solidFill>
                  <a:srgbClr val="65999E"/>
                </a:solidFill>
                <a:latin typeface="Arial" panose="020B0604020202020204" pitchFamily="34" charset="0"/>
                <a:cs typeface="Arial" panose="020B0604020202020204" pitchFamily="34" charset="0"/>
              </a:rPr>
              <a:t>DEPARTMENT OF CIVIL SERVICE</a:t>
            </a:r>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8</a:t>
            </a:fld>
            <a:endParaRPr lang="en-US" sz="1400" dirty="0">
              <a:solidFill>
                <a:schemeClr val="tx1"/>
              </a:solidFill>
            </a:endParaRPr>
          </a:p>
        </p:txBody>
      </p:sp>
    </p:spTree>
    <p:extLst>
      <p:ext uri="{BB962C8B-B14F-4D97-AF65-F5344CB8AC3E}">
        <p14:creationId xmlns:p14="http://schemas.microsoft.com/office/powerpoint/2010/main" val="2960461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876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6087021" y="1877417"/>
            <a:ext cx="4602291" cy="338554"/>
          </a:xfrm>
          <a:prstGeom prst="rect">
            <a:avLst/>
          </a:prstGeom>
          <a:noFill/>
        </p:spPr>
        <p:txBody>
          <a:bodyPr wrap="square" rtlCol="0">
            <a:spAutoFit/>
          </a:bodyPr>
          <a:lstStyle/>
          <a:p>
            <a:pPr>
              <a:spcAft>
                <a:spcPts val="1800"/>
              </a:spcAft>
            </a:pPr>
            <a:r>
              <a:rPr lang="en-US" sz="1600" b="1" dirty="0">
                <a:solidFill>
                  <a:schemeClr val="bg1"/>
                </a:solidFill>
                <a:latin typeface="Arial" panose="020B0604020202020204" pitchFamily="34" charset="0"/>
                <a:cs typeface="Arial" panose="020B0604020202020204" pitchFamily="34" charset="0"/>
              </a:rPr>
              <a:t>1:  	</a:t>
            </a:r>
            <a:r>
              <a:rPr lang="en-US" sz="1600" dirty="0">
                <a:solidFill>
                  <a:schemeClr val="bg1"/>
                </a:solidFill>
                <a:latin typeface="Arial" panose="020B0604020202020204" pitchFamily="34" charset="0"/>
                <a:cs typeface="Arial" panose="020B0604020202020204" pitchFamily="34" charset="0"/>
              </a:rPr>
              <a:t>Identify the Problem</a:t>
            </a:r>
          </a:p>
        </p:txBody>
      </p:sp>
      <p:pic>
        <p:nvPicPr>
          <p:cNvPr id="5" name="Picture 4" descr="A screenshot of a computer&#10;&#10;AI-generated content may be incorrect.">
            <a:extLst>
              <a:ext uri="{FF2B5EF4-FFF2-40B4-BE49-F238E27FC236}">
                <a16:creationId xmlns:a16="http://schemas.microsoft.com/office/drawing/2014/main" id="{A3A20FD0-3AA1-1223-05C3-717E47839228}"/>
              </a:ext>
            </a:extLst>
          </p:cNvPr>
          <p:cNvPicPr>
            <a:picLocks noChangeAspect="1"/>
          </p:cNvPicPr>
          <p:nvPr/>
        </p:nvPicPr>
        <p:blipFill>
          <a:blip r:embed="rId3"/>
          <a:stretch>
            <a:fillRect/>
          </a:stretch>
        </p:blipFill>
        <p:spPr>
          <a:xfrm>
            <a:off x="307402" y="932811"/>
            <a:ext cx="11577196" cy="5534736"/>
          </a:xfrm>
          <a:prstGeom prst="rect">
            <a:avLst/>
          </a:prstGeom>
        </p:spPr>
      </p:pic>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9</a:t>
            </a:fld>
            <a:endParaRPr lang="en-US" sz="1400" dirty="0">
              <a:solidFill>
                <a:schemeClr val="tx1"/>
              </a:solidFill>
            </a:endParaRPr>
          </a:p>
        </p:txBody>
      </p:sp>
    </p:spTree>
    <p:extLst>
      <p:ext uri="{BB962C8B-B14F-4D97-AF65-F5344CB8AC3E}">
        <p14:creationId xmlns:p14="http://schemas.microsoft.com/office/powerpoint/2010/main" val="2180284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4690874" y="1993452"/>
            <a:ext cx="6007417" cy="584775"/>
          </a:xfrm>
          <a:prstGeom prst="rect">
            <a:avLst/>
          </a:prstGeom>
          <a:noFill/>
        </p:spPr>
        <p:txBody>
          <a:bodyPr wrap="square" rtlCol="0">
            <a:spAutoFit/>
          </a:bodyPr>
          <a:lstStyle/>
          <a:p>
            <a:pPr>
              <a:spcAft>
                <a:spcPts val="1800"/>
              </a:spcAft>
            </a:pPr>
            <a:r>
              <a:rPr lang="en-US" sz="1600">
                <a:solidFill>
                  <a:schemeClr val="bg1"/>
                </a:solidFill>
                <a:latin typeface="Arial" panose="020B0604020202020204" pitchFamily="34" charset="0"/>
                <a:cs typeface="Arial" panose="020B0604020202020204" pitchFamily="34" charset="0"/>
              </a:rPr>
              <a:t>Positions filled through the NY HELPS Program in local government to date.</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914878"/>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10</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Content Placeholder 2">
            <a:extLst>
              <a:ext uri="{FF2B5EF4-FFF2-40B4-BE49-F238E27FC236}">
                <a16:creationId xmlns:a16="http://schemas.microsoft.com/office/drawing/2014/main" id="{1EAD0B23-76D3-C334-4C8F-B1E2903155E7}"/>
              </a:ext>
            </a:extLst>
          </p:cNvPr>
          <p:cNvSpPr txBox="1">
            <a:spLocks/>
          </p:cNvSpPr>
          <p:nvPr/>
        </p:nvSpPr>
        <p:spPr>
          <a:xfrm>
            <a:off x="-92202" y="978591"/>
            <a:ext cx="12284202"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What Should an Exam Related Email to MSD Exams Look Like? 	</a:t>
            </a:r>
            <a:r>
              <a:rPr lang="en-US" sz="1600" b="1" dirty="0">
                <a:solidFill>
                  <a:srgbClr val="65999E"/>
                </a:solidFill>
                <a:latin typeface="Arial" panose="020B0604020202020204" pitchFamily="34" charset="0"/>
                <a:cs typeface="Arial" panose="020B0604020202020204" pitchFamily="34" charset="0"/>
              </a:rPr>
              <a:t>(Example: Scores Release Date)</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➊</a:t>
            </a:r>
            <a:r>
              <a:rPr lang="en-US" sz="2000" b="1" dirty="0">
                <a:solidFill>
                  <a:srgbClr val="65999E"/>
                </a:solidFill>
                <a:latin typeface="Arial" panose="020B0604020202020204" pitchFamily="34" charset="0"/>
                <a:cs typeface="Arial" panose="020B0604020202020204" pitchFamily="34" charset="0"/>
              </a:rPr>
              <a:t>	Subject Line: 	[AGENCY </a:t>
            </a:r>
            <a:r>
              <a:rPr lang="en-US" sz="2000" b="1" dirty="0">
                <a:latin typeface="Arial" panose="020B0604020202020204" pitchFamily="34" charset="0"/>
                <a:cs typeface="Arial" panose="020B0604020202020204" pitchFamily="34" charset="0"/>
              </a:rPr>
              <a:t>NAME</a:t>
            </a:r>
            <a:r>
              <a:rPr lang="en-US" sz="2000" b="1" dirty="0">
                <a:solidFill>
                  <a:srgbClr val="65999E"/>
                </a:solidFill>
                <a:latin typeface="Arial" panose="020B0604020202020204" pitchFamily="34" charset="0"/>
                <a:cs typeface="Arial" panose="020B0604020202020204" pitchFamily="34" charset="0"/>
              </a:rPr>
              <a:t>], Scores Release Inquiry, [EXAM HOLDING </a:t>
            </a:r>
            <a:r>
              <a:rPr lang="en-US" sz="2000" b="1" dirty="0">
                <a:latin typeface="Arial" panose="020B0604020202020204" pitchFamily="34" charset="0"/>
                <a:cs typeface="Arial" panose="020B0604020202020204" pitchFamily="34" charset="0"/>
              </a:rPr>
              <a:t>DATE</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➋</a:t>
            </a:r>
            <a:r>
              <a:rPr lang="en-US" sz="2000" b="1" dirty="0">
                <a:solidFill>
                  <a:srgbClr val="65999E"/>
                </a:solidFill>
                <a:latin typeface="Arial" panose="020B0604020202020204" pitchFamily="34" charset="0"/>
                <a:cs typeface="Arial" panose="020B0604020202020204" pitchFamily="34" charset="0"/>
              </a:rPr>
              <a:t>	Body of Email:		To whom it may concern at MSD,</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It has been more than 90 days since the [</a:t>
            </a:r>
            <a:r>
              <a:rPr lang="en-US" sz="2000" b="1" dirty="0">
                <a:latin typeface="Arial" panose="020B0604020202020204" pitchFamily="34" charset="0"/>
                <a:cs typeface="Arial" panose="020B0604020202020204" pitchFamily="34" charset="0"/>
              </a:rPr>
              <a:t>CIVIL SERVICE AGENCY</a:t>
            </a:r>
            <a:r>
              <a:rPr lang="en-US" sz="2000" b="1" dirty="0">
                <a:solidFill>
                  <a:srgbClr val="65999E"/>
                </a:solidFill>
                <a:latin typeface="Arial" panose="020B0604020202020204" pitchFamily="34" charset="0"/>
                <a:cs typeface="Arial" panose="020B0604020202020204" pitchFamily="34" charset="0"/>
              </a:rPr>
              <a:t>] held the [</a:t>
            </a:r>
            <a:r>
              <a:rPr lang="en-US" sz="2000" b="1" dirty="0">
                <a:latin typeface="Arial" panose="020B0604020202020204" pitchFamily="34" charset="0"/>
                <a:cs typeface="Arial" panose="020B0604020202020204" pitchFamily="34" charset="0"/>
              </a:rPr>
              <a:t>HOLDING NAME</a:t>
            </a:r>
            <a:r>
              <a:rPr lang="en-US" sz="2000" b="1" dirty="0">
                <a:solidFill>
                  <a:srgbClr val="65999E"/>
                </a:solidFill>
                <a:latin typeface="Arial" panose="020B0604020202020204" pitchFamily="34" charset="0"/>
                <a:cs typeface="Arial" panose="020B0604020202020204" pitchFamily="34" charset="0"/>
              </a:rPr>
              <a:t>] Exams and we are unable to view the exams scores in TMS for the following:</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Exam Holding Date:		[EXAM HOLDING </a:t>
            </a:r>
            <a:r>
              <a:rPr lang="en-US" sz="2000" b="1" dirty="0">
                <a:latin typeface="Arial" panose="020B0604020202020204" pitchFamily="34" charset="0"/>
                <a:cs typeface="Arial" panose="020B0604020202020204" pitchFamily="34" charset="0"/>
              </a:rPr>
              <a:t>DATE</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Exam title(s):			[EXAM </a:t>
            </a:r>
            <a:r>
              <a:rPr lang="en-US" sz="2000" b="1" dirty="0">
                <a:latin typeface="Arial" panose="020B0604020202020204" pitchFamily="34" charset="0"/>
                <a:cs typeface="Arial" panose="020B0604020202020204" pitchFamily="34" charset="0"/>
              </a:rPr>
              <a:t>TITLE</a:t>
            </a:r>
            <a:r>
              <a:rPr lang="en-US" sz="2000" b="1" dirty="0">
                <a:solidFill>
                  <a:srgbClr val="65999E"/>
                </a:solidFill>
                <a:latin typeface="Arial" panose="020B0604020202020204" pitchFamily="34" charset="0"/>
                <a:cs typeface="Arial" panose="020B0604020202020204" pitchFamily="34" charset="0"/>
              </a:rPr>
              <a:t>/EXAM </a:t>
            </a:r>
            <a:r>
              <a:rPr lang="en-US" sz="2000" b="1" dirty="0">
                <a:latin typeface="Arial" panose="020B0604020202020204" pitchFamily="34" charset="0"/>
                <a:cs typeface="Arial" panose="020B0604020202020204" pitchFamily="34" charset="0"/>
              </a:rPr>
              <a:t>TITLES</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Exam Number(s)		[EXAM </a:t>
            </a:r>
            <a:r>
              <a:rPr lang="en-US" sz="2000" b="1" dirty="0">
                <a:latin typeface="Arial" panose="020B0604020202020204" pitchFamily="34" charset="0"/>
                <a:cs typeface="Arial" panose="020B0604020202020204" pitchFamily="34" charset="0"/>
              </a:rPr>
              <a:t>NUMBER</a:t>
            </a:r>
            <a:r>
              <a:rPr lang="en-US" sz="2000" b="1" dirty="0">
                <a:solidFill>
                  <a:srgbClr val="65999E"/>
                </a:solidFill>
                <a:latin typeface="Arial" panose="020B0604020202020204" pitchFamily="34" charset="0"/>
                <a:cs typeface="Arial" panose="020B0604020202020204" pitchFamily="34" charset="0"/>
              </a:rPr>
              <a:t>/EXAM </a:t>
            </a:r>
            <a:r>
              <a:rPr lang="en-US" sz="2000" b="1" dirty="0">
                <a:latin typeface="Arial" panose="020B0604020202020204" pitchFamily="34" charset="0"/>
                <a:cs typeface="Arial" panose="020B0604020202020204" pitchFamily="34" charset="0"/>
              </a:rPr>
              <a:t>NUMBERS</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Reason for your inquiry:	[INSERT REASON/REASONS HERE]</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➌</a:t>
            </a:r>
            <a:r>
              <a:rPr lang="en-US" sz="2000" b="1" dirty="0">
                <a:solidFill>
                  <a:srgbClr val="65999E"/>
                </a:solidFill>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YOUR</a:t>
            </a:r>
            <a:r>
              <a:rPr lang="en-US" sz="2000" b="1" dirty="0">
                <a:solidFill>
                  <a:srgbClr val="65999E"/>
                </a:solidFill>
                <a:latin typeface="Arial" panose="020B0604020202020204" pitchFamily="34" charset="0"/>
                <a:cs typeface="Arial" panose="020B0604020202020204" pitchFamily="34" charset="0"/>
              </a:rPr>
              <a:t> CONTACT INFORMATION </a:t>
            </a:r>
            <a:r>
              <a:rPr lang="en-US" sz="2000" b="1" dirty="0">
                <a:latin typeface="Arial" panose="020B0604020202020204" pitchFamily="34" charset="0"/>
                <a:cs typeface="Arial" panose="020B0604020202020204" pitchFamily="34" charset="0"/>
              </a:rPr>
              <a:t>HERE</a:t>
            </a:r>
            <a:r>
              <a:rPr lang="en-US" sz="2000" b="1" dirty="0">
                <a:solidFill>
                  <a:srgbClr val="65999E"/>
                </a:solidFill>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1369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4690874" y="1993452"/>
            <a:ext cx="6007417" cy="584775"/>
          </a:xfrm>
          <a:prstGeom prst="rect">
            <a:avLst/>
          </a:prstGeom>
          <a:noFill/>
        </p:spPr>
        <p:txBody>
          <a:bodyPr wrap="square" rtlCol="0">
            <a:spAutoFit/>
          </a:bodyPr>
          <a:lstStyle/>
          <a:p>
            <a:pPr>
              <a:spcAft>
                <a:spcPts val="1800"/>
              </a:spcAft>
            </a:pPr>
            <a:r>
              <a:rPr lang="en-US" sz="1600">
                <a:solidFill>
                  <a:schemeClr val="bg1"/>
                </a:solidFill>
                <a:latin typeface="Arial" panose="020B0604020202020204" pitchFamily="34" charset="0"/>
                <a:cs typeface="Arial" panose="020B0604020202020204" pitchFamily="34" charset="0"/>
              </a:rPr>
              <a:t>Positions filled through the NY HELPS Program in local government to date.</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914878"/>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11</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Content Placeholder 2">
            <a:extLst>
              <a:ext uri="{FF2B5EF4-FFF2-40B4-BE49-F238E27FC236}">
                <a16:creationId xmlns:a16="http://schemas.microsoft.com/office/drawing/2014/main" id="{1EAD0B23-76D3-C334-4C8F-B1E2903155E7}"/>
              </a:ext>
            </a:extLst>
          </p:cNvPr>
          <p:cNvSpPr txBox="1">
            <a:spLocks/>
          </p:cNvSpPr>
          <p:nvPr/>
        </p:nvSpPr>
        <p:spPr>
          <a:xfrm>
            <a:off x="-92202" y="978591"/>
            <a:ext cx="12284202"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What Should an Exam Related Email to MSD Exams Look Like? 	</a:t>
            </a:r>
            <a:r>
              <a:rPr lang="en-US" sz="1600" b="1" dirty="0">
                <a:solidFill>
                  <a:srgbClr val="65999E"/>
                </a:solidFill>
                <a:latin typeface="Arial" panose="020B0604020202020204" pitchFamily="34" charset="0"/>
                <a:cs typeface="Arial" panose="020B0604020202020204" pitchFamily="34" charset="0"/>
              </a:rPr>
              <a:t>(Example: Scores Release Date)</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➊</a:t>
            </a:r>
            <a:r>
              <a:rPr lang="en-US" sz="2000" b="1" dirty="0">
                <a:solidFill>
                  <a:srgbClr val="65999E"/>
                </a:solidFill>
                <a:latin typeface="Arial" panose="020B0604020202020204" pitchFamily="34" charset="0"/>
                <a:cs typeface="Arial" panose="020B0604020202020204" pitchFamily="34" charset="0"/>
              </a:rPr>
              <a:t>	Subject Line: 	[AGENCY </a:t>
            </a:r>
            <a:r>
              <a:rPr lang="en-US" sz="2000" b="1" dirty="0">
                <a:latin typeface="Arial" panose="020B0604020202020204" pitchFamily="34" charset="0"/>
                <a:cs typeface="Arial" panose="020B0604020202020204" pitchFamily="34" charset="0"/>
              </a:rPr>
              <a:t>NAME</a:t>
            </a:r>
            <a:r>
              <a:rPr lang="en-US" sz="2000" b="1" dirty="0">
                <a:solidFill>
                  <a:srgbClr val="65999E"/>
                </a:solidFill>
                <a:latin typeface="Arial" panose="020B0604020202020204" pitchFamily="34" charset="0"/>
                <a:cs typeface="Arial" panose="020B0604020202020204" pitchFamily="34" charset="0"/>
              </a:rPr>
              <a:t>], Scores Release Inquiry, [EXAM HOLDING </a:t>
            </a:r>
            <a:r>
              <a:rPr lang="en-US" sz="2000" b="1" dirty="0">
                <a:latin typeface="Arial" panose="020B0604020202020204" pitchFamily="34" charset="0"/>
                <a:cs typeface="Arial" panose="020B0604020202020204" pitchFamily="34" charset="0"/>
              </a:rPr>
              <a:t>DATE</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➋</a:t>
            </a:r>
            <a:r>
              <a:rPr lang="en-US" sz="2000" b="1" dirty="0">
                <a:solidFill>
                  <a:srgbClr val="65999E"/>
                </a:solidFill>
                <a:latin typeface="Arial" panose="020B0604020202020204" pitchFamily="34" charset="0"/>
                <a:cs typeface="Arial" panose="020B0604020202020204" pitchFamily="34" charset="0"/>
              </a:rPr>
              <a:t>	Body of Email:		To whom it may concern at MSD,</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It has been more than 90 days since the [</a:t>
            </a:r>
            <a:r>
              <a:rPr lang="en-US" sz="2000" b="1" dirty="0">
                <a:latin typeface="Arial" panose="020B0604020202020204" pitchFamily="34" charset="0"/>
                <a:cs typeface="Arial" panose="020B0604020202020204" pitchFamily="34" charset="0"/>
              </a:rPr>
              <a:t>CIVIL SERVICE AGENCY</a:t>
            </a:r>
            <a:r>
              <a:rPr lang="en-US" sz="2000" b="1" dirty="0">
                <a:solidFill>
                  <a:srgbClr val="65999E"/>
                </a:solidFill>
                <a:latin typeface="Arial" panose="020B0604020202020204" pitchFamily="34" charset="0"/>
                <a:cs typeface="Arial" panose="020B0604020202020204" pitchFamily="34" charset="0"/>
              </a:rPr>
              <a:t>] held the [</a:t>
            </a:r>
            <a:r>
              <a:rPr lang="en-US" sz="2000" b="1" dirty="0">
                <a:latin typeface="Arial" panose="020B0604020202020204" pitchFamily="34" charset="0"/>
                <a:cs typeface="Arial" panose="020B0604020202020204" pitchFamily="34" charset="0"/>
              </a:rPr>
              <a:t>HOLDING NAME</a:t>
            </a:r>
            <a:r>
              <a:rPr lang="en-US" sz="2000" b="1" dirty="0">
                <a:solidFill>
                  <a:srgbClr val="65999E"/>
                </a:solidFill>
                <a:latin typeface="Arial" panose="020B0604020202020204" pitchFamily="34" charset="0"/>
                <a:cs typeface="Arial" panose="020B0604020202020204" pitchFamily="34" charset="0"/>
              </a:rPr>
              <a:t>] Exams and we are unable to view the exams scores in TMS for the following:</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Exam Holding Date:		[EXAM HOLDING </a:t>
            </a:r>
            <a:r>
              <a:rPr lang="en-US" sz="2000" b="1" dirty="0">
                <a:latin typeface="Arial" panose="020B0604020202020204" pitchFamily="34" charset="0"/>
                <a:cs typeface="Arial" panose="020B0604020202020204" pitchFamily="34" charset="0"/>
              </a:rPr>
              <a:t>DATE</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Exam title(s):			[EXAM </a:t>
            </a:r>
            <a:r>
              <a:rPr lang="en-US" sz="2000" b="1" dirty="0">
                <a:latin typeface="Arial" panose="020B0604020202020204" pitchFamily="34" charset="0"/>
                <a:cs typeface="Arial" panose="020B0604020202020204" pitchFamily="34" charset="0"/>
              </a:rPr>
              <a:t>TITLE</a:t>
            </a:r>
            <a:r>
              <a:rPr lang="en-US" sz="2000" b="1" dirty="0">
                <a:solidFill>
                  <a:srgbClr val="65999E"/>
                </a:solidFill>
                <a:latin typeface="Arial" panose="020B0604020202020204" pitchFamily="34" charset="0"/>
                <a:cs typeface="Arial" panose="020B0604020202020204" pitchFamily="34" charset="0"/>
              </a:rPr>
              <a:t>/EXAM </a:t>
            </a:r>
            <a:r>
              <a:rPr lang="en-US" sz="2000" b="1" dirty="0">
                <a:latin typeface="Arial" panose="020B0604020202020204" pitchFamily="34" charset="0"/>
                <a:cs typeface="Arial" panose="020B0604020202020204" pitchFamily="34" charset="0"/>
              </a:rPr>
              <a:t>TITLES</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Exam Number(s)		[EXAM </a:t>
            </a:r>
            <a:r>
              <a:rPr lang="en-US" sz="2000" b="1" dirty="0">
                <a:latin typeface="Arial" panose="020B0604020202020204" pitchFamily="34" charset="0"/>
                <a:cs typeface="Arial" panose="020B0604020202020204" pitchFamily="34" charset="0"/>
              </a:rPr>
              <a:t>NUMBER</a:t>
            </a:r>
            <a:r>
              <a:rPr lang="en-US" sz="2000" b="1" dirty="0">
                <a:solidFill>
                  <a:srgbClr val="65999E"/>
                </a:solidFill>
                <a:latin typeface="Arial" panose="020B0604020202020204" pitchFamily="34" charset="0"/>
                <a:cs typeface="Arial" panose="020B0604020202020204" pitchFamily="34" charset="0"/>
              </a:rPr>
              <a:t>/EXAM </a:t>
            </a:r>
            <a:r>
              <a:rPr lang="en-US" sz="2000" b="1" dirty="0">
                <a:latin typeface="Arial" panose="020B0604020202020204" pitchFamily="34" charset="0"/>
                <a:cs typeface="Arial" panose="020B0604020202020204" pitchFamily="34" charset="0"/>
              </a:rPr>
              <a:t>NUMBERS</a:t>
            </a:r>
            <a:r>
              <a:rPr lang="en-US" sz="2000" b="1" dirty="0">
                <a:solidFill>
                  <a:srgbClr val="65999E"/>
                </a:solidFill>
                <a:latin typeface="Arial" panose="020B0604020202020204" pitchFamily="34" charset="0"/>
                <a:cs typeface="Arial" panose="020B0604020202020204" pitchFamily="34" charset="0"/>
              </a:rPr>
              <a:t>]</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Reason for your inquiry:	[INSERT REASON/REASONS HERE]</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➌</a:t>
            </a:r>
            <a:r>
              <a:rPr lang="en-US" sz="2000" b="1" dirty="0">
                <a:solidFill>
                  <a:srgbClr val="65999E"/>
                </a:solidFill>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YOUR</a:t>
            </a:r>
            <a:r>
              <a:rPr lang="en-US" sz="2000" b="1" dirty="0">
                <a:solidFill>
                  <a:srgbClr val="65999E"/>
                </a:solidFill>
                <a:latin typeface="Arial" panose="020B0604020202020204" pitchFamily="34" charset="0"/>
                <a:cs typeface="Arial" panose="020B0604020202020204" pitchFamily="34" charset="0"/>
              </a:rPr>
              <a:t> CONTACT INFORMATION </a:t>
            </a:r>
            <a:r>
              <a:rPr lang="en-US" sz="2000" b="1" dirty="0">
                <a:latin typeface="Arial" panose="020B0604020202020204" pitchFamily="34" charset="0"/>
                <a:cs typeface="Arial" panose="020B0604020202020204" pitchFamily="34" charset="0"/>
              </a:rPr>
              <a:t>HERE</a:t>
            </a:r>
            <a:r>
              <a:rPr lang="en-US" sz="2000" b="1" dirty="0">
                <a:solidFill>
                  <a:srgbClr val="65999E"/>
                </a:solidFill>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3" name="Arrow: Left 2">
            <a:extLst>
              <a:ext uri="{FF2B5EF4-FFF2-40B4-BE49-F238E27FC236}">
                <a16:creationId xmlns:a16="http://schemas.microsoft.com/office/drawing/2014/main" id="{C6D3D3C6-AEAF-2025-1EA7-28483E1CA015}"/>
              </a:ext>
            </a:extLst>
          </p:cNvPr>
          <p:cNvSpPr/>
          <p:nvPr/>
        </p:nvSpPr>
        <p:spPr>
          <a:xfrm>
            <a:off x="5996848" y="5376846"/>
            <a:ext cx="4832733" cy="869831"/>
          </a:xfrm>
          <a:prstGeom prst="leftArrow">
            <a:avLst/>
          </a:prstGeom>
          <a:solidFill>
            <a:srgbClr val="FAC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5" name="TextBox 4">
            <a:extLst>
              <a:ext uri="{FF2B5EF4-FFF2-40B4-BE49-F238E27FC236}">
                <a16:creationId xmlns:a16="http://schemas.microsoft.com/office/drawing/2014/main" id="{06D5BF8E-D78B-2F28-1060-C7AF3B290CD6}"/>
              </a:ext>
            </a:extLst>
          </p:cNvPr>
          <p:cNvSpPr txBox="1"/>
          <p:nvPr/>
        </p:nvSpPr>
        <p:spPr>
          <a:xfrm>
            <a:off x="6544020" y="5565539"/>
            <a:ext cx="4285561" cy="492443"/>
          </a:xfrm>
          <a:prstGeom prst="rect">
            <a:avLst/>
          </a:prstGeom>
          <a:noFill/>
        </p:spPr>
        <p:txBody>
          <a:bodyPr wrap="square" rtlCol="0">
            <a:spAutoFit/>
          </a:bodyPr>
          <a:lstStyle/>
          <a:p>
            <a:pPr algn="ctr"/>
            <a:r>
              <a:rPr lang="en-US" sz="2600" b="1" dirty="0"/>
              <a:t>WE REALLY NEED THIS</a:t>
            </a:r>
          </a:p>
        </p:txBody>
      </p:sp>
    </p:spTree>
    <p:extLst>
      <p:ext uri="{BB962C8B-B14F-4D97-AF65-F5344CB8AC3E}">
        <p14:creationId xmlns:p14="http://schemas.microsoft.com/office/powerpoint/2010/main" val="103980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828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956511E8-143A-A7E5-AF03-2BE37E598319}"/>
              </a:ext>
            </a:extLst>
          </p:cNvPr>
          <p:cNvSpPr txBox="1">
            <a:spLocks/>
          </p:cNvSpPr>
          <p:nvPr/>
        </p:nvSpPr>
        <p:spPr>
          <a:xfrm>
            <a:off x="-92202" y="996697"/>
            <a:ext cx="7929649"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What Should go to MSD Assistance.Request@cs.ny.gov?</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Questions about:</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➊</a:t>
            </a:r>
            <a:r>
              <a:rPr lang="en-US" sz="2000" b="1" dirty="0">
                <a:solidFill>
                  <a:srgbClr val="65999E"/>
                </a:solidFill>
                <a:latin typeface="Arial" panose="020B0604020202020204" pitchFamily="34" charset="0"/>
                <a:cs typeface="Arial" panose="020B0604020202020204" pitchFamily="34" charset="0"/>
              </a:rPr>
              <a:t>	211 Waivers</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➋</a:t>
            </a:r>
            <a:r>
              <a:rPr lang="en-US" sz="2000" b="1" dirty="0">
                <a:solidFill>
                  <a:srgbClr val="65999E"/>
                </a:solidFill>
                <a:latin typeface="Arial" panose="020B0604020202020204" pitchFamily="34" charset="0"/>
                <a:cs typeface="Arial" panose="020B0604020202020204" pitchFamily="34" charset="0"/>
              </a:rPr>
              <a:t>	Annual Report</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➌</a:t>
            </a:r>
            <a:r>
              <a:rPr lang="en-US" sz="2000" b="1" dirty="0">
                <a:solidFill>
                  <a:srgbClr val="65999E"/>
                </a:solidFill>
                <a:latin typeface="Arial" panose="020B0604020202020204" pitchFamily="34" charset="0"/>
                <a:cs typeface="Arial" panose="020B0604020202020204" pitchFamily="34" charset="0"/>
              </a:rPr>
              <a:t>	Comparability Requests M-440</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➍</a:t>
            </a:r>
            <a:r>
              <a:rPr lang="en-US" sz="2000" b="1" dirty="0">
                <a:solidFill>
                  <a:srgbClr val="65999E"/>
                </a:solidFill>
                <a:latin typeface="Arial" panose="020B0604020202020204" pitchFamily="34" charset="0"/>
                <a:cs typeface="Arial" panose="020B0604020202020204" pitchFamily="34" charset="0"/>
              </a:rPr>
              <a:t>	CSA Staff Changes</a:t>
            </a:r>
          </a:p>
          <a:p>
            <a:pPr marL="335265" indent="0">
              <a:lnSpc>
                <a:spcPts val="2600"/>
              </a:lnSpc>
              <a:spcBef>
                <a:spcPts val="800"/>
              </a:spcBef>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➎	</a:t>
            </a:r>
            <a:r>
              <a:rPr lang="en-US" sz="2000" b="1" dirty="0">
                <a:solidFill>
                  <a:srgbClr val="65999E"/>
                </a:solidFill>
                <a:latin typeface="Arial" panose="020B0604020202020204" pitchFamily="34" charset="0"/>
                <a:cs typeface="Arial" panose="020B0604020202020204" pitchFamily="34" charset="0"/>
              </a:rPr>
              <a:t>Director of Facilities Exam</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Bef>
                <a:spcPts val="800"/>
              </a:spcBef>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➏	</a:t>
            </a:r>
            <a:r>
              <a:rPr lang="en-US" sz="2000" b="1" dirty="0">
                <a:solidFill>
                  <a:srgbClr val="65999E"/>
                </a:solidFill>
                <a:latin typeface="Arial" panose="020B0604020202020204" pitchFamily="34" charset="0"/>
                <a:cs typeface="Arial" panose="020B0604020202020204" pitchFamily="34" charset="0"/>
              </a:rPr>
              <a:t>Layoffs</a:t>
            </a:r>
          </a:p>
          <a:p>
            <a:pPr marL="335265" indent="0">
              <a:lnSpc>
                <a:spcPts val="2600"/>
              </a:lnSpc>
              <a:spcBef>
                <a:spcPts val="800"/>
              </a:spcBef>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➐	</a:t>
            </a:r>
            <a:r>
              <a:rPr lang="en-US" sz="2000" b="1" dirty="0">
                <a:solidFill>
                  <a:srgbClr val="65999E"/>
                </a:solidFill>
                <a:latin typeface="Arial" panose="020B0604020202020204" pitchFamily="34" charset="0"/>
                <a:cs typeface="Arial" panose="020B0604020202020204" pitchFamily="34" charset="0"/>
              </a:rPr>
              <a:t>Permission Request-MSD or TMS Access Support</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Bef>
                <a:spcPts val="800"/>
              </a:spcBef>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➑	</a:t>
            </a:r>
            <a:r>
              <a:rPr lang="en-US" sz="2000" b="1" dirty="0">
                <a:solidFill>
                  <a:srgbClr val="65999E"/>
                </a:solidFill>
                <a:latin typeface="Arial" panose="020B0604020202020204" pitchFamily="34" charset="0"/>
                <a:cs typeface="Arial" panose="020B0604020202020204" pitchFamily="34" charset="0"/>
              </a:rPr>
              <a:t>Position Classification</a:t>
            </a:r>
          </a:p>
          <a:p>
            <a:pPr marL="335265" indent="0">
              <a:lnSpc>
                <a:spcPts val="2600"/>
              </a:lnSpc>
              <a:spcBef>
                <a:spcPts val="800"/>
              </a:spcBef>
              <a:spcAft>
                <a:spcPts val="600"/>
              </a:spcAft>
              <a:buClr>
                <a:srgbClr val="154973"/>
              </a:buClr>
              <a:buSzPts val="1400"/>
              <a:buNone/>
            </a:pPr>
            <a:endParaRPr lang="en-US" sz="2000" dirty="0">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0BA9862-918D-D106-E39C-24B41BDA8312}"/>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12</a:t>
            </a:fld>
            <a:endParaRPr lang="en-US" sz="1400">
              <a:solidFill>
                <a:schemeClr val="tx1"/>
              </a:solidFill>
            </a:endParaRPr>
          </a:p>
        </p:txBody>
      </p:sp>
      <p:sp>
        <p:nvSpPr>
          <p:cNvPr id="19" name="TextBox 18">
            <a:extLst>
              <a:ext uri="{FF2B5EF4-FFF2-40B4-BE49-F238E27FC236}">
                <a16:creationId xmlns:a16="http://schemas.microsoft.com/office/drawing/2014/main" id="{AE6438A0-5386-FAAB-B29C-F62D1A4F66EE}"/>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20" name="Round Same Side Corner Rectangle 19">
            <a:extLst>
              <a:ext uri="{FF2B5EF4-FFF2-40B4-BE49-F238E27FC236}">
                <a16:creationId xmlns:a16="http://schemas.microsoft.com/office/drawing/2014/main" id="{9EEFB70C-E56B-E299-4EE0-931BBB926205}"/>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549B44B7-9539-3883-C042-DFDF7D15889F}"/>
              </a:ext>
            </a:extLst>
          </p:cNvPr>
          <p:cNvSpPr txBox="1">
            <a:spLocks/>
          </p:cNvSpPr>
          <p:nvPr/>
        </p:nvSpPr>
        <p:spPr>
          <a:xfrm>
            <a:off x="421009" y="390453"/>
            <a:ext cx="11128351" cy="446124"/>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pic>
        <p:nvPicPr>
          <p:cNvPr id="3" name="Picture 2">
            <a:extLst>
              <a:ext uri="{FF2B5EF4-FFF2-40B4-BE49-F238E27FC236}">
                <a16:creationId xmlns:a16="http://schemas.microsoft.com/office/drawing/2014/main" id="{D936866B-49C7-32F5-37C3-6CD6C2210078}"/>
              </a:ext>
            </a:extLst>
          </p:cNvPr>
          <p:cNvPicPr>
            <a:picLocks noChangeAspect="1"/>
          </p:cNvPicPr>
          <p:nvPr/>
        </p:nvPicPr>
        <p:blipFill>
          <a:blip r:embed="rId3"/>
          <a:stretch>
            <a:fillRect/>
          </a:stretch>
        </p:blipFill>
        <p:spPr>
          <a:xfrm>
            <a:off x="10208463" y="4708163"/>
            <a:ext cx="1206500" cy="1206500"/>
          </a:xfrm>
          <a:prstGeom prst="rect">
            <a:avLst/>
          </a:prstGeom>
        </p:spPr>
      </p:pic>
      <p:sp>
        <p:nvSpPr>
          <p:cNvPr id="2" name="Content Placeholder 2">
            <a:extLst>
              <a:ext uri="{FF2B5EF4-FFF2-40B4-BE49-F238E27FC236}">
                <a16:creationId xmlns:a16="http://schemas.microsoft.com/office/drawing/2014/main" id="{1579B2E4-0580-3618-3C3F-45184F5E0299}"/>
              </a:ext>
            </a:extLst>
          </p:cNvPr>
          <p:cNvSpPr txBox="1">
            <a:spLocks/>
          </p:cNvSpPr>
          <p:nvPr/>
        </p:nvSpPr>
        <p:spPr>
          <a:xfrm>
            <a:off x="6742322" y="979769"/>
            <a:ext cx="5541879"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endParaRPr lang="en-US" sz="2000" b="1" dirty="0">
              <a:solidFill>
                <a:srgbClr val="65999E"/>
              </a:solidFill>
              <a:latin typeface="Arial" panose="020B0604020202020204" pitchFamily="34" charset="0"/>
              <a:cs typeface="Arial" panose="020B0604020202020204" pitchFamily="34" charset="0"/>
            </a:endParaRPr>
          </a:p>
          <a:p>
            <a:pPr marL="335265" indent="0">
              <a:lnSpc>
                <a:spcPts val="2600"/>
              </a:lnSpc>
              <a:spcAft>
                <a:spcPts val="600"/>
              </a:spcAft>
              <a:buClr>
                <a:srgbClr val="154973"/>
              </a:buClr>
              <a:buSzPts val="1400"/>
              <a:buNone/>
            </a:pP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➒</a:t>
            </a:r>
            <a:r>
              <a:rPr lang="en-US" sz="2000" b="1" dirty="0">
                <a:solidFill>
                  <a:srgbClr val="65999E"/>
                </a:solidFill>
                <a:latin typeface="Arial" panose="020B0604020202020204" pitchFamily="34" charset="0"/>
                <a:cs typeface="Arial" panose="020B0604020202020204" pitchFamily="34" charset="0"/>
              </a:rPr>
              <a:t>	Comparability Requests M-440</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➓ </a:t>
            </a:r>
            <a:r>
              <a:rPr lang="en-US" sz="2000" b="1" dirty="0">
                <a:solidFill>
                  <a:srgbClr val="65999E"/>
                </a:solidFill>
                <a:latin typeface="Arial" panose="020B0604020202020204" pitchFamily="34" charset="0"/>
                <a:cs typeface="Arial" panose="020B0604020202020204" pitchFamily="34" charset="0"/>
              </a:rPr>
              <a:t>	Rules Resolutions</a:t>
            </a:r>
          </a:p>
          <a:p>
            <a:pPr marL="335265" indent="0">
              <a:lnSpc>
                <a:spcPts val="2600"/>
              </a:lnSpc>
              <a:spcAft>
                <a:spcPts val="600"/>
              </a:spcAft>
              <a:buClr>
                <a:srgbClr val="154973"/>
              </a:buClr>
              <a:buSzPts val="1400"/>
              <a:buNone/>
            </a:pPr>
            <a:r>
              <a:rPr lang="en-US" sz="2000" dirty="0">
                <a:solidFill>
                  <a:srgbClr val="65999E"/>
                </a:solidFill>
                <a:latin typeface="MS Mincho" panose="02020609040205080304" pitchFamily="49" charset="-128"/>
                <a:ea typeface="MS Mincho" panose="02020609040205080304" pitchFamily="49" charset="-128"/>
                <a:cs typeface="Arial" panose="020B0604020202020204" pitchFamily="34" charset="0"/>
              </a:rPr>
              <a:t>⓫</a:t>
            </a:r>
            <a:r>
              <a:rPr lang="en-US" sz="2000" b="1" dirty="0">
                <a:solidFill>
                  <a:srgbClr val="65999E"/>
                </a:solidFill>
                <a:latin typeface="Arial" panose="020B0604020202020204" pitchFamily="34" charset="0"/>
                <a:cs typeface="Arial" panose="020B0604020202020204" pitchFamily="34" charset="0"/>
              </a:rPr>
              <a:t>	Transactions</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Aft>
                <a:spcPts val="600"/>
              </a:spcAft>
              <a:buClr>
                <a:srgbClr val="154973"/>
              </a:buClr>
              <a:buSzPts val="1400"/>
              <a:buNone/>
            </a:pPr>
            <a:r>
              <a:rPr lang="en-US" sz="2000" dirty="0">
                <a:solidFill>
                  <a:srgbClr val="65999E"/>
                </a:solidFill>
                <a:latin typeface="MS Mincho" panose="02020609040205080304" pitchFamily="49" charset="-128"/>
                <a:ea typeface="MS Mincho" panose="02020609040205080304" pitchFamily="49" charset="-128"/>
                <a:cs typeface="Arial" panose="020B0604020202020204" pitchFamily="34" charset="0"/>
              </a:rPr>
              <a:t>⓬</a:t>
            </a:r>
            <a:r>
              <a:rPr lang="en-US" sz="2000" b="1" dirty="0">
                <a:solidFill>
                  <a:srgbClr val="65999E"/>
                </a:solidFill>
                <a:latin typeface="Arial" panose="020B0604020202020204" pitchFamily="34" charset="0"/>
                <a:cs typeface="Arial" panose="020B0604020202020204" pitchFamily="34" charset="0"/>
              </a:rPr>
              <a:t>	Veterans’ Issues</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Bef>
                <a:spcPts val="800"/>
              </a:spcBef>
              <a:spcAft>
                <a:spcPts val="600"/>
              </a:spcAft>
              <a:buClr>
                <a:srgbClr val="154973"/>
              </a:buClr>
              <a:buSzPts val="1400"/>
              <a:buNone/>
            </a:pPr>
            <a:r>
              <a:rPr lang="en-US" sz="2000" dirty="0">
                <a:solidFill>
                  <a:srgbClr val="65999E"/>
                </a:solidFill>
                <a:latin typeface="MS Mincho" panose="02020609040205080304" pitchFamily="49" charset="-128"/>
                <a:ea typeface="MS Mincho" panose="02020609040205080304" pitchFamily="49" charset="-128"/>
                <a:cs typeface="Arial" panose="020B0604020202020204" pitchFamily="34" charset="0"/>
              </a:rPr>
              <a:t>⓭</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Executive Order 47.3 </a:t>
            </a:r>
          </a:p>
          <a:p>
            <a:pPr marL="335265" indent="0">
              <a:lnSpc>
                <a:spcPts val="2600"/>
              </a:lnSpc>
              <a:spcBef>
                <a:spcPts val="800"/>
              </a:spcBef>
              <a:spcAft>
                <a:spcPts val="600"/>
              </a:spcAft>
              <a:buClr>
                <a:srgbClr val="154973"/>
              </a:buClr>
              <a:buSzPts val="1400"/>
              <a:buNone/>
            </a:pPr>
            <a:r>
              <a:rPr lang="en-US" sz="2000" dirty="0">
                <a:solidFill>
                  <a:srgbClr val="65999E"/>
                </a:solidFill>
                <a:latin typeface="MS Mincho" panose="02020609040205080304" pitchFamily="49" charset="-128"/>
                <a:ea typeface="MS Mincho" panose="02020609040205080304" pitchFamily="49" charset="-128"/>
                <a:cs typeface="Arial" panose="020B0604020202020204" pitchFamily="34" charset="0"/>
              </a:rPr>
              <a:t>⓮</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1400" dirty="0">
                <a:solidFill>
                  <a:srgbClr val="65999E"/>
                </a:solidFill>
                <a:latin typeface="Arial" panose="020B0604020202020204" pitchFamily="34" charset="0"/>
                <a:cs typeface="Arial" panose="020B0604020202020204" pitchFamily="34" charset="0"/>
              </a:rPr>
              <a:t>Other</a:t>
            </a:r>
            <a:endParaRPr lang="en-US" sz="2000"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Bef>
                <a:spcPts val="800"/>
              </a:spcBef>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351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4690874" y="1993452"/>
            <a:ext cx="6007417" cy="584775"/>
          </a:xfrm>
          <a:prstGeom prst="rect">
            <a:avLst/>
          </a:prstGeom>
          <a:noFill/>
        </p:spPr>
        <p:txBody>
          <a:bodyPr wrap="square" rtlCol="0">
            <a:spAutoFit/>
          </a:bodyPr>
          <a:lstStyle/>
          <a:p>
            <a:pPr>
              <a:spcAft>
                <a:spcPts val="1800"/>
              </a:spcAft>
            </a:pPr>
            <a:r>
              <a:rPr lang="en-US" sz="1600">
                <a:solidFill>
                  <a:schemeClr val="bg1"/>
                </a:solidFill>
                <a:latin typeface="Arial" panose="020B0604020202020204" pitchFamily="34" charset="0"/>
                <a:cs typeface="Arial" panose="020B0604020202020204" pitchFamily="34" charset="0"/>
              </a:rPr>
              <a:t>Positions filled through the NY HELPS Program in local government to date.</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914878"/>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13</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Content Placeholder 2">
            <a:extLst>
              <a:ext uri="{FF2B5EF4-FFF2-40B4-BE49-F238E27FC236}">
                <a16:creationId xmlns:a16="http://schemas.microsoft.com/office/drawing/2014/main" id="{1EAD0B23-76D3-C334-4C8F-B1E2903155E7}"/>
              </a:ext>
            </a:extLst>
          </p:cNvPr>
          <p:cNvSpPr txBox="1">
            <a:spLocks/>
          </p:cNvSpPr>
          <p:nvPr/>
        </p:nvSpPr>
        <p:spPr>
          <a:xfrm>
            <a:off x="-92202" y="978591"/>
            <a:ext cx="12284202"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What Should an Email on a non-Exam Related Topic Look Like? 	</a:t>
            </a:r>
            <a:r>
              <a:rPr lang="en-US" sz="1600" b="1" dirty="0">
                <a:solidFill>
                  <a:srgbClr val="65999E"/>
                </a:solidFill>
                <a:latin typeface="Arial" panose="020B0604020202020204" pitchFamily="34" charset="0"/>
                <a:cs typeface="Arial" panose="020B0604020202020204" pitchFamily="34" charset="0"/>
              </a:rPr>
              <a:t>(Example: Comparability/M-440)</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➊</a:t>
            </a:r>
            <a:r>
              <a:rPr lang="en-US" sz="2000" b="1" dirty="0">
                <a:solidFill>
                  <a:srgbClr val="65999E"/>
                </a:solidFill>
                <a:latin typeface="Arial" panose="020B0604020202020204" pitchFamily="34" charset="0"/>
                <a:cs typeface="Arial" panose="020B0604020202020204" pitchFamily="34" charset="0"/>
              </a:rPr>
              <a:t>	Subject Line: 	Agency Name, Request for </a:t>
            </a:r>
            <a:r>
              <a:rPr lang="en-US" sz="2000" b="1" dirty="0" err="1">
                <a:solidFill>
                  <a:srgbClr val="65999E"/>
                </a:solidFill>
                <a:latin typeface="Arial" panose="020B0604020202020204" pitchFamily="34" charset="0"/>
                <a:cs typeface="Arial" panose="020B0604020202020204" pitchFamily="34" charset="0"/>
              </a:rPr>
              <a:t>Comparabilities</a:t>
            </a:r>
            <a:r>
              <a:rPr lang="en-US" sz="2000" b="1" dirty="0">
                <a:solidFill>
                  <a:srgbClr val="65999E"/>
                </a:solidFill>
                <a:latin typeface="Arial" panose="020B0604020202020204" pitchFamily="34" charset="0"/>
                <a:cs typeface="Arial" panose="020B0604020202020204" pitchFamily="34" charset="0"/>
              </a:rPr>
              <a:t>, M-440</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➋</a:t>
            </a:r>
            <a:r>
              <a:rPr lang="en-US" sz="2000" b="1" dirty="0">
                <a:solidFill>
                  <a:srgbClr val="65999E"/>
                </a:solidFill>
                <a:latin typeface="Arial" panose="020B0604020202020204" pitchFamily="34" charset="0"/>
                <a:cs typeface="Arial" panose="020B0604020202020204" pitchFamily="34" charset="0"/>
              </a:rPr>
              <a:t>	Body of Email:	To whom it may concern at MSD,</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Attached to this email is an Examination Appropriateness Request Form to request  	technical assistance from MSD to determine if a </a:t>
            </a:r>
          </a:p>
          <a:p>
            <a:pPr marL="335265" indent="0">
              <a:lnSpc>
                <a:spcPts val="2600"/>
              </a:lnSpc>
              <a:spcAft>
                <a:spcPts val="600"/>
              </a:spcAft>
              <a:buClr>
                <a:srgbClr val="154973"/>
              </a:buClr>
              <a:buSzPts val="1400"/>
              <a:buNone/>
            </a:pPr>
            <a:r>
              <a:rPr lang="en-US" sz="2000" b="1" dirty="0">
                <a:latin typeface="Arial" panose="020B0604020202020204" pitchFamily="34" charset="0"/>
                <a:cs typeface="Arial" panose="020B0604020202020204" pitchFamily="34" charset="0"/>
              </a:rPr>
              <a:t>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latin typeface="Arial" panose="020B0604020202020204" pitchFamily="34" charset="0"/>
                <a:cs typeface="Arial" panose="020B0604020202020204" pitchFamily="34" charset="0"/>
              </a:rPr>
              <a:t>|</a:t>
            </a:r>
            <a:r>
              <a:rPr lang="en-US" sz="2000" b="1" dirty="0">
                <a:latin typeface="MS Mincho" panose="02020609040205080304" pitchFamily="49" charset="-128"/>
                <a:ea typeface="MS Mincho" panose="02020609040205080304" pitchFamily="49" charset="-128"/>
                <a:cs typeface="Arial" panose="020B0604020202020204" pitchFamily="34" charset="0"/>
              </a:rPr>
              <a:t> </a:t>
            </a:r>
            <a:r>
              <a:rPr lang="en-US" sz="2000" b="1" dirty="0">
                <a:latin typeface="Arial" panose="020B0604020202020204" pitchFamily="34" charset="0"/>
                <a:cs typeface="Arial" panose="020B0604020202020204" pitchFamily="34" charset="0"/>
              </a:rPr>
              <a:t>Transfer </a:t>
            </a:r>
            <a:r>
              <a:rPr lang="en-US" sz="2000" b="1" dirty="0">
                <a:solidFill>
                  <a:srgbClr val="65999E"/>
                </a:solidFill>
                <a:latin typeface="+mj-lt"/>
                <a:cs typeface="Arial" panose="020B0604020202020204" pitchFamily="34" charset="0"/>
              </a:rPr>
              <a:t>|</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mj-lt"/>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Reinstatement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Appropriate Eligible List Use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Non-Competitive Promotion  |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Voluntary Demotion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Preferred Eligible List Use</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is appropriate. The attachments include the required supporting documentation for the </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“From” Title Classification Specification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“From” Title Examination Announcement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“To” Title Classification Specification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“To” Title Examination Announcement</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 INSERT ANY NEEDED </a:t>
            </a:r>
            <a:r>
              <a:rPr lang="en-US" sz="2000" b="1" dirty="0">
                <a:latin typeface="Arial" panose="020B0604020202020204" pitchFamily="34" charset="0"/>
                <a:cs typeface="Arial" panose="020B0604020202020204" pitchFamily="34" charset="0"/>
              </a:rPr>
              <a:t>CONTEXT</a:t>
            </a:r>
            <a:r>
              <a:rPr lang="en-US" sz="2000" b="1" dirty="0">
                <a:solidFill>
                  <a:srgbClr val="65999E"/>
                </a:solidFill>
                <a:latin typeface="Arial" panose="020B0604020202020204" pitchFamily="34" charset="0"/>
                <a:cs typeface="Arial" panose="020B0604020202020204" pitchFamily="34" charset="0"/>
              </a:rPr>
              <a:t> HERE. ]</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➌</a:t>
            </a:r>
            <a:r>
              <a:rPr lang="en-US" sz="2000" b="1" dirty="0">
                <a:solidFill>
                  <a:srgbClr val="65999E"/>
                </a:solidFill>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YOUR</a:t>
            </a:r>
            <a:r>
              <a:rPr lang="en-US" sz="2000" b="1" dirty="0">
                <a:solidFill>
                  <a:srgbClr val="65999E"/>
                </a:solidFill>
                <a:latin typeface="Arial" panose="020B0604020202020204" pitchFamily="34" charset="0"/>
                <a:cs typeface="Arial" panose="020B0604020202020204" pitchFamily="34" charset="0"/>
              </a:rPr>
              <a:t> CONTACT INFORMATION]</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2254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1" y="198697"/>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D21685-5B99-55B5-89A1-BB40008465DF}"/>
              </a:ext>
            </a:extLst>
          </p:cNvPr>
          <p:cNvSpPr txBox="1"/>
          <p:nvPr/>
        </p:nvSpPr>
        <p:spPr>
          <a:xfrm>
            <a:off x="4690874" y="1993452"/>
            <a:ext cx="6007417" cy="584775"/>
          </a:xfrm>
          <a:prstGeom prst="rect">
            <a:avLst/>
          </a:prstGeom>
          <a:noFill/>
        </p:spPr>
        <p:txBody>
          <a:bodyPr wrap="square" rtlCol="0">
            <a:spAutoFit/>
          </a:bodyPr>
          <a:lstStyle/>
          <a:p>
            <a:pPr>
              <a:spcAft>
                <a:spcPts val="1800"/>
              </a:spcAft>
            </a:pPr>
            <a:r>
              <a:rPr lang="en-US" sz="1600">
                <a:solidFill>
                  <a:schemeClr val="bg1"/>
                </a:solidFill>
                <a:latin typeface="Arial" panose="020B0604020202020204" pitchFamily="34" charset="0"/>
                <a:cs typeface="Arial" panose="020B0604020202020204" pitchFamily="34" charset="0"/>
              </a:rPr>
              <a:t>Positions filled through the NY HELPS Program in local government to date.</a:t>
            </a:r>
          </a:p>
        </p:txBody>
      </p:sp>
      <p:pic>
        <p:nvPicPr>
          <p:cNvPr id="24" name="Picture 23">
            <a:extLst>
              <a:ext uri="{FF2B5EF4-FFF2-40B4-BE49-F238E27FC236}">
                <a16:creationId xmlns:a16="http://schemas.microsoft.com/office/drawing/2014/main" id="{27A2FC63-C597-5110-651A-6487921F9BB0}"/>
              </a:ext>
            </a:extLst>
          </p:cNvPr>
          <p:cNvPicPr>
            <a:picLocks noChangeAspect="1"/>
          </p:cNvPicPr>
          <p:nvPr/>
        </p:nvPicPr>
        <p:blipFill>
          <a:blip r:embed="rId3"/>
          <a:stretch>
            <a:fillRect/>
          </a:stretch>
        </p:blipFill>
        <p:spPr>
          <a:xfrm>
            <a:off x="1761586" y="1914878"/>
            <a:ext cx="886968" cy="688816"/>
          </a:xfrm>
          <a:prstGeom prst="rect">
            <a:avLst/>
          </a:prstGeom>
        </p:spPr>
      </p:pic>
      <p:sp>
        <p:nvSpPr>
          <p:cNvPr id="2" name="Slide Number Placeholder 5">
            <a:extLst>
              <a:ext uri="{FF2B5EF4-FFF2-40B4-BE49-F238E27FC236}">
                <a16:creationId xmlns:a16="http://schemas.microsoft.com/office/drawing/2014/main" id="{9A7A5148-3A49-3A89-B6A0-F1A7D97AD78A}"/>
              </a:ext>
            </a:extLst>
          </p:cNvPr>
          <p:cNvSpPr txBox="1">
            <a:spLocks/>
          </p:cNvSpPr>
          <p:nvPr/>
        </p:nvSpPr>
        <p:spPr>
          <a:xfrm>
            <a:off x="11180869" y="6314384"/>
            <a:ext cx="703729" cy="301451"/>
          </a:xfrm>
          <a:prstGeom prst="rect">
            <a:avLst/>
          </a:prstGeom>
        </p:spPr>
        <p:txBody>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67" b="0" i="0" u="none" strike="noStrike" cap="none">
                <a:solidFill>
                  <a:schemeClr val="bg1"/>
                </a:solidFill>
                <a:latin typeface="Proxima Nova Rg" panose="02000506030000020004" pitchFamily="2" charset="77"/>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fld id="{47B3E011-04A4-7E41-8BCF-555BBF758256}" type="slidenum">
              <a:rPr lang="en-US" sz="1400" smtClean="0">
                <a:solidFill>
                  <a:schemeClr val="tx1"/>
                </a:solidFill>
              </a:rPr>
              <a:pPr/>
              <a:t>14</a:t>
            </a:fld>
            <a:endParaRPr lang="en-US" sz="1400">
              <a:solidFill>
                <a:schemeClr val="tx1"/>
              </a:solidFill>
            </a:endParaRPr>
          </a:p>
        </p:txBody>
      </p:sp>
      <p:sp>
        <p:nvSpPr>
          <p:cNvPr id="4" name="TextBox 3">
            <a:extLst>
              <a:ext uri="{FF2B5EF4-FFF2-40B4-BE49-F238E27FC236}">
                <a16:creationId xmlns:a16="http://schemas.microsoft.com/office/drawing/2014/main" id="{AB75FF32-8EA2-702D-60E8-28F6549236EB}"/>
              </a:ext>
            </a:extLst>
          </p:cNvPr>
          <p:cNvSpPr txBox="1"/>
          <p:nvPr/>
        </p:nvSpPr>
        <p:spPr>
          <a:xfrm>
            <a:off x="7391705" y="6311220"/>
            <a:ext cx="4197427" cy="307777"/>
          </a:xfrm>
          <a:prstGeom prst="rect">
            <a:avLst/>
          </a:prstGeom>
          <a:noFill/>
        </p:spPr>
        <p:txBody>
          <a:bodyPr wrap="square" rtlCol="0">
            <a:spAutoFit/>
          </a:bodyPr>
          <a:lstStyle/>
          <a:p>
            <a:pPr algn="r"/>
            <a:r>
              <a:rPr lang="en-US" sz="1400">
                <a:solidFill>
                  <a:srgbClr val="65999E"/>
                </a:solidFill>
                <a:latin typeface="Arial" panose="020B0604020202020204" pitchFamily="34" charset="0"/>
                <a:cs typeface="Arial" panose="020B0604020202020204" pitchFamily="34" charset="0"/>
              </a:rPr>
              <a:t>DEPARTMENT OF CIVIL SERVICE</a:t>
            </a:r>
          </a:p>
        </p:txBody>
      </p:sp>
      <p:sp>
        <p:nvSpPr>
          <p:cNvPr id="6" name="Round Same Side Corner Rectangle 5">
            <a:extLst>
              <a:ext uri="{FF2B5EF4-FFF2-40B4-BE49-F238E27FC236}">
                <a16:creationId xmlns:a16="http://schemas.microsoft.com/office/drawing/2014/main" id="{518133E2-1657-0766-4A97-F3EECD7632A4}"/>
              </a:ext>
            </a:extLst>
          </p:cNvPr>
          <p:cNvSpPr/>
          <p:nvPr/>
        </p:nvSpPr>
        <p:spPr>
          <a:xfrm>
            <a:off x="184403" y="182880"/>
            <a:ext cx="11823192" cy="749931"/>
          </a:xfrm>
          <a:prstGeom prst="round2SameRect">
            <a:avLst>
              <a:gd name="adj1" fmla="val 31537"/>
              <a:gd name="adj2" fmla="val 0"/>
            </a:avLst>
          </a:prstGeom>
          <a:solidFill>
            <a:srgbClr val="D0D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56E6316-4D68-5864-597C-9460F4FAC645}"/>
              </a:ext>
            </a:extLst>
          </p:cNvPr>
          <p:cNvSpPr txBox="1">
            <a:spLocks/>
          </p:cNvSpPr>
          <p:nvPr/>
        </p:nvSpPr>
        <p:spPr>
          <a:xfrm>
            <a:off x="421009" y="390453"/>
            <a:ext cx="11128351" cy="446124"/>
          </a:xfrm>
          <a:prstGeom prst="rect">
            <a:avLst/>
          </a:prstGeom>
        </p:spPr>
        <p:txBody>
          <a:bodyPr anchor="t">
            <a:noAutofit/>
          </a:bodyPr>
          <a:lstStyle>
            <a:lvl1pPr algn="l" defTabSz="914400" rtl="0" eaLnBrk="1" latinLnBrk="0" hangingPunct="1">
              <a:lnSpc>
                <a:spcPct val="90000"/>
              </a:lnSpc>
              <a:spcBef>
                <a:spcPct val="0"/>
              </a:spcBef>
              <a:buNone/>
              <a:defRPr sz="2600" b="1" i="0" kern="1200" spc="300">
                <a:solidFill>
                  <a:srgbClr val="154973"/>
                </a:solidFill>
                <a:latin typeface="Proxima Nova Rg" panose="02000506030000020004" pitchFamily="2" charset="77"/>
                <a:ea typeface="+mj-ea"/>
                <a:cs typeface="+mj-cs"/>
              </a:defRPr>
            </a:lvl1pPr>
          </a:lstStyle>
          <a:p>
            <a:r>
              <a:rPr lang="en-US" sz="2400" dirty="0">
                <a:solidFill>
                  <a:schemeClr val="tx1"/>
                </a:solidFill>
                <a:latin typeface="Oswald" panose="02000503000000000000" pitchFamily="2" charset="0"/>
              </a:rPr>
              <a:t>NY JUNE CONFERENCE 2025</a:t>
            </a:r>
          </a:p>
        </p:txBody>
      </p:sp>
      <p:sp>
        <p:nvSpPr>
          <p:cNvPr id="8" name="Content Placeholder 2">
            <a:extLst>
              <a:ext uri="{FF2B5EF4-FFF2-40B4-BE49-F238E27FC236}">
                <a16:creationId xmlns:a16="http://schemas.microsoft.com/office/drawing/2014/main" id="{1EAD0B23-76D3-C334-4C8F-B1E2903155E7}"/>
              </a:ext>
            </a:extLst>
          </p:cNvPr>
          <p:cNvSpPr txBox="1">
            <a:spLocks/>
          </p:cNvSpPr>
          <p:nvPr/>
        </p:nvSpPr>
        <p:spPr>
          <a:xfrm>
            <a:off x="-92202" y="978591"/>
            <a:ext cx="12284202" cy="47176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Rg" panose="0200050603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What Should an Email on a non-Exam Related Topic Look Like? 	</a:t>
            </a:r>
            <a:r>
              <a:rPr lang="en-US" sz="1600" b="1" dirty="0">
                <a:solidFill>
                  <a:srgbClr val="65999E"/>
                </a:solidFill>
                <a:latin typeface="Arial" panose="020B0604020202020204" pitchFamily="34" charset="0"/>
                <a:cs typeface="Arial" panose="020B0604020202020204" pitchFamily="34" charset="0"/>
              </a:rPr>
              <a:t>(Example: Comparability/MUN-440)</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➊</a:t>
            </a:r>
            <a:r>
              <a:rPr lang="en-US" sz="2000" b="1" dirty="0">
                <a:solidFill>
                  <a:srgbClr val="65999E"/>
                </a:solidFill>
                <a:latin typeface="Arial" panose="020B0604020202020204" pitchFamily="34" charset="0"/>
                <a:cs typeface="Arial" panose="020B0604020202020204" pitchFamily="34" charset="0"/>
              </a:rPr>
              <a:t>	Subject Line: 	Agency Name, Request for </a:t>
            </a:r>
            <a:r>
              <a:rPr lang="en-US" sz="2000" b="1" dirty="0" err="1">
                <a:solidFill>
                  <a:srgbClr val="65999E"/>
                </a:solidFill>
                <a:latin typeface="Arial" panose="020B0604020202020204" pitchFamily="34" charset="0"/>
                <a:cs typeface="Arial" panose="020B0604020202020204" pitchFamily="34" charset="0"/>
              </a:rPr>
              <a:t>Comparabilities</a:t>
            </a:r>
            <a:endParaRPr lang="en-US" sz="2000" b="1" dirty="0">
              <a:solidFill>
                <a:srgbClr val="65999E"/>
              </a:solidFill>
              <a:latin typeface="Arial" panose="020B0604020202020204" pitchFamily="34" charset="0"/>
              <a:cs typeface="Arial" panose="020B0604020202020204" pitchFamily="34" charset="0"/>
            </a:endParaRP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➋</a:t>
            </a:r>
            <a:r>
              <a:rPr lang="en-US" sz="2000" b="1" dirty="0">
                <a:solidFill>
                  <a:srgbClr val="65999E"/>
                </a:solidFill>
                <a:latin typeface="Arial" panose="020B0604020202020204" pitchFamily="34" charset="0"/>
                <a:cs typeface="Arial" panose="020B0604020202020204" pitchFamily="34" charset="0"/>
              </a:rPr>
              <a:t>	Body of Email:	To whom it may concern at MSD,</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	Attached to this email is an Examination Appropriateness Request Form to request  	technical assistance from MSD to determine if a </a:t>
            </a:r>
          </a:p>
          <a:p>
            <a:pPr marL="335265" indent="0">
              <a:lnSpc>
                <a:spcPts val="2600"/>
              </a:lnSpc>
              <a:spcAft>
                <a:spcPts val="600"/>
              </a:spcAft>
              <a:buClr>
                <a:srgbClr val="154973"/>
              </a:buClr>
              <a:buSzPts val="1400"/>
              <a:buNone/>
            </a:pPr>
            <a:r>
              <a:rPr lang="en-US" sz="2000" b="1" dirty="0">
                <a:latin typeface="Arial" panose="020B0604020202020204" pitchFamily="34" charset="0"/>
                <a:cs typeface="Arial" panose="020B0604020202020204" pitchFamily="34" charset="0"/>
              </a:rPr>
              <a:t>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latin typeface="Arial" panose="020B0604020202020204" pitchFamily="34" charset="0"/>
                <a:cs typeface="Arial" panose="020B0604020202020204" pitchFamily="34" charset="0"/>
              </a:rPr>
              <a:t>|</a:t>
            </a:r>
            <a:r>
              <a:rPr lang="en-US" sz="2000" b="1" dirty="0">
                <a:latin typeface="MS Mincho" panose="02020609040205080304" pitchFamily="49" charset="-128"/>
                <a:ea typeface="MS Mincho" panose="02020609040205080304" pitchFamily="49" charset="-128"/>
                <a:cs typeface="Arial" panose="020B0604020202020204" pitchFamily="34" charset="0"/>
              </a:rPr>
              <a:t> </a:t>
            </a:r>
            <a:r>
              <a:rPr lang="en-US" sz="2000" b="1" dirty="0">
                <a:latin typeface="Arial" panose="020B0604020202020204" pitchFamily="34" charset="0"/>
                <a:cs typeface="Arial" panose="020B0604020202020204" pitchFamily="34" charset="0"/>
              </a:rPr>
              <a:t>Transfer </a:t>
            </a:r>
            <a:r>
              <a:rPr lang="en-US" sz="2000" b="1" dirty="0">
                <a:solidFill>
                  <a:srgbClr val="65999E"/>
                </a:solidFill>
                <a:latin typeface="+mj-lt"/>
                <a:cs typeface="Arial" panose="020B0604020202020204" pitchFamily="34" charset="0"/>
              </a:rPr>
              <a:t>|</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mj-lt"/>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Reinstatement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Appropriate Eligible List Use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Non-Competitive Promotion  |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Voluntary Demotion |</a:t>
            </a: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Preferred Eligible List Use</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is appropriate. The attachments include the required supporting documentation for the </a:t>
            </a:r>
          </a:p>
          <a:p>
            <a:pPr marL="335265" indent="0">
              <a:lnSpc>
                <a:spcPts val="2600"/>
              </a:lnSpc>
              <a:spcAft>
                <a:spcPts val="600"/>
              </a:spcAft>
              <a:buClr>
                <a:srgbClr val="154973"/>
              </a:buClr>
              <a:buSzPts val="1400"/>
              <a:buNone/>
            </a:pPr>
            <a:r>
              <a:rPr lang="en-US" sz="2000" b="1" dirty="0">
                <a:solidFill>
                  <a:srgbClr val="65999E"/>
                </a:solidFill>
                <a:latin typeface="Arial" panose="020B0604020202020204" pitchFamily="34" charset="0"/>
                <a:cs typeface="Arial" panose="020B0604020202020204" pitchFamily="34" charset="0"/>
              </a:rPr>
              <a:t>|</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“From” Title Classification Specification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“From” Title Examination Announcement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“To” Title Classification Specification		 |</a:t>
            </a:r>
            <a:r>
              <a:rPr lang="en-US" sz="2000" b="1" dirty="0">
                <a:latin typeface="MS Mincho" panose="02020609040205080304" pitchFamily="49" charset="-128"/>
                <a:ea typeface="MS Mincho" panose="02020609040205080304" pitchFamily="49" charset="-128"/>
                <a:cs typeface="Arial" panose="020B0604020202020204" pitchFamily="34" charset="0"/>
              </a:rPr>
              <a:t>✖</a:t>
            </a:r>
            <a:r>
              <a:rPr lang="en-US" sz="2000" b="1" dirty="0">
                <a:solidFill>
                  <a:srgbClr val="65999E"/>
                </a:solidFill>
                <a:latin typeface="Arial" panose="020B0604020202020204" pitchFamily="34" charset="0"/>
                <a:cs typeface="Arial" panose="020B0604020202020204" pitchFamily="34" charset="0"/>
              </a:rPr>
              <a:t>| “To” Title Examination Announcement</a:t>
            </a: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	</a:t>
            </a:r>
            <a:r>
              <a:rPr lang="en-US" sz="2000" b="1" dirty="0">
                <a:solidFill>
                  <a:srgbClr val="65999E"/>
                </a:solidFill>
                <a:latin typeface="Arial" panose="020B0604020202020204" pitchFamily="34" charset="0"/>
                <a:cs typeface="Arial" panose="020B0604020202020204" pitchFamily="34" charset="0"/>
              </a:rPr>
              <a:t> [ INSERT ANY NEEDED </a:t>
            </a:r>
            <a:r>
              <a:rPr lang="en-US" sz="2000" b="1" dirty="0">
                <a:latin typeface="Arial" panose="020B0604020202020204" pitchFamily="34" charset="0"/>
                <a:cs typeface="Arial" panose="020B0604020202020204" pitchFamily="34" charset="0"/>
              </a:rPr>
              <a:t>CONTEXT</a:t>
            </a:r>
            <a:r>
              <a:rPr lang="en-US" sz="2000" b="1" dirty="0">
                <a:solidFill>
                  <a:srgbClr val="65999E"/>
                </a:solidFill>
                <a:latin typeface="Arial" panose="020B0604020202020204" pitchFamily="34" charset="0"/>
                <a:cs typeface="Arial" panose="020B0604020202020204" pitchFamily="34" charset="0"/>
              </a:rPr>
              <a:t> HERE. ]</a:t>
            </a:r>
            <a:endPar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endParaRPr>
          </a:p>
          <a:p>
            <a:pPr marL="335265" indent="0">
              <a:lnSpc>
                <a:spcPts val="2600"/>
              </a:lnSpc>
              <a:spcAft>
                <a:spcPts val="600"/>
              </a:spcAft>
              <a:buClr>
                <a:srgbClr val="154973"/>
              </a:buClr>
              <a:buSzPts val="1400"/>
              <a:buNone/>
            </a:pPr>
            <a:r>
              <a:rPr lang="en-US" sz="2000" b="1" dirty="0">
                <a:solidFill>
                  <a:srgbClr val="65999E"/>
                </a:solidFill>
                <a:latin typeface="MS Mincho" panose="02020609040205080304" pitchFamily="49" charset="-128"/>
                <a:ea typeface="MS Mincho" panose="02020609040205080304" pitchFamily="49" charset="-128"/>
                <a:cs typeface="Arial" panose="020B0604020202020204" pitchFamily="34" charset="0"/>
              </a:rPr>
              <a:t>➌</a:t>
            </a:r>
            <a:r>
              <a:rPr lang="en-US" sz="2000" b="1" dirty="0">
                <a:solidFill>
                  <a:srgbClr val="65999E"/>
                </a:solidFill>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YOUR</a:t>
            </a:r>
            <a:r>
              <a:rPr lang="en-US" sz="2000" b="1" dirty="0">
                <a:solidFill>
                  <a:srgbClr val="65999E"/>
                </a:solidFill>
                <a:latin typeface="Arial" panose="020B0604020202020204" pitchFamily="34" charset="0"/>
                <a:cs typeface="Arial" panose="020B0604020202020204" pitchFamily="34" charset="0"/>
              </a:rPr>
              <a:t> CONTACT INFORMATION]</a:t>
            </a:r>
            <a:endParaRPr lang="en-US" sz="2000" dirty="0">
              <a:latin typeface="Arial" panose="020B0604020202020204" pitchFamily="34" charset="0"/>
              <a:cs typeface="Arial" panose="020B0604020202020204" pitchFamily="34" charset="0"/>
            </a:endParaRPr>
          </a:p>
        </p:txBody>
      </p:sp>
      <p:sp>
        <p:nvSpPr>
          <p:cNvPr id="3" name="Arrow: Left 2">
            <a:extLst>
              <a:ext uri="{FF2B5EF4-FFF2-40B4-BE49-F238E27FC236}">
                <a16:creationId xmlns:a16="http://schemas.microsoft.com/office/drawing/2014/main" id="{25D79EA6-1F42-6DBB-2BBA-795FAB8EE58E}"/>
              </a:ext>
            </a:extLst>
          </p:cNvPr>
          <p:cNvSpPr/>
          <p:nvPr/>
        </p:nvSpPr>
        <p:spPr>
          <a:xfrm>
            <a:off x="5057583" y="6254979"/>
            <a:ext cx="3480489" cy="420258"/>
          </a:xfrm>
          <a:prstGeom prst="leftArrow">
            <a:avLst/>
          </a:prstGeom>
          <a:solidFill>
            <a:srgbClr val="FAC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5" name="TextBox 4">
            <a:extLst>
              <a:ext uri="{FF2B5EF4-FFF2-40B4-BE49-F238E27FC236}">
                <a16:creationId xmlns:a16="http://schemas.microsoft.com/office/drawing/2014/main" id="{3B4606CB-392B-3172-0525-D005EB00E3E2}"/>
              </a:ext>
            </a:extLst>
          </p:cNvPr>
          <p:cNvSpPr txBox="1"/>
          <p:nvPr/>
        </p:nvSpPr>
        <p:spPr>
          <a:xfrm>
            <a:off x="5266062" y="6311220"/>
            <a:ext cx="3272010" cy="307777"/>
          </a:xfrm>
          <a:prstGeom prst="rect">
            <a:avLst/>
          </a:prstGeom>
          <a:noFill/>
        </p:spPr>
        <p:txBody>
          <a:bodyPr wrap="square" rtlCol="0">
            <a:spAutoFit/>
          </a:bodyPr>
          <a:lstStyle/>
          <a:p>
            <a:pPr algn="ctr"/>
            <a:r>
              <a:rPr lang="en-US" sz="1400" b="1" dirty="0"/>
              <a:t>WE REALLY NEED THIS</a:t>
            </a:r>
          </a:p>
        </p:txBody>
      </p:sp>
    </p:spTree>
    <p:extLst>
      <p:ext uri="{BB962C8B-B14F-4D97-AF65-F5344CB8AC3E}">
        <p14:creationId xmlns:p14="http://schemas.microsoft.com/office/powerpoint/2010/main" val="2191162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12" name="Rectangle 11">
            <a:extLst>
              <a:ext uri="{FF2B5EF4-FFF2-40B4-BE49-F238E27FC236}">
                <a16:creationId xmlns:a16="http://schemas.microsoft.com/office/drawing/2014/main" id="{194ACFC0-5C7B-EF5F-87E2-2A1B3BF7C5EA}"/>
              </a:ext>
            </a:extLst>
          </p:cNvPr>
          <p:cNvSpPr/>
          <p:nvPr/>
        </p:nvSpPr>
        <p:spPr>
          <a:xfrm>
            <a:off x="0" y="0"/>
            <a:ext cx="12192000" cy="6858000"/>
          </a:xfrm>
          <a:prstGeom prst="rect">
            <a:avLst/>
          </a:prstGeom>
          <a:solidFill>
            <a:srgbClr val="0B5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19BCF0D-B925-A73F-9D26-5C426BB97BC3}"/>
              </a:ext>
            </a:extLst>
          </p:cNvPr>
          <p:cNvSpPr/>
          <p:nvPr/>
        </p:nvSpPr>
        <p:spPr>
          <a:xfrm>
            <a:off x="184404" y="182880"/>
            <a:ext cx="11823192" cy="6492240"/>
          </a:xfrm>
          <a:prstGeom prst="roundRect">
            <a:avLst>
              <a:gd name="adj" fmla="val 36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C2C6A3-2834-BB95-DEE7-AC053E2104CE}"/>
              </a:ext>
            </a:extLst>
          </p:cNvPr>
          <p:cNvPicPr>
            <a:picLocks noChangeAspect="1"/>
          </p:cNvPicPr>
          <p:nvPr/>
        </p:nvPicPr>
        <p:blipFill>
          <a:blip r:embed="rId3"/>
          <a:srcRect/>
          <a:stretch/>
        </p:blipFill>
        <p:spPr>
          <a:xfrm>
            <a:off x="2174198" y="2369411"/>
            <a:ext cx="7843604" cy="2119177"/>
          </a:xfrm>
          <a:prstGeom prst="rect">
            <a:avLst/>
          </a:prstGeom>
        </p:spPr>
      </p:pic>
    </p:spTree>
    <p:extLst>
      <p:ext uri="{BB962C8B-B14F-4D97-AF65-F5344CB8AC3E}">
        <p14:creationId xmlns:p14="http://schemas.microsoft.com/office/powerpoint/2010/main" val="1787115444"/>
      </p:ext>
    </p:extLst>
  </p:cSld>
  <p:clrMapOvr>
    <a:masterClrMapping/>
  </p:clrMapOvr>
</p:sld>
</file>

<file path=ppt/theme/theme1.xml><?xml version="1.0" encoding="utf-8"?>
<a:theme xmlns:a="http://schemas.openxmlformats.org/drawingml/2006/main" name="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ubSection Mast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FD21FA5EF5D744B8CD805D17F4DA62" ma:contentTypeVersion="14" ma:contentTypeDescription="Create a new document." ma:contentTypeScope="" ma:versionID="1a14e5e57c85cf52d11753b5d3ea269e">
  <xsd:schema xmlns:xsd="http://www.w3.org/2001/XMLSchema" xmlns:xs="http://www.w3.org/2001/XMLSchema" xmlns:p="http://schemas.microsoft.com/office/2006/metadata/properties" xmlns:ns1="http://schemas.microsoft.com/sharepoint/v3" xmlns:ns3="d8440fa7-1f3e-460d-a9a5-fa5f7142cb05" xmlns:ns4="5de58944-af0f-4b5f-80bc-04434897f8bb" targetNamespace="http://schemas.microsoft.com/office/2006/metadata/properties" ma:root="true" ma:fieldsID="6f896a2e7833bc23287ba603116017f2" ns1:_="" ns3:_="" ns4:_="">
    <xsd:import namespace="http://schemas.microsoft.com/sharepoint/v3"/>
    <xsd:import namespace="d8440fa7-1f3e-460d-a9a5-fa5f7142cb05"/>
    <xsd:import namespace="5de58944-af0f-4b5f-80bc-04434897f8b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1:_ip_UnifiedCompliancePolicyProperties" minOccurs="0"/>
                <xsd:element ref="ns1:_ip_UnifiedCompliancePolicyUIAc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440fa7-1f3e-460d-a9a5-fa5f7142cb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e58944-af0f-4b5f-80bc-04434897f8b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d8440fa7-1f3e-460d-a9a5-fa5f7142cb05"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06644A5-B0F5-4F6A-BF38-C7DE2521FB00}">
  <ds:schemaRefs>
    <ds:schemaRef ds:uri="5de58944-af0f-4b5f-80bc-04434897f8bb"/>
    <ds:schemaRef ds:uri="d8440fa7-1f3e-460d-a9a5-fa5f7142cb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A69725F-F107-4066-89FB-92C9048E4B97}">
  <ds:schemaRefs>
    <ds:schemaRef ds:uri="http://schemas.microsoft.com/sharepoint/v3/contenttype/forms"/>
  </ds:schemaRefs>
</ds:datastoreItem>
</file>

<file path=customXml/itemProps3.xml><?xml version="1.0" encoding="utf-8"?>
<ds:datastoreItem xmlns:ds="http://schemas.openxmlformats.org/officeDocument/2006/customXml" ds:itemID="{DACCBC44-7268-49FA-BCF9-0F2103036A0C}">
  <ds:schemaRefs>
    <ds:schemaRef ds:uri="5de58944-af0f-4b5f-80bc-04434897f8bb"/>
    <ds:schemaRef ds:uri="d8440fa7-1f3e-460d-a9a5-fa5f7142cb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46cb8ea-7900-4d10-8ceb-80e8c1c81ee7}" enabled="0" method="" siteId="{f46cb8ea-7900-4d10-8ceb-80e8c1c81ee7}" removed="1"/>
</clbl:labelList>
</file>

<file path=docProps/app.xml><?xml version="1.0" encoding="utf-8"?>
<Properties xmlns="http://schemas.openxmlformats.org/officeDocument/2006/extended-properties" xmlns:vt="http://schemas.openxmlformats.org/officeDocument/2006/docPropsVTypes">
  <TotalTime>2217</TotalTime>
  <Words>2619</Words>
  <Application>Microsoft Office PowerPoint</Application>
  <PresentationFormat>Widescreen</PresentationFormat>
  <Paragraphs>189</Paragraphs>
  <Slides>15</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Symbol</vt:lpstr>
      <vt:lpstr>MS Mincho</vt:lpstr>
      <vt:lpstr>Calibri</vt:lpstr>
      <vt:lpstr>MS UI Gothic</vt:lpstr>
      <vt:lpstr>Arial</vt:lpstr>
      <vt:lpstr>Oswald</vt:lpstr>
      <vt:lpstr>Aptos</vt:lpstr>
      <vt:lpstr>Section Master</vt:lpstr>
      <vt:lpstr>SubSection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DCS Powerpoint Template (16x9)-SIDE-IMAGE</dc:title>
  <dc:creator>Catherine</dc:creator>
  <cp:lastModifiedBy>Rotundo, Anthony R (CS)</cp:lastModifiedBy>
  <cp:revision>19</cp:revision>
  <dcterms:modified xsi:type="dcterms:W3CDTF">2025-05-27T18:40:16Z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0x0101000CFD21FA5EF5D744B8CD805D17F4DA62</vt:lpwstr>
  </property>
  <property fmtid="{D5CDD505-2E9C-101B-9397-08002B2CF9AE}" pid="3" name="Menu_x0020_Subgroup">
    <vt:lpwstr/>
  </property>
  <property fmtid="{D5CDD505-2E9C-101B-9397-08002B2CF9AE}" pid="4" name="MediaServiceImageTags">
    <vt:lpwstr/>
  </property>
  <property fmtid="{D5CDD505-2E9C-101B-9397-08002B2CF9AE}" pid="5" name="Page_x0020_Group">
    <vt:lpwstr/>
  </property>
  <property fmtid="{D5CDD505-2E9C-101B-9397-08002B2CF9AE}" pid="6" name="Menu Group">
    <vt:lpwstr>6;#Employee Resources|4fe8e2bc-f7d2-4b01-bae4-c36d7785e608</vt:lpwstr>
  </property>
  <property fmtid="{D5CDD505-2E9C-101B-9397-08002B2CF9AE}" pid="7" name="Menu Subgroup">
    <vt:lpwstr/>
  </property>
  <property fmtid="{D5CDD505-2E9C-101B-9397-08002B2CF9AE}" pid="8" name="Page Group">
    <vt:lpwstr/>
  </property>
</Properties>
</file>