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6" r:id="rId4"/>
  </p:sldMasterIdLst>
  <p:notesMasterIdLst>
    <p:notesMasterId r:id="rId42"/>
  </p:notesMasterIdLst>
  <p:handoutMasterIdLst>
    <p:handoutMasterId r:id="rId43"/>
  </p:handoutMasterIdLst>
  <p:sldIdLst>
    <p:sldId id="259" r:id="rId5"/>
    <p:sldId id="258" r:id="rId6"/>
    <p:sldId id="365" r:id="rId7"/>
    <p:sldId id="260" r:id="rId8"/>
    <p:sldId id="261" r:id="rId9"/>
    <p:sldId id="361" r:id="rId10"/>
    <p:sldId id="272" r:id="rId11"/>
    <p:sldId id="263" r:id="rId12"/>
    <p:sldId id="262" r:id="rId13"/>
    <p:sldId id="264" r:id="rId14"/>
    <p:sldId id="265" r:id="rId15"/>
    <p:sldId id="266" r:id="rId16"/>
    <p:sldId id="267" r:id="rId17"/>
    <p:sldId id="268" r:id="rId18"/>
    <p:sldId id="269" r:id="rId19"/>
    <p:sldId id="270" r:id="rId20"/>
    <p:sldId id="273" r:id="rId21"/>
    <p:sldId id="274" r:id="rId22"/>
    <p:sldId id="275" r:id="rId23"/>
    <p:sldId id="276" r:id="rId24"/>
    <p:sldId id="277" r:id="rId25"/>
    <p:sldId id="278" r:id="rId26"/>
    <p:sldId id="279" r:id="rId27"/>
    <p:sldId id="362" r:id="rId28"/>
    <p:sldId id="364" r:id="rId29"/>
    <p:sldId id="363" r:id="rId30"/>
    <p:sldId id="280" r:id="rId31"/>
    <p:sldId id="281" r:id="rId32"/>
    <p:sldId id="282" r:id="rId33"/>
    <p:sldId id="283" r:id="rId34"/>
    <p:sldId id="284" r:id="rId35"/>
    <p:sldId id="286" r:id="rId36"/>
    <p:sldId id="287" r:id="rId37"/>
    <p:sldId id="285" r:id="rId38"/>
    <p:sldId id="288" r:id="rId39"/>
    <p:sldId id="289" r:id="rId40"/>
    <p:sldId id="360" r:id="rId41"/>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12" roundtripDataSignature="AMtx7mgiEQzM15yImlSdMhu3IxpNo6DnM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871FA4-BD03-D80E-109B-1AFC3A3C9BCD}" name="Ragone, Daniel F (OMH)" initials="RDF(" userId="S::Daniel.Ragone@omh.ny.gov::b595f50a-9c8c-46da-9997-2fe1716e390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285D"/>
    <a:srgbClr val="C9FFC9"/>
    <a:srgbClr val="99FF99"/>
    <a:srgbClr val="8B7FA0"/>
    <a:srgbClr val="0B5D66"/>
    <a:srgbClr val="65999E"/>
    <a:srgbClr val="A2350A"/>
    <a:srgbClr val="D07954"/>
    <a:srgbClr val="AC3F14"/>
    <a:srgbClr val="F3D3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057" autoAdjust="0"/>
    <p:restoredTop sz="72149" autoAdjust="0"/>
  </p:normalViewPr>
  <p:slideViewPr>
    <p:cSldViewPr snapToGrid="0">
      <p:cViewPr varScale="1">
        <p:scale>
          <a:sx n="46" d="100"/>
          <a:sy n="46" d="100"/>
        </p:scale>
        <p:origin x="676" y="4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12254"/>
    </p:cViewPr>
  </p:sorterViewPr>
  <p:notesViewPr>
    <p:cSldViewPr snapToGrid="0">
      <p:cViewPr varScale="1">
        <p:scale>
          <a:sx n="58" d="100"/>
          <a:sy n="58" d="100"/>
        </p:scale>
        <p:origin x="3216" y="4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117"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112"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11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11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14"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113"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1B6F7-DB4D-51AE-3B3E-7D408E090710}"/>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FE97ECE3-254C-5A9A-9084-C91DC8B37CA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74F4431-4081-4FD6-A9F0-E89D9C078E2C}" type="datetime1">
              <a:rPr lang="en-US" smtClean="0">
                <a:latin typeface="Arial" panose="020B0604020202020204" pitchFamily="34" charset="0"/>
                <a:cs typeface="Arial" panose="020B0604020202020204" pitchFamily="34" charset="0"/>
              </a:rPr>
              <a:t>5/16/2025</a:t>
            </a:fld>
            <a:endParaRPr lang="en-US"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5B29D99A-63A5-1413-9B71-9B02CD92A4B5}"/>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94030BB6-4B4A-16CD-A382-3927116F3051}"/>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41DB202-CA98-433C-A077-3D93F36E87ED}" type="slidenum">
              <a:rPr lang="en-US" smtClean="0">
                <a:latin typeface="Arial" panose="020B0604020202020204" pitchFamily="34" charset="0"/>
                <a:cs typeface="Arial" panose="020B0604020202020204" pitchFamily="34" charset="0"/>
              </a:rPr>
              <a:t>‹#›</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595246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647687" y="696913"/>
            <a:ext cx="3715026" cy="208970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tx1"/>
            </a:solidFill>
            <a:prstDash val="solid"/>
            <a:round/>
            <a:headEnd type="none" w="sm" len="sm"/>
            <a:tailEnd type="none" w="sm" len="sm"/>
          </a:ln>
        </p:spPr>
      </p:sp>
      <p:sp>
        <p:nvSpPr>
          <p:cNvPr id="4" name="Google Shape;4;n"/>
          <p:cNvSpPr txBox="1">
            <a:spLocks noGrp="1"/>
          </p:cNvSpPr>
          <p:nvPr>
            <p:ph type="body" idx="1"/>
          </p:nvPr>
        </p:nvSpPr>
        <p:spPr>
          <a:xfrm>
            <a:off x="701040" y="3127513"/>
            <a:ext cx="5608320" cy="5471657"/>
          </a:xfrm>
          <a:prstGeom prst="rect">
            <a:avLst/>
          </a:prstGeom>
          <a:noFill/>
          <a:ln>
            <a:noFill/>
          </a:ln>
        </p:spPr>
        <p:txBody>
          <a:bodyPr spcFirstLastPara="1" wrap="square" lIns="93162" tIns="93162" rIns="93162" bIns="93162"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r>
              <a:rPr lang="en-US" dirty="0"/>
              <a:t>Add your notes here.</a:t>
            </a:r>
            <a:endParaRPr dirty="0"/>
          </a:p>
        </p:txBody>
      </p:sp>
      <p:sp>
        <p:nvSpPr>
          <p:cNvPr id="2" name="Footer Placeholder 1">
            <a:extLst>
              <a:ext uri="{FF2B5EF4-FFF2-40B4-BE49-F238E27FC236}">
                <a16:creationId xmlns:a16="http://schemas.microsoft.com/office/drawing/2014/main" id="{0B752DE9-0838-58FD-F059-A3DB6248167D}"/>
              </a:ext>
            </a:extLst>
          </p:cNvPr>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87C50C5-AE94-61BC-6EF2-B396B19898BA}"/>
              </a:ext>
            </a:extLst>
          </p:cNvPr>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C683874-A490-4624-96A4-4898E07D6573}" type="slidenum">
              <a:rPr lang="en-US" smtClean="0"/>
              <a:pPr/>
              <a:t>‹#›</a:t>
            </a:fld>
            <a:endParaRPr lang="en-US"/>
          </a:p>
        </p:txBody>
      </p:sp>
      <p:sp>
        <p:nvSpPr>
          <p:cNvPr id="6" name="Date Placeholder 5">
            <a:extLst>
              <a:ext uri="{FF2B5EF4-FFF2-40B4-BE49-F238E27FC236}">
                <a16:creationId xmlns:a16="http://schemas.microsoft.com/office/drawing/2014/main" id="{A9776729-E3E4-F2AB-7C4D-2F5E746BD096}"/>
              </a:ext>
            </a:extLst>
          </p:cNvPr>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08FB912-C005-4CFE-98E0-B818A91ED2B2}" type="datetime1">
              <a:rPr lang="en-US" smtClean="0"/>
              <a:t>5/16/2025</a:t>
            </a:fld>
            <a:endParaRPr lang="en-US"/>
          </a:p>
        </p:txBody>
      </p:sp>
      <p:sp>
        <p:nvSpPr>
          <p:cNvPr id="7" name="Header Placeholder 6">
            <a:extLst>
              <a:ext uri="{FF2B5EF4-FFF2-40B4-BE49-F238E27FC236}">
                <a16:creationId xmlns:a16="http://schemas.microsoft.com/office/drawing/2014/main" id="{FBCD5170-5357-C74E-4CAF-058E4714B01C}"/>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Tree>
  </p:cSld>
  <p:clrMap bg1="lt1" tx1="dk1" bg2="dk2" tx2="lt2" accent1="accent1" accent2="accent2" accent3="accent3" accent4="accent4" accent5="accent5" accent6="accent6" hlink="hlink" folHlink="folHlink"/>
  <p:hf hdr="0" ftr="0"/>
  <p:notesStyle>
    <a:defPPr marR="0" lvl="0" algn="l" rtl="0">
      <a:lnSpc>
        <a:spcPct val="100000"/>
      </a:lnSpc>
      <a:spcBef>
        <a:spcPts val="0"/>
      </a:spcBef>
      <a:spcAft>
        <a:spcPts val="0"/>
      </a:spcAft>
    </a:defPPr>
    <a:lvl1pPr marL="158750" marR="0" lvl="0" indent="0" algn="l" rtl="0">
      <a:lnSpc>
        <a:spcPct val="100000"/>
      </a:lnSpc>
      <a:spcBef>
        <a:spcPts val="0"/>
      </a:spcBef>
      <a:spcAft>
        <a:spcPts val="0"/>
      </a:spcAft>
      <a:buClr>
        <a:srgbClr val="000000"/>
      </a:buClr>
      <a:buFont typeface="Arial"/>
      <a:buNone/>
      <a:defRPr sz="105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workplacestrategiesformentalhealth.co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eoroundtable.heart.org/mental-health-a-workforce-crisis-report/"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workplacementalhealth.shrm.org/wp-content/uploads/2022/04/Mental-Health-in-America-A-2022-Workplace-Report.pdf?utm_source=all&amp;utm_medium=social&amp;utm_campaign=foundation_shrm~comms_general~mental_health_report&amp;utm_content=mental-health-resources&amp;_ga=2.204514771.2141399510.1697471783-1926971804.1696438506"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pr.bu.edu/resources-and-information/reasonable-accommodations/how-do-psychiatric-and-mental-health-conditions-interfere-with-work-performance/#ho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hrm.org/hr-today/news/hr-news/pages/how-to-accommodate-workers-addiction-mental-health.aspx?_ga=2.65084204.36170032.1564406442-2047808461.1481060700"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bbc.com/news/business-47911210"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workplacementalhealth.shrm.org/field-guide/?_ga=2.177982437.194569850.1697721267-1926971804.1696438506"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hrexecutive.com/therapy-dogs-trauma-dumping-and-what-hr-leaders-really-think-about-mental-health/"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artofendingstigma.com/" TargetMode="External"/><Relationship Id="rId4" Type="http://schemas.openxmlformats.org/officeDocument/2006/relationships/hyperlink" Target="https://www.shrm.org/hr-today/news/all-things-work/pages/mental-illness-and-the-workplace.aspx"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hbr.org/2018/07/how-to-manage-an-employee-whos-having-a-personal-crisis?registration=success"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hrexecutive.com/therapy-dogs-trauma-dumping-and-what-hr-leaders-really-think-about-mental-health/"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hbr.org/2021/10/7-strategies-to-improve-your-employees-health-and-well-being"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nami.org/Blogs/NAMI-Blog/October-2019/People-with-Mental-Illness-Can-Work" TargetMode="External"/><Relationship Id="rId3" Type="http://schemas.openxmlformats.org/officeDocument/2006/relationships/hyperlink" Target="https://www.nami.org/Find-Support/Living-with-a-Mental-Health-Condition/Succeeding-at-Work" TargetMode="External"/><Relationship Id="rId7" Type="http://schemas.openxmlformats.org/officeDocument/2006/relationships/hyperlink" Target="https://www.dol.gov/agencies/odep/program-areas/mental-health/maximizing-productivity-accommodations-for-employees-with-psychiatric-disabilities"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www.eeoc.gov/laws/guidance/enforcement-guidance-ada-and-psychiatric-disabilities" TargetMode="External"/><Relationship Id="rId5" Type="http://schemas.openxmlformats.org/officeDocument/2006/relationships/hyperlink" Target="https://askjan.org/disabilities/Mental-Health-Conditions.cfm" TargetMode="External"/><Relationship Id="rId4" Type="http://schemas.openxmlformats.org/officeDocument/2006/relationships/hyperlink" Target="https://www.dol.gov/odep/pubs/fact/psychiatric.ht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pshra.org/4-practical-ways-hr-can-support-employee-mental-health"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eeoc.gov/laws/guidance/enforcement-guidance-ada-and-psychiatric-disabilitie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683874-A490-4624-96A4-4898E07D6573}" type="slidenum">
              <a:rPr lang="en-US" smtClean="0"/>
              <a:pPr/>
              <a:t>1</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054958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683874-A490-4624-96A4-4898E07D6573}" type="slidenum">
              <a:rPr lang="en-US" smtClean="0"/>
              <a:pPr/>
              <a:t>2</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3265543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hlinkClick r:id="rId3"/>
              </a:rPr>
              <a:t>Home - Workplace Strategies for Mental Health</a:t>
            </a:r>
            <a:endParaRPr lang="en-US" dirty="0"/>
          </a:p>
          <a:p>
            <a:endParaRPr lang="en-US" dirty="0"/>
          </a:p>
          <a:p>
            <a:r>
              <a:rPr lang="en-US" sz="1100" dirty="0">
                <a:effectLst/>
                <a:latin typeface="Arial" panose="020B0604020202020204" pitchFamily="34" charset="0"/>
                <a:ea typeface="Times New Roman" panose="02020603050405020304" pitchFamily="18" charset="0"/>
              </a:rPr>
              <a:t>– Before playing the video, make sure to address that we are not diagnosing (in Video HR says “You are Depressed”)</a:t>
            </a:r>
            <a:endParaRPr lang="en-US" dirty="0"/>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3</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485947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hlinkClick r:id="rId3"/>
              </a:rPr>
              <a:t>Mental Health - A Workforce Crisis - CEO Roundtable (heart.org)</a:t>
            </a:r>
            <a:endParaRPr lang="en-US" dirty="0"/>
          </a:p>
          <a:p>
            <a:endParaRPr lang="en-US" dirty="0"/>
          </a:p>
          <a:p>
            <a:r>
              <a:rPr lang="en-US" dirty="0">
                <a:hlinkClick r:id="rId4"/>
              </a:rPr>
              <a:t>Mental-Health-in-America-A-2022-Workplace-Report.pdf (shrm.org)</a:t>
            </a:r>
            <a:endParaRPr lang="en-US" dirty="0"/>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4</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461995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dirty="0">
                <a:effectLst/>
                <a:latin typeface="Arial" panose="020B0604020202020204" pitchFamily="34" charset="0"/>
                <a:ea typeface="Times New Roman" panose="02020603050405020304" pitchFamily="18" charset="0"/>
              </a:rPr>
              <a:t>Debrief after video</a:t>
            </a:r>
            <a:endParaRPr lang="en-US" sz="1100" dirty="0">
              <a:effectLst/>
              <a:latin typeface="Calibri" panose="020F0502020204030204" pitchFamily="34" charset="0"/>
              <a:ea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5</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2827226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marL="158750" indent="0">
              <a:buNone/>
            </a:pPr>
            <a:r>
              <a:rPr lang="en-US" dirty="0"/>
              <a:t>**Kim</a:t>
            </a:r>
          </a:p>
        </p:txBody>
      </p:sp>
      <p:sp>
        <p:nvSpPr>
          <p:cNvPr id="4" name="Slide Number Placeholder 3"/>
          <p:cNvSpPr>
            <a:spLocks noGrp="1"/>
          </p:cNvSpPr>
          <p:nvPr>
            <p:ph type="sldNum" sz="quarter" idx="5"/>
          </p:nvPr>
        </p:nvSpPr>
        <p:spPr/>
        <p:txBody>
          <a:bodyPr/>
          <a:lstStyle/>
          <a:p>
            <a:fld id="{2C683874-A490-4624-96A4-4898E07D6573}" type="slidenum">
              <a:rPr lang="en-US" smtClean="0"/>
              <a:pPr/>
              <a:t>6</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2416046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t>**Kim</a:t>
            </a:r>
            <a:br>
              <a:rPr lang="en-US" dirty="0"/>
            </a:br>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7</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490264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cs typeface="Calibri"/>
              </a:rPr>
              <a:t>**Kim</a:t>
            </a:r>
          </a:p>
          <a:p>
            <a:r>
              <a:rPr lang="en-US" dirty="0">
                <a:cs typeface="Calibri"/>
              </a:rPr>
              <a:t>Duration – Impact - Frequency</a:t>
            </a:r>
            <a:br>
              <a:rPr lang="en-US" dirty="0">
                <a:cs typeface="Calibri"/>
              </a:rPr>
            </a:br>
            <a:endParaRPr lang="en-US" dirty="0">
              <a:cs typeface="Calibri"/>
            </a:endParaRPr>
          </a:p>
          <a:p>
            <a:r>
              <a:rPr lang="en-US" dirty="0">
                <a:cs typeface="Calibri"/>
              </a:rPr>
              <a:t>Leaders who have been trained in basic mental health awareness are quicker to identify an employee need, initiate action and provide support with compassion and strategic measures to mitigate risk for the employee and team.</a:t>
            </a:r>
          </a:p>
          <a:p>
            <a:endParaRPr lang="en-US" dirty="0">
              <a:cs typeface="Calibri"/>
            </a:endParaRPr>
          </a:p>
          <a:p>
            <a:r>
              <a:rPr lang="en-US" dirty="0">
                <a:cs typeface="Calibri"/>
              </a:rPr>
              <a:t>Content of these slides from Center for Psychiatric Rehabilitation </a:t>
            </a:r>
            <a:r>
              <a:rPr lang="en-US" dirty="0">
                <a:cs typeface="Calibri"/>
                <a:hlinkClick r:id="rId3"/>
              </a:rPr>
              <a:t>How</a:t>
            </a:r>
            <a:r>
              <a:rPr lang="en-US" dirty="0">
                <a:hlinkClick r:id="rId3"/>
              </a:rPr>
              <a:t> do psychiatric and mental health conditions interfere with work performance? - Boston University Center for Psychiatric Rehabilitation (bu.edu)</a:t>
            </a:r>
            <a:endParaRPr lang="en-US" dirty="0"/>
          </a:p>
          <a:p>
            <a:r>
              <a:rPr lang="en-US" dirty="0"/>
              <a:t>Mental health conditions may interfere with functioning in different ways.  Please remember that since there are a lot of different types of mental health conditions, that this is not a complete list, nor do these limitations apply to everyone who has a psychiatric condition.</a:t>
            </a:r>
          </a:p>
          <a:p>
            <a:endParaRPr lang="en-US" dirty="0">
              <a:cs typeface="Calibri"/>
            </a:endParaRPr>
          </a:p>
          <a:p>
            <a:pPr marL="342900" marR="0" lvl="0" indent="-342900">
              <a:spcBef>
                <a:spcPts val="0"/>
              </a:spcBef>
              <a:spcAft>
                <a:spcPts val="0"/>
              </a:spcAft>
              <a:buFont typeface="Symbol" panose="05050102010706020507" pitchFamily="18" charset="2"/>
              <a:buChar char=""/>
            </a:pPr>
            <a:r>
              <a:rPr lang="en-US" sz="1050" dirty="0">
                <a:effectLst/>
                <a:latin typeface="Arial" panose="020B0604020202020204" pitchFamily="34" charset="0"/>
                <a:ea typeface="Times New Roman" panose="02020603050405020304" pitchFamily="18" charset="0"/>
              </a:rPr>
              <a:t>Next slide distinguish between signs and symptoms.</a:t>
            </a:r>
            <a:endParaRPr lang="en-US" sz="1050" dirty="0">
              <a:effectLst/>
              <a:latin typeface="Calibri" panose="020F0502020204030204" pitchFamily="34" charset="0"/>
              <a:ea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8</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330914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endParaRPr lang="en-US" dirty="0">
              <a:hlinkClick r:id="rId3"/>
            </a:endParaRPr>
          </a:p>
          <a:p>
            <a:r>
              <a:rPr lang="en-US" dirty="0">
                <a:hlinkClick r:id="rId3"/>
              </a:rPr>
              <a:t>How to Accommodate Workers with Addiction and Mental Health Conditions (shrm.org)</a:t>
            </a:r>
            <a:endParaRPr lang="en-US" dirty="0"/>
          </a:p>
          <a:p>
            <a:r>
              <a:rPr lang="en-US" dirty="0"/>
              <a:t>Employees that are not fully functioning in the workplace due to mental illness (</a:t>
            </a:r>
            <a:r>
              <a:rPr lang="en-US" b="1" dirty="0">
                <a:hlinkClick r:id="rId4"/>
              </a:rPr>
              <a:t>presenteeism</a:t>
            </a:r>
            <a:r>
              <a:rPr lang="en-US" dirty="0"/>
              <a:t>). </a:t>
            </a:r>
            <a:endParaRPr lang="en-US" dirty="0">
              <a:cs typeface="Calibri"/>
            </a:endParaRPr>
          </a:p>
          <a:p>
            <a:endParaRPr lang="en-US" dirty="0">
              <a:cs typeface="Calibri"/>
            </a:endParaRPr>
          </a:p>
          <a:p>
            <a:r>
              <a:rPr lang="en-US" dirty="0">
                <a:cs typeface="Calibri"/>
              </a:rPr>
              <a:t>Mental Health conditions can be compounded with physical health conditions,</a:t>
            </a:r>
            <a:r>
              <a:rPr lang="en-US" dirty="0"/>
              <a:t> or behavioral risk factors, such as tobacco use. As previously noted, approximately 60 percent of the total cost of depression is spent on treating these comorbid conditions, including heart disease, diabetes and obesity.</a:t>
            </a:r>
            <a:endParaRPr lang="en-US" dirty="0">
              <a:cs typeface="Calibri"/>
            </a:endParaRPr>
          </a:p>
          <a:p>
            <a:endParaRPr lang="en-US" dirty="0">
              <a:cs typeface="Calibri"/>
            </a:endParaRPr>
          </a:p>
          <a:p>
            <a:r>
              <a:rPr lang="en-US" dirty="0"/>
              <a:t>Research has demonstrated that there is a strong link between heart disease and depression. Depression is also associated with diabetes. Tobacco use associated with several chronic conditions, including heart disease, it is also associated with poor mental health</a:t>
            </a:r>
            <a:endParaRPr lang="en-US" dirty="0">
              <a:cs typeface="Calibri"/>
            </a:endParaRPr>
          </a:p>
          <a:p>
            <a:endParaRPr lang="en-US" dirty="0">
              <a:cs typeface="Calibri"/>
            </a:endParaRPr>
          </a:p>
          <a:p>
            <a:r>
              <a:rPr lang="en-US" b="1" dirty="0"/>
              <a:t>Depression and comorbid conditions are also associated with workplace safety.</a:t>
            </a:r>
            <a:r>
              <a:rPr lang="en-US" dirty="0"/>
              <a:t> One study of chronic illnesses and their impact on workplace productivity and workplace accidents found that the leading cause of lost work hours, measured through absenteeism and presenteeism, was depression.</a:t>
            </a:r>
            <a:endParaRPr lang="en-US" dirty="0">
              <a:cs typeface="Calibri"/>
            </a:endParaRPr>
          </a:p>
          <a:p>
            <a:pPr marL="158750" indent="0">
              <a:buNone/>
            </a:pPr>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9</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3216324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These symptoms are not always readily apparent. </a:t>
            </a: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10</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2486921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hlinkClick r:id="rId3"/>
              </a:rPr>
              <a:t>Field Guide | SHRM Workplace Mental Health and Wellness Initiative</a:t>
            </a:r>
            <a:endParaRPr lang="en-US" dirty="0"/>
          </a:p>
          <a:p>
            <a:r>
              <a:rPr lang="en-US" dirty="0"/>
              <a:t>MH information that is shared it protected by HIPAA and HR will not share protected health info with co-workers/supervisors therefore many employees feel comfortable speaking with HR</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11</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027995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hlinkClick r:id="rId3"/>
              </a:rPr>
              <a:t>What HR leaders really think about the state of mental health (hrexecutive.com)</a:t>
            </a:r>
            <a:endParaRPr lang="en-US" dirty="0"/>
          </a:p>
          <a:p>
            <a:r>
              <a:rPr lang="en-US" sz="1100" dirty="0">
                <a:solidFill>
                  <a:srgbClr val="39464E"/>
                </a:solidFill>
                <a:effectLst/>
                <a:latin typeface="Verdana"/>
                <a:ea typeface="Times New Roman" panose="02020603050405020304" pitchFamily="18" charset="0"/>
                <a:cs typeface="Times New Roman" panose="02020603050405020304" pitchFamily="18" charset="0"/>
              </a:rPr>
              <a:t>The role human resources professionals play in ensuring safe and supportive workplaces in order to attract and retain talented, productive employees has become more important than ever.</a:t>
            </a:r>
          </a:p>
          <a:p>
            <a:pPr>
              <a:defRPr/>
            </a:pPr>
            <a:r>
              <a:rPr lang="en-US" sz="1100" dirty="0">
                <a:solidFill>
                  <a:srgbClr val="39464E"/>
                </a:solidFill>
                <a:latin typeface="Verdana"/>
                <a:cs typeface="Times New Roman" panose="02020603050405020304" pitchFamily="18" charset="0"/>
              </a:rPr>
              <a:t> </a:t>
            </a:r>
            <a:endParaRPr lang="en-US" sz="1100" dirty="0">
              <a:latin typeface="Verdana"/>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12</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2814167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a:defRPr/>
            </a:pPr>
            <a:r>
              <a:rPr lang="en-US" b="1" dirty="0"/>
              <a:t>Mental health stigma</a:t>
            </a:r>
            <a:r>
              <a:rPr lang="en-US" dirty="0"/>
              <a:t> is the negative view or attitude towards people struggling with their mental health, including those living with a mental health condition, such as anxiety or depression. Stigma in the workplace can: lead to discriminatory behavior, including harassment</a:t>
            </a:r>
          </a:p>
          <a:p>
            <a:pPr>
              <a:defRPr/>
            </a:pPr>
            <a:endParaRPr lang="en-US" dirty="0"/>
          </a:p>
          <a:p>
            <a:pPr>
              <a:defRPr/>
            </a:pPr>
            <a:r>
              <a:rPr lang="en-US" dirty="0"/>
              <a:t>How are mental health tools framed to employees in communications – such as current benefits or  information on extended leave?</a:t>
            </a:r>
            <a:endParaRPr lang="en-US" dirty="0">
              <a:cs typeface="Calibri"/>
            </a:endParaRPr>
          </a:p>
          <a:p>
            <a:r>
              <a:rPr lang="en-US" dirty="0"/>
              <a:t>Reexamine and adjust the mental health benefits and resources your organization offers for employees, as well as the ways those benefits and resources are presented to employees. That may be employee assistance programs, mental health first aide, HR departments should prioritize expanding the availability of such resources and making sure employees know what is available to them.</a:t>
            </a:r>
            <a:endParaRPr lang="en-US" dirty="0">
              <a:cs typeface="Calibri"/>
            </a:endParaRPr>
          </a:p>
          <a:p>
            <a:endParaRPr lang="en-US" dirty="0"/>
          </a:p>
          <a:p>
            <a:r>
              <a:rPr lang="en-US" dirty="0"/>
              <a:t>Work to end the stigma on seeking help with mental health and prioritize mental well-being to the same extent as physical health as a means of boosting productivity. Support and care for employees with mental health struggles the same way you would if someone had the flu.</a:t>
            </a:r>
            <a:endParaRPr lang="en-US" dirty="0">
              <a:cs typeface="Calibri"/>
            </a:endParaRPr>
          </a:p>
          <a:p>
            <a:pPr marL="285750" indent="-285750">
              <a:buFont typeface="Arial,Sans-Serif"/>
              <a:buChar char="•"/>
            </a:pPr>
            <a:endParaRPr lang="en-US" dirty="0"/>
          </a:p>
          <a:p>
            <a:endParaRPr lang="en-US" dirty="0">
              <a:cs typeface="Calibri"/>
              <a:hlinkClick r:id="rId3" invalidUrl="http://"/>
            </a:endParaRPr>
          </a:p>
          <a:p>
            <a:r>
              <a:rPr lang="en-US" dirty="0">
                <a:hlinkClick r:id="rId4"/>
              </a:rPr>
              <a:t>Mental Illness and the Workplace (shrm.org)</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5"/>
              </a:rPr>
              <a:t>https://www.artofendingstigma.com/</a:t>
            </a:r>
            <a:endParaRPr lang="en-US" dirty="0"/>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13</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690922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sz="1600" dirty="0"/>
              <a:t>Normalize asking for what people need, (don’t’ make assumptions).  If they want help, help them get the resources they need.</a:t>
            </a:r>
            <a:r>
              <a:rPr lang="en-US" sz="1600" dirty="0">
                <a:solidFill>
                  <a:srgbClr val="000000"/>
                </a:solidFill>
                <a:latin typeface="Calibri"/>
                <a:cs typeface="Calibri"/>
              </a:rPr>
              <a:t> </a:t>
            </a:r>
            <a:r>
              <a:rPr lang="en-US" sz="1600" u="sng" dirty="0">
                <a:solidFill>
                  <a:srgbClr val="0000FF"/>
                </a:solidFill>
                <a:effectLst/>
                <a:latin typeface="Calibri"/>
                <a:ea typeface="Calibri" panose="020F0502020204030204" pitchFamily="34" charset="0"/>
                <a:cs typeface="Calibri"/>
                <a:hlinkClick r:id="rId3"/>
              </a:rPr>
              <a:t>How to Manage an Employee Who’s Having a Personal Crisis (hbr.org)</a:t>
            </a:r>
            <a:endParaRPr lang="en-US" sz="1600" u="sng" dirty="0">
              <a:solidFill>
                <a:srgbClr val="0000FF"/>
              </a:solidFill>
              <a:effectLst/>
              <a:latin typeface="Calibri"/>
              <a:ea typeface="Calibri" panose="020F0502020204030204" pitchFamily="34" charset="0"/>
              <a:cs typeface="Calibri"/>
            </a:endParaRPr>
          </a:p>
          <a:p>
            <a:r>
              <a:rPr lang="en-US" b="0" i="0" dirty="0">
                <a:solidFill>
                  <a:srgbClr val="222222"/>
                </a:solidFill>
                <a:effectLst/>
                <a:latin typeface="Cabin"/>
              </a:rPr>
              <a:t>It’s the nature of the HR job to sometimes be on the front lines of an employee’s personal crisis, and we’re honored to do it.</a:t>
            </a:r>
            <a:r>
              <a:rPr lang="en-US" dirty="0">
                <a:solidFill>
                  <a:srgbClr val="222222"/>
                </a:solidFill>
                <a:latin typeface="Cabin"/>
              </a:rPr>
              <a:t> </a:t>
            </a:r>
            <a:endParaRPr lang="en-US" b="0" i="0" dirty="0">
              <a:solidFill>
                <a:srgbClr val="222222"/>
              </a:solidFill>
              <a:effectLst/>
              <a:latin typeface="Cabin"/>
            </a:endParaRPr>
          </a:p>
          <a:p>
            <a:r>
              <a:rPr lang="en-US" b="0" i="0" dirty="0">
                <a:solidFill>
                  <a:srgbClr val="222222"/>
                </a:solidFill>
                <a:effectLst/>
                <a:latin typeface="Cabin"/>
              </a:rPr>
              <a:t>With norms around mental health shifting, employees now feel comfortable with unburdening themselves to HR about personal struggles, health issues, relationship difficulties and even experiences as serious as the suicide of family members.</a:t>
            </a:r>
            <a:r>
              <a:rPr lang="en-US" dirty="0">
                <a:solidFill>
                  <a:srgbClr val="222222"/>
                </a:solidFill>
                <a:latin typeface="Cabin"/>
              </a:rPr>
              <a:t> </a:t>
            </a:r>
            <a:r>
              <a:rPr lang="en-US" b="0" i="0" dirty="0">
                <a:solidFill>
                  <a:srgbClr val="222222"/>
                </a:solidFill>
                <a:effectLst/>
                <a:latin typeface="Cabin"/>
              </a:rPr>
              <a:t>While HR on the receiving end of this candor should be applauded for creating a culture of safety and openness, it places a</a:t>
            </a:r>
            <a:r>
              <a:rPr lang="en-US" dirty="0">
                <a:solidFill>
                  <a:srgbClr val="222222"/>
                </a:solidFill>
                <a:latin typeface="Cabin"/>
              </a:rPr>
              <a:t> new</a:t>
            </a:r>
            <a:r>
              <a:rPr lang="en-US" b="0" i="0" dirty="0">
                <a:solidFill>
                  <a:srgbClr val="222222"/>
                </a:solidFill>
                <a:effectLst/>
                <a:latin typeface="Cabin"/>
              </a:rPr>
              <a:t> burden on HR professionals who are not licensed mental health providers. Listening to employees’ traumas without the necessary resources to appropriately support them can take a toll on the HR team’s mental health as well.</a:t>
            </a:r>
            <a:r>
              <a:rPr lang="en-US" dirty="0">
                <a:solidFill>
                  <a:srgbClr val="222222"/>
                </a:solidFill>
                <a:latin typeface="Cabin"/>
              </a:rPr>
              <a:t> Take time for self care. </a:t>
            </a:r>
            <a:endParaRPr lang="en-US" b="0" i="0" dirty="0">
              <a:solidFill>
                <a:srgbClr val="222222"/>
              </a:solidFill>
              <a:effectLst/>
              <a:latin typeface="Cabin"/>
            </a:endParaRPr>
          </a:p>
          <a:p>
            <a:r>
              <a:rPr lang="en-US" b="1" i="0" dirty="0">
                <a:solidFill>
                  <a:srgbClr val="222222"/>
                </a:solidFill>
                <a:effectLst/>
                <a:latin typeface="Cabin"/>
              </a:rPr>
              <a:t>HR professionals who often find themselves in the role of mental health first responders.</a:t>
            </a:r>
            <a:r>
              <a:rPr lang="en-US" b="1" dirty="0">
                <a:solidFill>
                  <a:srgbClr val="222222"/>
                </a:solidFill>
                <a:latin typeface="Cabin"/>
              </a:rPr>
              <a:t> </a:t>
            </a:r>
            <a:r>
              <a:rPr lang="en-US" dirty="0">
                <a:hlinkClick r:id="rId4"/>
              </a:rPr>
              <a:t>What HR leaders really think about the state of mental health (hrexecutive.com)</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15</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957876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sng" dirty="0">
                <a:solidFill>
                  <a:srgbClr val="0000FF"/>
                </a:solidFill>
                <a:effectLst/>
                <a:latin typeface="Calibri"/>
                <a:ea typeface="Calibri" panose="020F0502020204030204" pitchFamily="34" charset="0"/>
                <a:cs typeface="Calibri"/>
                <a:hlinkClick r:id="rId3"/>
              </a:rPr>
              <a:t>7 Strategies to Improve Your Employees’ Health and Well-Being (hbr.org)</a:t>
            </a:r>
            <a:endParaRPr lang="en-US" sz="1600" dirty="0">
              <a:effectLst/>
              <a:latin typeface="Calibri"/>
              <a:ea typeface="Calibri" panose="020F0502020204030204" pitchFamily="34" charset="0"/>
              <a:cs typeface="Calibri"/>
            </a:endParaRPr>
          </a:p>
          <a:p>
            <a:r>
              <a:rPr lang="en-US" sz="1100" u="none" dirty="0">
                <a:solidFill>
                  <a:schemeClr val="tx1"/>
                </a:solidFill>
                <a:effectLst/>
                <a:latin typeface="Roboto"/>
                <a:ea typeface="Times New Roman" panose="02020603050405020304" pitchFamily="18" charset="0"/>
                <a:cs typeface="Roboto"/>
              </a:rPr>
              <a:t>HR managers and Supervisors should not act more like therapists than managers.  Know there are boundaries and risks issues that come with self-disclosure.</a:t>
            </a:r>
            <a:r>
              <a:rPr lang="en-US" dirty="0">
                <a:latin typeface="Roboto"/>
                <a:ea typeface="Times New Roman" panose="02020603050405020304" pitchFamily="18" charset="0"/>
                <a:cs typeface="Roboto"/>
              </a:rPr>
              <a:t> </a:t>
            </a:r>
            <a:r>
              <a:rPr lang="en-US" dirty="0"/>
              <a:t>Recognize your own thoughts and beliefs on MH. Be aware of our own anxieties may be triggered by leaning in.  Provide support and guidance but mental health professionals are the ones that have the time and training to dedicate to help employee’s with their mental health.</a:t>
            </a:r>
            <a:endParaRPr lang="en-US" dirty="0">
              <a:cs typeface="Calibri"/>
            </a:endParaRPr>
          </a:p>
          <a:p>
            <a:pPr>
              <a:defRPr/>
            </a:pPr>
            <a:r>
              <a:rPr lang="en-US" dirty="0"/>
              <a:t>Most important thing an HR manager can do to support employees is listen and then figure out what the employee needs. </a:t>
            </a:r>
            <a:endParaRPr lang="en-US" dirty="0">
              <a:cs typeface="Calibri"/>
            </a:endParaRPr>
          </a:p>
          <a:p>
            <a:pPr marL="0" marR="0">
              <a:spcBef>
                <a:spcPts val="0"/>
              </a:spcBef>
              <a:spcAft>
                <a:spcPts val="0"/>
              </a:spcAft>
            </a:pPr>
            <a:r>
              <a:rPr lang="en-US" sz="1100" dirty="0">
                <a:solidFill>
                  <a:srgbClr val="111111"/>
                </a:solidFill>
                <a:effectLst/>
                <a:latin typeface="Roboto"/>
                <a:ea typeface="Times New Roman" panose="02020603050405020304" pitchFamily="18" charset="0"/>
                <a:cs typeface="Roboto"/>
              </a:rPr>
              <a:t>Know your </a:t>
            </a:r>
            <a:r>
              <a:rPr lang="en-US" sz="1100" u="sng" dirty="0">
                <a:solidFill>
                  <a:srgbClr val="0000FF"/>
                </a:solidFill>
                <a:effectLst/>
                <a:latin typeface="Roboto"/>
                <a:ea typeface="Times New Roman" panose="02020603050405020304" pitchFamily="18" charset="0"/>
                <a:cs typeface="Roboto"/>
              </a:rPr>
              <a:t>policies before offering solutions like time off or alternative work arrangements</a:t>
            </a:r>
            <a:r>
              <a:rPr lang="en-US" sz="1100" dirty="0">
                <a:solidFill>
                  <a:srgbClr val="111111"/>
                </a:solidFill>
                <a:effectLst/>
                <a:latin typeface="Roboto"/>
                <a:ea typeface="Times New Roman" panose="02020603050405020304" pitchFamily="18" charset="0"/>
                <a:cs typeface="Roboto"/>
              </a:rPr>
              <a:t>.</a:t>
            </a: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17</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3731830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solidFill>
                  <a:srgbClr val="0000FF"/>
                </a:solidFill>
              </a:rPr>
              <a:t>When an employee is in a mental health crisis at work, it is important for the HR to take appropriate measures to ensure the employee’s well-being and safety. (Not in danger of themselves or others) </a:t>
            </a:r>
            <a:endParaRPr lang="en-US" dirty="0"/>
          </a:p>
          <a:p>
            <a:pPr marL="158750" indent="0">
              <a:buNone/>
            </a:pPr>
            <a:r>
              <a:rPr lang="en-US" dirty="0">
                <a:solidFill>
                  <a:srgbClr val="0000FF"/>
                </a:solidFill>
              </a:rPr>
              <a:t> </a:t>
            </a:r>
            <a:endParaRPr lang="en-US" dirty="0"/>
          </a:p>
          <a:p>
            <a:r>
              <a:rPr lang="en-US" dirty="0">
                <a:solidFill>
                  <a:srgbClr val="0000FF"/>
                </a:solidFill>
              </a:rPr>
              <a:t>Under federal law, employees with mental health conditions are protected against discrimination and harassment at work related to their condition, have workplace confidentiality rights, that </a:t>
            </a:r>
            <a:r>
              <a:rPr lang="en-US" b="1" dirty="0">
                <a:solidFill>
                  <a:srgbClr val="0000FF"/>
                </a:solidFill>
              </a:rPr>
              <a:t>protect medical privacy, individuals don’t have to provide extensive details about their mental health condition to supervisors  </a:t>
            </a:r>
            <a:r>
              <a:rPr lang="en-US" dirty="0">
                <a:solidFill>
                  <a:srgbClr val="0000FF"/>
                </a:solidFill>
              </a:rPr>
              <a:t>and they have a legal right to reasonable accommodations that can help them perform and keep their job .  Employers are required under the ADA to provide reasonable </a:t>
            </a:r>
            <a:r>
              <a:rPr lang="en-US" b="1" dirty="0">
                <a:solidFill>
                  <a:srgbClr val="0000FF"/>
                </a:solidFill>
                <a:hlinkClick r:id="rId3"/>
              </a:rPr>
              <a:t>accommodations</a:t>
            </a:r>
            <a:r>
              <a:rPr lang="en-US" dirty="0">
                <a:solidFill>
                  <a:srgbClr val="0000FF"/>
                </a:solidFill>
              </a:rPr>
              <a:t>, when requested, to an employee with a disability as long as it does not cause undue hardship on the employer. </a:t>
            </a:r>
            <a:r>
              <a:rPr lang="en-US" b="1" dirty="0">
                <a:solidFill>
                  <a:srgbClr val="0000FF"/>
                </a:solidFill>
                <a:hlinkClick r:id="rId4"/>
              </a:rPr>
              <a:t>Examples</a:t>
            </a:r>
            <a:r>
              <a:rPr lang="en-US" dirty="0">
                <a:solidFill>
                  <a:srgbClr val="0000FF"/>
                </a:solidFill>
              </a:rPr>
              <a:t> include telecommuting, scheduling flexibility, sick leave, breaks and noise reduction.   Many mental health workplace accommodations are low cost and easy to implement, but they can have a significant positive impact on both employees and employers. Accommodations that help people with disclosed mental illness might also help those with undisclosed mental illness feel more comfortable in the workplace.  </a:t>
            </a:r>
            <a:endParaRPr lang="en-US" dirty="0"/>
          </a:p>
          <a:p>
            <a:pPr marL="0" marR="0" indent="0">
              <a:lnSpc>
                <a:spcPct val="114999"/>
              </a:lnSpc>
              <a:spcBef>
                <a:spcPts val="0"/>
              </a:spcBef>
              <a:spcAft>
                <a:spcPts val="1000"/>
              </a:spcAft>
              <a:buNone/>
            </a:pPr>
            <a:r>
              <a:rPr lang="en-US" sz="1600" u="sng" dirty="0">
                <a:solidFill>
                  <a:srgbClr val="0000FF"/>
                </a:solidFill>
                <a:effectLst/>
                <a:latin typeface="Calibri"/>
                <a:ea typeface="Calibri" panose="020F0502020204030204" pitchFamily="34" charset="0"/>
                <a:cs typeface="Calibri"/>
                <a:hlinkClick r:id="rId5">
                  <a:extLst>
                    <a:ext uri="{A12FA001-AC4F-418D-AE19-62706E023703}">
                      <ahyp:hlinkClr xmlns:ahyp="http://schemas.microsoft.com/office/drawing/2018/hyperlinkcolor" val="tx"/>
                    </a:ext>
                  </a:extLst>
                </a:hlinkClick>
              </a:rPr>
              <a:t>Mental Health Conditions (askjan.org)</a:t>
            </a:r>
            <a:endParaRPr lang="en-US" sz="1600" dirty="0">
              <a:effectLst/>
              <a:latin typeface="Calibri"/>
              <a:ea typeface="Calibri" panose="020F0502020204030204" pitchFamily="34" charset="0"/>
              <a:cs typeface="Calibri"/>
            </a:endParaRPr>
          </a:p>
          <a:p>
            <a:pPr marL="0" marR="0" indent="0">
              <a:lnSpc>
                <a:spcPct val="115000"/>
              </a:lnSpc>
              <a:spcBef>
                <a:spcPts val="0"/>
              </a:spcBef>
              <a:spcAft>
                <a:spcPts val="1000"/>
              </a:spcAft>
              <a:buNone/>
            </a:pPr>
            <a:r>
              <a:rPr lang="en-US" sz="1600" u="sng" dirty="0">
                <a:solidFill>
                  <a:srgbClr val="0000FF"/>
                </a:solidFill>
                <a:effectLst/>
                <a:latin typeface="Calibri"/>
                <a:ea typeface="Calibri" panose="020F0502020204030204" pitchFamily="34" charset="0"/>
                <a:cs typeface="Calibri"/>
                <a:hlinkClick r:id="rId6"/>
              </a:rPr>
              <a:t>Enforcement Guidance on the ADA and Psychiatric Disabilities | U.S. Equal Employment Opportunity Commission (eeoc.gov)</a:t>
            </a:r>
            <a:endParaRPr lang="en-US" sz="1600" dirty="0">
              <a:effectLst/>
              <a:latin typeface="Calibri"/>
              <a:ea typeface="Calibri" panose="020F0502020204030204" pitchFamily="34" charset="0"/>
              <a:cs typeface="Calibri"/>
            </a:endParaRPr>
          </a:p>
          <a:p>
            <a:pPr marL="0" marR="0" indent="0">
              <a:lnSpc>
                <a:spcPct val="115000"/>
              </a:lnSpc>
              <a:spcBef>
                <a:spcPts val="0"/>
              </a:spcBef>
              <a:spcAft>
                <a:spcPts val="1000"/>
              </a:spcAft>
              <a:buNone/>
            </a:pPr>
            <a:r>
              <a:rPr lang="en-US" sz="1600" u="sng" dirty="0">
                <a:solidFill>
                  <a:srgbClr val="0000FF"/>
                </a:solidFill>
                <a:effectLst/>
                <a:latin typeface="Calibri"/>
                <a:ea typeface="Calibri" panose="020F0502020204030204" pitchFamily="34" charset="0"/>
                <a:cs typeface="Calibri"/>
                <a:hlinkClick r:id="rId7"/>
              </a:rPr>
              <a:t>Accommodations for Employees with Mental Health Conditions | U.S. Department of Labor (dol.gov)</a:t>
            </a:r>
            <a:r>
              <a:rPr lang="en-US" dirty="0">
                <a:hlinkClick r:id="rId8"/>
              </a:rPr>
              <a:t>People with Mental Illness Can Work | NAMI: National Alliance on Mental Illness</a:t>
            </a:r>
            <a:endParaRPr lang="en-US" dirty="0"/>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19</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129653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These examples are from the EEOC of the activities that people with MH conditions may have trouble with. See Ask Jan resource.  The ADA provides for  accommodations to the known mental or physical limitations of someone with a disability that can be attributed to that disability.  In examples you or t</a:t>
            </a:r>
            <a:r>
              <a:rPr lang="en-US" b="1" dirty="0"/>
              <a:t>he supervisor can encourage the employee to seek assistance from your agencies for evaluating similar functional limitations and potential solutions with an RA.</a:t>
            </a:r>
            <a:r>
              <a:rPr lang="en-US" dirty="0"/>
              <a:t> </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20</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43529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hlinkClick r:id="rId3"/>
              </a:rPr>
              <a:t>4 Practical Ways HR Can Support Employee Mental Health – PSHRA</a:t>
            </a:r>
            <a:endParaRPr lang="en-US" dirty="0"/>
          </a:p>
          <a:p>
            <a:pPr algn="l" fontAlgn="t"/>
            <a:r>
              <a:rPr lang="en-US" b="0" i="0" u="none" strike="noStrike" dirty="0">
                <a:solidFill>
                  <a:srgbClr val="4A4A4A"/>
                </a:solidFill>
                <a:effectLst/>
                <a:latin typeface="ProximaNova-Regular"/>
              </a:rPr>
              <a:t>Create an environment which makes employees more comfortable talking about mental health.</a:t>
            </a:r>
          </a:p>
          <a:p>
            <a:pPr algn="l" fontAlgn="t">
              <a:buFont typeface="Arial" panose="020B0604020202020204" pitchFamily="34" charset="0"/>
              <a:buNone/>
            </a:pPr>
            <a:r>
              <a:rPr lang="en-US" b="0" i="0" u="none" strike="noStrike" dirty="0">
                <a:solidFill>
                  <a:srgbClr val="4A4A4A"/>
                </a:solidFill>
                <a:effectLst/>
                <a:latin typeface="ProximaNova-Regular"/>
              </a:rPr>
              <a:t>Encouraging employees to seek mental health treatment when needed.</a:t>
            </a:r>
          </a:p>
          <a:p>
            <a:pPr fontAlgn="t"/>
            <a:r>
              <a:rPr lang="en-US" b="0" i="0" u="none" strike="noStrike" dirty="0">
                <a:solidFill>
                  <a:srgbClr val="4A4A4A"/>
                </a:solidFill>
                <a:effectLst/>
                <a:latin typeface="ProximaNova-Regular"/>
              </a:rPr>
              <a:t>Assuring employees that they will not be judged or disadvantaged for seeking treatment.</a:t>
            </a:r>
            <a:r>
              <a:rPr lang="en-US" dirty="0">
                <a:solidFill>
                  <a:srgbClr val="4A4A4A"/>
                </a:solidFill>
                <a:latin typeface="ProximaNova-Regular"/>
              </a:rPr>
              <a:t> Provide them their rights. </a:t>
            </a:r>
            <a:endParaRPr lang="en-US" b="0" i="0" u="none" strike="noStrike" dirty="0">
              <a:solidFill>
                <a:srgbClr val="4A4A4A"/>
              </a:solidFill>
              <a:effectLst/>
              <a:latin typeface="ProximaNova-Regular"/>
            </a:endParaRPr>
          </a:p>
          <a:p>
            <a:pPr algn="l" fontAlgn="t">
              <a:buFont typeface="Arial" panose="020B0604020202020204" pitchFamily="34" charset="0"/>
              <a:buNone/>
            </a:pPr>
            <a:r>
              <a:rPr lang="en-US" b="0" i="0" u="none" strike="noStrike" dirty="0">
                <a:solidFill>
                  <a:srgbClr val="4A4A4A"/>
                </a:solidFill>
                <a:effectLst/>
                <a:latin typeface="ProximaNova-Regular"/>
              </a:rPr>
              <a:t>Ensuring private and confidential discussions, which allows for building trust.</a:t>
            </a:r>
          </a:p>
          <a:p>
            <a:pPr algn="l" fontAlgn="t">
              <a:buFont typeface="Arial" panose="020B0604020202020204" pitchFamily="34" charset="0"/>
              <a:buNone/>
            </a:pPr>
            <a:r>
              <a:rPr lang="en-US" b="0" i="0" u="none" strike="noStrike" dirty="0">
                <a:solidFill>
                  <a:srgbClr val="4A4A4A"/>
                </a:solidFill>
                <a:effectLst/>
                <a:latin typeface="ProximaNova-Regular"/>
              </a:rPr>
              <a:t>HR can support employee for proactively addressing mental health issues, including making use of resources. </a:t>
            </a: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21</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22352767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fontAlgn="t"/>
            <a:r>
              <a:rPr lang="en-US" b="1" i="0" u="none" strike="noStrike" dirty="0">
                <a:solidFill>
                  <a:srgbClr val="4A4A4A"/>
                </a:solidFill>
                <a:effectLst/>
                <a:latin typeface="ProximaNova-Regular"/>
              </a:rPr>
              <a:t>Basic Trainings and Education – like MHFA </a:t>
            </a:r>
            <a:r>
              <a:rPr lang="en-US" b="1" dirty="0">
                <a:solidFill>
                  <a:srgbClr val="4A4A4A"/>
                </a:solidFill>
                <a:latin typeface="ProximaNova-Regular"/>
              </a:rPr>
              <a:t>that e</a:t>
            </a:r>
            <a:r>
              <a:rPr lang="en-US" dirty="0">
                <a:solidFill>
                  <a:srgbClr val="4A4A4A"/>
                </a:solidFill>
                <a:latin typeface="ProximaNova-Regular"/>
              </a:rPr>
              <a:t>mployers</a:t>
            </a:r>
            <a:r>
              <a:rPr lang="en-US" b="0" i="0" u="none" strike="noStrike" dirty="0">
                <a:solidFill>
                  <a:srgbClr val="4A4A4A"/>
                </a:solidFill>
                <a:effectLst/>
                <a:latin typeface="ProximaNova-Regular"/>
              </a:rPr>
              <a:t> can require all employees to complete basic mental health education. This helps employees support colleagues facing challenges and self-identify areas of concern. Provides education on working with colleagues with functional limitations (e.g. anxiety, stress, etc.)</a:t>
            </a:r>
            <a:r>
              <a:rPr lang="en-US" dirty="0">
                <a:solidFill>
                  <a:srgbClr val="4A4A4A"/>
                </a:solidFill>
                <a:latin typeface="ProximaNova-Regular"/>
              </a:rPr>
              <a:t> </a:t>
            </a:r>
            <a:r>
              <a:rPr lang="en-US" b="0" i="0" u="none" strike="noStrike" dirty="0">
                <a:solidFill>
                  <a:srgbClr val="4A4A4A"/>
                </a:solidFill>
                <a:effectLst/>
                <a:latin typeface="ProximaNova-Regular"/>
              </a:rPr>
              <a:t> Train supervisors to identify emotional distress and how to implement strategies to assist employees who may be struggling.</a:t>
            </a:r>
            <a:r>
              <a:rPr lang="en-US" dirty="0">
                <a:solidFill>
                  <a:srgbClr val="4A4A4A"/>
                </a:solidFill>
                <a:latin typeface="ProximaNova-Regular"/>
              </a:rPr>
              <a:t> </a:t>
            </a:r>
            <a:r>
              <a:rPr lang="en-US" b="0" i="0" u="none" strike="noStrike" dirty="0">
                <a:solidFill>
                  <a:srgbClr val="4A4A4A"/>
                </a:solidFill>
                <a:effectLst/>
                <a:latin typeface="ProximaNova-Regular"/>
              </a:rPr>
              <a:t> Supervisor can be supportive of staff disclosing MH </a:t>
            </a:r>
            <a:r>
              <a:rPr lang="en-US" dirty="0">
                <a:solidFill>
                  <a:srgbClr val="4A4A4A"/>
                </a:solidFill>
                <a:latin typeface="ProximaNova-Regular"/>
              </a:rPr>
              <a:t>condition.</a:t>
            </a:r>
            <a:r>
              <a:rPr lang="en-US" dirty="0">
                <a:solidFill>
                  <a:srgbClr val="4A4A4A"/>
                </a:solidFill>
                <a:latin typeface="ProximaNova-Regular"/>
                <a:cs typeface="Calibri"/>
              </a:rPr>
              <a:t> S</a:t>
            </a:r>
            <a:r>
              <a:rPr lang="en-US" dirty="0">
                <a:solidFill>
                  <a:srgbClr val="000000"/>
                </a:solidFill>
                <a:latin typeface="Calibri"/>
                <a:cs typeface="Calibri"/>
              </a:rPr>
              <a:t>upport</a:t>
            </a:r>
            <a:r>
              <a:rPr lang="en-US" dirty="0"/>
              <a:t> additional training on reasonable accommodations within the workplace and how it applies to staff with mental health conditions. </a:t>
            </a:r>
            <a:endParaRPr lang="en-US" dirty="0">
              <a:cs typeface="Calibri"/>
            </a:endParaRPr>
          </a:p>
          <a:p>
            <a:r>
              <a:rPr lang="en-US" dirty="0"/>
              <a:t>Evidence-based mental health promotion and prevention programs are sound investments for employers.</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23</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310892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24</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2805989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t>Researchers found what really mattered was less about who is on the team, and more about how the team worked together.</a:t>
            </a:r>
          </a:p>
          <a:p>
            <a:r>
              <a:rPr lang="en-US" dirty="0"/>
              <a:t>What mattered most was TRUST</a:t>
            </a:r>
          </a:p>
        </p:txBody>
      </p:sp>
      <p:sp>
        <p:nvSpPr>
          <p:cNvPr id="4" name="Slide Number Placeholder 3"/>
          <p:cNvSpPr>
            <a:spLocks noGrp="1"/>
          </p:cNvSpPr>
          <p:nvPr>
            <p:ph type="sldNum" sz="quarter" idx="5"/>
          </p:nvPr>
        </p:nvSpPr>
        <p:spPr/>
        <p:txBody>
          <a:bodyPr/>
          <a:lstStyle/>
          <a:p>
            <a:fld id="{2C683874-A490-4624-96A4-4898E07D6573}" type="slidenum">
              <a:rPr lang="en-US" smtClean="0"/>
              <a:pPr/>
              <a:t>26</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3951620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27</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2068160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r>
              <a:rPr lang="en-US" dirty="0"/>
              <a:t>**Amy</a:t>
            </a:r>
          </a:p>
        </p:txBody>
      </p:sp>
      <p:sp>
        <p:nvSpPr>
          <p:cNvPr id="4" name="Slide Number Placeholder 3"/>
          <p:cNvSpPr>
            <a:spLocks noGrp="1"/>
          </p:cNvSpPr>
          <p:nvPr>
            <p:ph type="sldNum" sz="quarter" idx="5"/>
          </p:nvPr>
        </p:nvSpPr>
        <p:spPr/>
        <p:txBody>
          <a:bodyPr/>
          <a:lstStyle/>
          <a:p>
            <a:fld id="{2C683874-A490-4624-96A4-4898E07D6573}" type="slidenum">
              <a:rPr lang="en-US" smtClean="0"/>
              <a:pPr/>
              <a:t>28</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2725119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a:defRPr/>
            </a:pPr>
            <a:r>
              <a:rPr lang="en-US" u="sng" dirty="0">
                <a:solidFill>
                  <a:srgbClr val="0000FF"/>
                </a:solidFill>
                <a:latin typeface="Calibri"/>
                <a:ea typeface="Calibri" panose="020F0502020204030204" pitchFamily="34" charset="0"/>
                <a:cs typeface="Calibri"/>
                <a:hlinkClick r:id="rId3">
                  <a:extLst>
                    <a:ext uri="{A12FA001-AC4F-418D-AE19-62706E023703}">
                      <ahyp:hlinkClr xmlns:ahyp="http://schemas.microsoft.com/office/drawing/2018/hyperlinkcolor" val="tx"/>
                    </a:ext>
                  </a:extLst>
                </a:hlinkClick>
              </a:rPr>
              <a:t>**AMY</a:t>
            </a:r>
          </a:p>
          <a:p>
            <a:pPr>
              <a:defRPr/>
            </a:pPr>
            <a:r>
              <a:rPr lang="en-US" u="sng" dirty="0">
                <a:solidFill>
                  <a:srgbClr val="0000FF"/>
                </a:solidFill>
                <a:latin typeface="Calibri"/>
                <a:ea typeface="Calibri" panose="020F0502020204030204" pitchFamily="34" charset="0"/>
                <a:cs typeface="Calibri"/>
                <a:hlinkClick r:id="rId3">
                  <a:extLst>
                    <a:ext uri="{A12FA001-AC4F-418D-AE19-62706E023703}">
                      <ahyp:hlinkClr xmlns:ahyp="http://schemas.microsoft.com/office/drawing/2018/hyperlinkcolor" val="tx"/>
                    </a:ext>
                  </a:extLst>
                </a:hlinkClick>
              </a:rPr>
              <a:t>Enforcement</a:t>
            </a:r>
            <a:r>
              <a:rPr lang="en-US" sz="1100" u="sng" dirty="0">
                <a:solidFill>
                  <a:srgbClr val="0000FF"/>
                </a:solidFill>
                <a:effectLst/>
                <a:latin typeface="Calibri"/>
                <a:ea typeface="Calibri" panose="020F0502020204030204" pitchFamily="34" charset="0"/>
                <a:cs typeface="Calibri"/>
                <a:hlinkClick r:id="rId3">
                  <a:extLst>
                    <a:ext uri="{A12FA001-AC4F-418D-AE19-62706E023703}">
                      <ahyp:hlinkClr xmlns:ahyp="http://schemas.microsoft.com/office/drawing/2018/hyperlinkcolor" val="tx"/>
                    </a:ext>
                  </a:extLst>
                </a:hlinkClick>
              </a:rPr>
              <a:t> Guidance on the ADA and Psychiatric Disabilities | U.S. Equal Employment Opportunity Commission (eeoc.gov)</a:t>
            </a:r>
            <a:endParaRPr lang="en-US" sz="1100" dirty="0">
              <a:effectLst/>
              <a:latin typeface="Calibri"/>
              <a:ea typeface="Calibri" panose="020F0502020204030204" pitchFamily="34" charset="0"/>
              <a:cs typeface="Calibri"/>
            </a:endParaRPr>
          </a:p>
          <a:p>
            <a:r>
              <a:rPr lang="en-US" dirty="0">
                <a:cs typeface="Calibri"/>
              </a:rPr>
              <a:t>Examples helpful here - </a:t>
            </a:r>
            <a:endParaRPr lang="en-US" dirty="0"/>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29</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949267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Segoe UI" panose="020B0502040204020203" pitchFamily="34" charset="0"/>
              </a:rPr>
              <a:t>**AMY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Segoe UI" panose="020B0502040204020203" pitchFamily="34" charset="0"/>
              </a:rPr>
              <a:t>Most employees, who are sick enough to not be able to be at work, choose to be absent. Some factors push employees to remain at work when they are (and perhaps even recognize) that they are not well enough to be there. </a:t>
            </a:r>
          </a:p>
          <a:p>
            <a:pPr>
              <a:defRPr/>
            </a:pPr>
            <a:r>
              <a:rPr lang="en-US" sz="1100" dirty="0">
                <a:effectLst/>
                <a:latin typeface="Segoe UI"/>
                <a:cs typeface="Segoe UI"/>
              </a:rPr>
              <a:t>If an employee appears to be too sick to be able to function at work, the first step is almost always to meet with the employee and invite them to take appropriate action with the information of all the leave benefits available to them.</a:t>
            </a:r>
            <a:r>
              <a:rPr lang="en-US" sz="1100" dirty="0">
                <a:latin typeface="Segoe UI"/>
                <a:cs typeface="Segoe UI"/>
              </a:rPr>
              <a:t> </a:t>
            </a:r>
            <a:endParaRPr lang="en-US" sz="1100" dirty="0">
              <a:effectLst/>
              <a:latin typeface="Segoe UI" panose="020B0502040204020203" pitchFamily="34" charset="0"/>
              <a:cs typeface="Segoe UI"/>
            </a:endParaRPr>
          </a:p>
          <a:p>
            <a:pPr>
              <a:defRPr/>
            </a:pPr>
            <a:r>
              <a:rPr lang="en-US" sz="1100" dirty="0">
                <a:effectLst/>
                <a:latin typeface="Segoe UI"/>
                <a:cs typeface="Segoe UI"/>
              </a:rPr>
              <a:t>Sometimes, employees are sick enough to not recognize that they need to take some time away from the office to heal and recover.</a:t>
            </a:r>
            <a:r>
              <a:rPr lang="en-US" sz="1100" dirty="0">
                <a:latin typeface="Segoe UI"/>
                <a:cs typeface="Segoe UI"/>
              </a:rPr>
              <a:t> </a:t>
            </a:r>
            <a:endParaRPr lang="en-US" sz="1100" dirty="0">
              <a:latin typeface="Arial" panose="020B0604020202020204" pitchFamily="34" charset="0"/>
              <a:cs typeface="Arial"/>
            </a:endParaRPr>
          </a:p>
          <a:p>
            <a:pPr>
              <a:defRPr/>
            </a:pPr>
            <a:r>
              <a:rPr lang="en-US" sz="1100" dirty="0"/>
              <a:t>Section 72 legislation was established as a humane approach (procedures protections) to addressing where an employee has a </a:t>
            </a:r>
            <a:r>
              <a:rPr lang="en-US" sz="1100" b="1" dirty="0"/>
              <a:t>medical/ mental health condition </a:t>
            </a:r>
            <a:r>
              <a:rPr lang="en-US" sz="1100" dirty="0"/>
              <a:t>that prevents them from the ability to perform their job. Prior to the establishment of Section 72 only process was discipline under Section 75 – punishes for a disability. Bad employee stigma gets created when results in disciplinary termination occurs. </a:t>
            </a:r>
            <a:endParaRPr lang="en-US" sz="1100" dirty="0">
              <a:effectLst/>
              <a:latin typeface="Arial" panose="020B0604020202020204" pitchFamily="34" charset="0"/>
              <a:cs typeface="Arial"/>
            </a:endParaRP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30</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728266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a:defRPr/>
            </a:pPr>
            <a:r>
              <a:rPr lang="en-US" dirty="0"/>
              <a:t>**AMY</a:t>
            </a:r>
          </a:p>
          <a:p>
            <a:pPr>
              <a:defRPr/>
            </a:pPr>
            <a:r>
              <a:rPr lang="en-US" dirty="0"/>
              <a:t>Is the employee well enough to be at work? </a:t>
            </a:r>
          </a:p>
          <a:p>
            <a:pPr>
              <a:defRPr/>
            </a:pPr>
            <a:r>
              <a:rPr lang="en-US" dirty="0"/>
              <a:t>EHS is used when a medical examination may be necessary conducted by the State. EHS  is the State’s medical professional (Dr.) and provides the agency with a determination regarding the employee’s capability to perform essential functions of a job. </a:t>
            </a:r>
            <a:endParaRPr lang="en-US" dirty="0">
              <a:cs typeface="Calibri"/>
            </a:endParaRPr>
          </a:p>
          <a:p>
            <a:pPr>
              <a:defRPr/>
            </a:pPr>
            <a:r>
              <a:rPr lang="en-US" dirty="0"/>
              <a:t>This information will inform HR on the further administrative decisions about personnel actions concerning the employee.  </a:t>
            </a:r>
            <a:endParaRPr lang="en-US" dirty="0">
              <a:cs typeface="Calibri"/>
            </a:endParaRPr>
          </a:p>
          <a:p>
            <a:pPr>
              <a:defRPr/>
            </a:pPr>
            <a:r>
              <a:rPr lang="en-US" dirty="0"/>
              <a:t>Keep in mind - when mental health information is disclosed for reasonable accommodation it </a:t>
            </a:r>
            <a:r>
              <a:rPr lang="en-US" b="1" dirty="0"/>
              <a:t>can not  </a:t>
            </a:r>
            <a:r>
              <a:rPr lang="en-US" dirty="0"/>
              <a:t>be used as a basis for sending information to determine a fitness for duty evaluation by EHS;</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31</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2904159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It is important to note that this training does not provide for diagnosing or treating individuals. Only a trained and licensed mental health professional can diagnose and treat someone with mental illness. This training, instead, teaches anyone – especially non-clinicians – to identify, understand, and respond to signs of mental illness and refer for further help if necessary. </a:t>
            </a: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34</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31776553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696913"/>
            <a:ext cx="3714750" cy="2089150"/>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dirty="0"/>
              <a:t>Each class can accommodate up to 30 participants (25 preferred). Agencies must cover the licensing fees required by the National Council for Mental Wellbeing for access to their learning management system – </a:t>
            </a:r>
            <a:br>
              <a:rPr lang="en-US" dirty="0"/>
            </a:br>
            <a:r>
              <a:rPr lang="en-US" sz="1800" kern="100" dirty="0">
                <a:effectLst/>
                <a:latin typeface="Arial" panose="020B06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Full In-Person</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 $29 per person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05000"/>
              </a:lnSpc>
              <a:spcBef>
                <a:spcPts val="0"/>
              </a:spcBef>
              <a:spcAft>
                <a:spcPts val="0"/>
              </a:spcAft>
              <a:buFont typeface="Symbol" panose="05050102010706020507" pitchFamily="18" charset="2"/>
              <a:buChar char=""/>
            </a:pPr>
            <a: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t>$19 for the manual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05000"/>
              </a:lnSpc>
              <a:spcBef>
                <a:spcPts val="0"/>
              </a:spcBef>
              <a:spcAft>
                <a:spcPts val="0"/>
              </a:spcAft>
              <a:buFont typeface="Symbol" panose="05050102010706020507" pitchFamily="18" charset="2"/>
              <a:buChar char=""/>
            </a:pPr>
            <a: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t>$10 for the participant guide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Blended Virtual</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 $43 per person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05000"/>
              </a:lnSpc>
              <a:spcBef>
                <a:spcPts val="0"/>
              </a:spcBef>
              <a:spcAft>
                <a:spcPts val="0"/>
              </a:spcAft>
              <a:buFont typeface="Symbol" panose="05050102010706020507" pitchFamily="18" charset="2"/>
              <a:buChar char=""/>
            </a:pPr>
            <a: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t>$19 for the manual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05000"/>
              </a:lnSpc>
              <a:spcBef>
                <a:spcPts val="0"/>
              </a:spcBef>
              <a:spcAft>
                <a:spcPts val="0"/>
              </a:spcAft>
              <a:buFont typeface="Symbol" panose="05050102010706020507" pitchFamily="18" charset="2"/>
              <a:buChar char=""/>
            </a:pPr>
            <a: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t>$24 for Connect access</a:t>
            </a:r>
            <a:b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br>
            <a:b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b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Blended In-Person</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 $53 per person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05000"/>
              </a:lnSpc>
              <a:spcBef>
                <a:spcPts val="0"/>
              </a:spcBef>
              <a:spcAft>
                <a:spcPts val="0"/>
              </a:spcAft>
              <a:buFont typeface="Symbol" panose="05050102010706020507" pitchFamily="18" charset="2"/>
              <a:buChar char=""/>
            </a:pPr>
            <a: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t>$19 for the manual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05000"/>
              </a:lnSpc>
              <a:spcBef>
                <a:spcPts val="0"/>
              </a:spcBef>
              <a:spcAft>
                <a:spcPts val="0"/>
              </a:spcAft>
              <a:buFont typeface="Symbol" panose="05050102010706020507" pitchFamily="18" charset="2"/>
              <a:buChar char=""/>
            </a:pPr>
            <a: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t>$10 for the participant guide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05000"/>
              </a:lnSpc>
              <a:spcBef>
                <a:spcPts val="0"/>
              </a:spcBef>
              <a:spcAft>
                <a:spcPts val="0"/>
              </a:spcAft>
              <a:buFont typeface="Symbol" panose="05050102010706020507" pitchFamily="18" charset="2"/>
              <a:buChar char=""/>
            </a:pPr>
            <a: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t>$24 for Connect access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C683874-A490-4624-96A4-4898E07D6573}" type="slidenum">
              <a:rPr lang="en-US" smtClean="0"/>
              <a:pPr/>
              <a:t>35</a:t>
            </a:fld>
            <a:endParaRPr lang="en-US"/>
          </a:p>
        </p:txBody>
      </p:sp>
      <p:sp>
        <p:nvSpPr>
          <p:cNvPr id="5" name="Date Placeholder 4"/>
          <p:cNvSpPr>
            <a:spLocks noGrp="1"/>
          </p:cNvSpPr>
          <p:nvPr>
            <p:ph type="dt" idx="1"/>
          </p:nvPr>
        </p:nvSpPr>
        <p:spPr/>
        <p:txBody>
          <a:bodyPr/>
          <a:lstStyle/>
          <a:p>
            <a:fld id="{B08FB912-C005-4CFE-98E0-B818A91ED2B2}" type="datetime1">
              <a:rPr lang="en-US" smtClean="0"/>
              <a:t>5/16/2025</a:t>
            </a:fld>
            <a:endParaRPr lang="en-US"/>
          </a:p>
        </p:txBody>
      </p:sp>
    </p:spTree>
    <p:extLst>
      <p:ext uri="{BB962C8B-B14F-4D97-AF65-F5344CB8AC3E}">
        <p14:creationId xmlns:p14="http://schemas.microsoft.com/office/powerpoint/2010/main" val="1795121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End slide</a:t>
            </a:r>
            <a:endParaRPr dirty="0"/>
          </a:p>
        </p:txBody>
      </p:sp>
    </p:spTree>
    <p:extLst>
      <p:ext uri="{BB962C8B-B14F-4D97-AF65-F5344CB8AC3E}">
        <p14:creationId xmlns:p14="http://schemas.microsoft.com/office/powerpoint/2010/main" val="5681611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85EDB2AE-0FD1-6E48-F7C0-EBB0B8CAAB4A}"/>
              </a:ext>
            </a:extLst>
          </p:cNvPr>
          <p:cNvSpPr/>
          <p:nvPr userDrawn="1"/>
        </p:nvSpPr>
        <p:spPr>
          <a:xfrm>
            <a:off x="184401" y="182880"/>
            <a:ext cx="11823192" cy="6492240"/>
          </a:xfrm>
          <a:prstGeom prst="roundRect">
            <a:avLst>
              <a:gd name="adj" fmla="val 3633"/>
            </a:avLst>
          </a:pr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4547BE03-378B-0592-8F7C-6264D962C0EB}"/>
              </a:ext>
            </a:extLst>
          </p:cNvPr>
          <p:cNvPicPr>
            <a:picLocks noChangeAspect="1"/>
          </p:cNvPicPr>
          <p:nvPr userDrawn="1"/>
        </p:nvPicPr>
        <p:blipFill>
          <a:blip r:embed="rId2"/>
          <a:stretch>
            <a:fillRect/>
          </a:stretch>
        </p:blipFill>
        <p:spPr>
          <a:xfrm>
            <a:off x="3725464" y="780400"/>
            <a:ext cx="4741072" cy="1053571"/>
          </a:xfrm>
          <a:prstGeom prst="rect">
            <a:avLst/>
          </a:prstGeom>
        </p:spPr>
      </p:pic>
      <p:sp>
        <p:nvSpPr>
          <p:cNvPr id="8" name="Title 1">
            <a:extLst>
              <a:ext uri="{FF2B5EF4-FFF2-40B4-BE49-F238E27FC236}">
                <a16:creationId xmlns:a16="http://schemas.microsoft.com/office/drawing/2014/main" id="{497EECFA-1C90-D0A7-E9F7-36F6FABFEC42}"/>
              </a:ext>
            </a:extLst>
          </p:cNvPr>
          <p:cNvSpPr>
            <a:spLocks noGrp="1"/>
          </p:cNvSpPr>
          <p:nvPr>
            <p:ph type="ctrTitle" hasCustomPrompt="1"/>
          </p:nvPr>
        </p:nvSpPr>
        <p:spPr>
          <a:xfrm>
            <a:off x="1524000" y="2235200"/>
            <a:ext cx="9144000" cy="2387600"/>
          </a:xfrm>
          <a:prstGeom prst="rect">
            <a:avLst/>
          </a:prstGeom>
        </p:spPr>
        <p:txBody>
          <a:bodyPr anchor="b"/>
          <a:lstStyle>
            <a:lvl1pPr algn="ctr">
              <a:defRPr sz="60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Rectangle 8">
            <a:extLst>
              <a:ext uri="{FF2B5EF4-FFF2-40B4-BE49-F238E27FC236}">
                <a16:creationId xmlns:a16="http://schemas.microsoft.com/office/drawing/2014/main" id="{14F6E7A8-64A8-2B60-EA05-672A5751E2FA}"/>
              </a:ext>
            </a:extLst>
          </p:cNvPr>
          <p:cNvSpPr/>
          <p:nvPr userDrawn="1"/>
        </p:nvSpPr>
        <p:spPr>
          <a:xfrm>
            <a:off x="0" y="4922099"/>
            <a:ext cx="12191999" cy="9679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anose="020B06040202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E1AE1EEC-6D30-C453-93FD-82FA38862DF8}"/>
              </a:ext>
            </a:extLst>
          </p:cNvPr>
          <p:cNvSpPr>
            <a:spLocks noGrp="1"/>
          </p:cNvSpPr>
          <p:nvPr>
            <p:ph type="body" idx="1" hasCustomPrompt="1"/>
          </p:nvPr>
        </p:nvSpPr>
        <p:spPr>
          <a:xfrm>
            <a:off x="426720" y="5024030"/>
            <a:ext cx="11277600" cy="738818"/>
          </a:xfrm>
          <a:prstGeom prst="rect">
            <a:avLst/>
          </a:prstGeom>
        </p:spPr>
        <p:txBody>
          <a:bodyPr anchor="ctr" anchorCtr="0"/>
          <a:lstStyle>
            <a:lvl1pPr marL="0" indent="0" algn="ctr">
              <a:buNone/>
              <a:defRPr sz="2400" b="0" spc="300">
                <a:solidFill>
                  <a:srgbClr val="43285D"/>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858726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ounded Rectangle 10">
            <a:extLst>
              <a:ext uri="{FF2B5EF4-FFF2-40B4-BE49-F238E27FC236}">
                <a16:creationId xmlns:a16="http://schemas.microsoft.com/office/drawing/2014/main" id="{75E05051-A393-02BA-73EE-837040BE0276}"/>
              </a:ext>
            </a:extLst>
          </p:cNvPr>
          <p:cNvSpPr/>
          <p:nvPr userDrawn="1"/>
        </p:nvSpPr>
        <p:spPr>
          <a:xfrm>
            <a:off x="184401" y="182880"/>
            <a:ext cx="11823192" cy="6492240"/>
          </a:xfrm>
          <a:prstGeom prst="roundRect">
            <a:avLst>
              <a:gd name="adj" fmla="val 3633"/>
            </a:avLst>
          </a:pr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US" dirty="0"/>
          </a:p>
        </p:txBody>
      </p:sp>
      <p:sp>
        <p:nvSpPr>
          <p:cNvPr id="2" name="Title 1">
            <a:extLst>
              <a:ext uri="{FF2B5EF4-FFF2-40B4-BE49-F238E27FC236}">
                <a16:creationId xmlns:a16="http://schemas.microsoft.com/office/drawing/2014/main" id="{81D2390E-D519-665F-F70D-21A2CD48AC32}"/>
              </a:ext>
            </a:extLst>
          </p:cNvPr>
          <p:cNvSpPr>
            <a:spLocks noGrp="1"/>
          </p:cNvSpPr>
          <p:nvPr>
            <p:ph type="title" hasCustomPrompt="1"/>
          </p:nvPr>
        </p:nvSpPr>
        <p:spPr>
          <a:xfrm>
            <a:off x="838200" y="365125"/>
            <a:ext cx="10515600" cy="6157595"/>
          </a:xfrm>
          <a:prstGeom prst="rect">
            <a:avLst/>
          </a:prstGeom>
        </p:spPr>
        <p:txBody>
          <a:bodyPr vert="horz" lIns="91440" tIns="45720" rIns="91440" bIns="45720" rtlCol="0" anchor="ctr" anchorCtr="1">
            <a:noAutofit/>
          </a:bodyPr>
          <a:lstStyle>
            <a:lvl1pPr algn="ctr">
              <a:defRPr lang="en-US" sz="6600" b="1" i="0" u="none" strike="noStrike" cap="none" spc="0">
                <a:solidFill>
                  <a:schemeClr val="bg1"/>
                </a:solidFill>
                <a:latin typeface="Tahoma" panose="020B0604030504040204" pitchFamily="34" charset="0"/>
                <a:ea typeface="Tahoma" panose="020B0604030504040204" pitchFamily="34" charset="0"/>
                <a:cs typeface="Tahoma" panose="020B0604030504040204" pitchFamily="34" charset="0"/>
                <a:sym typeface="Arial"/>
              </a:defRPr>
            </a:lvl1pPr>
          </a:lstStyle>
          <a:p>
            <a:pPr marR="0" lvl="0" algn="ctr">
              <a:lnSpc>
                <a:spcPts val="8400"/>
              </a:lnSpc>
              <a:spcAft>
                <a:spcPts val="0"/>
              </a:spcAft>
              <a:buClr>
                <a:srgbClr val="000000"/>
              </a:buClr>
              <a:buFont typeface="Arial"/>
            </a:pPr>
            <a:r>
              <a:rPr lang="en-US" dirty="0"/>
              <a:t>CLICK TO EDIT MASTER TITLE STYLE</a:t>
            </a:r>
          </a:p>
        </p:txBody>
      </p:sp>
    </p:spTree>
    <p:extLst>
      <p:ext uri="{BB962C8B-B14F-4D97-AF65-F5344CB8AC3E}">
        <p14:creationId xmlns:p14="http://schemas.microsoft.com/office/powerpoint/2010/main" val="207273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ounded Rectangle 10">
            <a:extLst>
              <a:ext uri="{FF2B5EF4-FFF2-40B4-BE49-F238E27FC236}">
                <a16:creationId xmlns:a16="http://schemas.microsoft.com/office/drawing/2014/main" id="{75E05051-A393-02BA-73EE-837040BE0276}"/>
              </a:ext>
            </a:extLst>
          </p:cNvPr>
          <p:cNvSpPr/>
          <p:nvPr userDrawn="1"/>
        </p:nvSpPr>
        <p:spPr>
          <a:xfrm>
            <a:off x="184401" y="182880"/>
            <a:ext cx="11823192" cy="6492240"/>
          </a:xfrm>
          <a:prstGeom prst="roundRect">
            <a:avLst>
              <a:gd name="adj" fmla="val 363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lstStyle/>
          <a:p>
            <a:pPr algn="ct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2" name="Title 1">
            <a:extLst>
              <a:ext uri="{FF2B5EF4-FFF2-40B4-BE49-F238E27FC236}">
                <a16:creationId xmlns:a16="http://schemas.microsoft.com/office/drawing/2014/main" id="{81D2390E-D519-665F-F70D-21A2CD48AC32}"/>
              </a:ext>
            </a:extLst>
          </p:cNvPr>
          <p:cNvSpPr>
            <a:spLocks noGrp="1"/>
          </p:cNvSpPr>
          <p:nvPr>
            <p:ph type="title" hasCustomPrompt="1"/>
          </p:nvPr>
        </p:nvSpPr>
        <p:spPr>
          <a:xfrm>
            <a:off x="838200" y="365125"/>
            <a:ext cx="10515600" cy="6157595"/>
          </a:xfrm>
          <a:prstGeom prst="rect">
            <a:avLst/>
          </a:prstGeom>
        </p:spPr>
        <p:txBody>
          <a:bodyPr vert="horz" lIns="91440" tIns="45720" rIns="91440" bIns="45720" rtlCol="0" anchor="ctr" anchorCtr="1">
            <a:noAutofit/>
          </a:bodyPr>
          <a:lstStyle>
            <a:lvl1pPr>
              <a:defRPr lang="en-US" sz="6600" b="1" i="0" u="none" strike="noStrike" cap="none" spc="0">
                <a:solidFill>
                  <a:schemeClr val="bg1"/>
                </a:solidFill>
                <a:latin typeface="Tahoma" panose="020B0604030504040204" pitchFamily="34" charset="0"/>
                <a:ea typeface="Tahoma" panose="020B0604030504040204" pitchFamily="34" charset="0"/>
                <a:cs typeface="Tahoma" panose="020B0604030504040204" pitchFamily="34" charset="0"/>
                <a:sym typeface="Arial"/>
              </a:defRPr>
            </a:lvl1pPr>
          </a:lstStyle>
          <a:p>
            <a:pPr marR="0" lvl="0" algn="ctr">
              <a:lnSpc>
                <a:spcPts val="8400"/>
              </a:lnSpc>
              <a:spcAft>
                <a:spcPts val="0"/>
              </a:spcAft>
              <a:buClr>
                <a:srgbClr val="000000"/>
              </a:buClr>
              <a:buFont typeface="Arial"/>
            </a:pPr>
            <a:r>
              <a:rPr lang="en-US" dirty="0"/>
              <a:t>CLICK TO EDIT MASTER TITLE STYLE</a:t>
            </a:r>
          </a:p>
        </p:txBody>
      </p:sp>
    </p:spTree>
    <p:extLst>
      <p:ext uri="{BB962C8B-B14F-4D97-AF65-F5344CB8AC3E}">
        <p14:creationId xmlns:p14="http://schemas.microsoft.com/office/powerpoint/2010/main" val="512563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Rounded Rectangle 10">
            <a:extLst>
              <a:ext uri="{FF2B5EF4-FFF2-40B4-BE49-F238E27FC236}">
                <a16:creationId xmlns:a16="http://schemas.microsoft.com/office/drawing/2014/main" id="{75E05051-A393-02BA-73EE-837040BE0276}"/>
              </a:ext>
            </a:extLst>
          </p:cNvPr>
          <p:cNvSpPr/>
          <p:nvPr userDrawn="1"/>
        </p:nvSpPr>
        <p:spPr>
          <a:xfrm>
            <a:off x="184401" y="182880"/>
            <a:ext cx="11823192" cy="6492240"/>
          </a:xfrm>
          <a:prstGeom prst="roundRect">
            <a:avLst>
              <a:gd name="adj" fmla="val 3633"/>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US" dirty="0"/>
          </a:p>
        </p:txBody>
      </p:sp>
      <p:sp>
        <p:nvSpPr>
          <p:cNvPr id="2" name="Title 1">
            <a:extLst>
              <a:ext uri="{FF2B5EF4-FFF2-40B4-BE49-F238E27FC236}">
                <a16:creationId xmlns:a16="http://schemas.microsoft.com/office/drawing/2014/main" id="{81D2390E-D519-665F-F70D-21A2CD48AC32}"/>
              </a:ext>
            </a:extLst>
          </p:cNvPr>
          <p:cNvSpPr>
            <a:spLocks noGrp="1"/>
          </p:cNvSpPr>
          <p:nvPr>
            <p:ph type="title" hasCustomPrompt="1"/>
          </p:nvPr>
        </p:nvSpPr>
        <p:spPr>
          <a:xfrm>
            <a:off x="838200" y="365125"/>
            <a:ext cx="10515600" cy="6157595"/>
          </a:xfrm>
          <a:prstGeom prst="rect">
            <a:avLst/>
          </a:prstGeom>
        </p:spPr>
        <p:txBody>
          <a:bodyPr vert="horz" lIns="91440" tIns="45720" rIns="91440" bIns="45720" rtlCol="0" anchor="ctr" anchorCtr="1">
            <a:noAutofit/>
          </a:bodyPr>
          <a:lstStyle>
            <a:lvl1pPr>
              <a:defRPr lang="en-US" sz="6600" b="1" i="0" u="none" strike="noStrike" cap="none" spc="0">
                <a:solidFill>
                  <a:schemeClr val="bg1"/>
                </a:solidFill>
                <a:latin typeface="Tahoma" panose="020B0604030504040204" pitchFamily="34" charset="0"/>
                <a:ea typeface="Tahoma" panose="020B0604030504040204" pitchFamily="34" charset="0"/>
                <a:cs typeface="Tahoma" panose="020B0604030504040204" pitchFamily="34" charset="0"/>
                <a:sym typeface="Arial"/>
              </a:defRPr>
            </a:lvl1pPr>
          </a:lstStyle>
          <a:p>
            <a:pPr marR="0" lvl="0" algn="ctr">
              <a:lnSpc>
                <a:spcPts val="8400"/>
              </a:lnSpc>
              <a:spcAft>
                <a:spcPts val="0"/>
              </a:spcAft>
              <a:buClr>
                <a:srgbClr val="000000"/>
              </a:buClr>
              <a:buFont typeface="Arial"/>
            </a:pPr>
            <a:r>
              <a:rPr lang="en-US" dirty="0"/>
              <a:t>CLICK TO EDIT MASTER TITLE STYLE</a:t>
            </a:r>
          </a:p>
        </p:txBody>
      </p:sp>
    </p:spTree>
    <p:extLst>
      <p:ext uri="{BB962C8B-B14F-4D97-AF65-F5344CB8AC3E}">
        <p14:creationId xmlns:p14="http://schemas.microsoft.com/office/powerpoint/2010/main" val="60675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A80B53-2A52-A138-D255-28E864F64FD9}"/>
              </a:ext>
            </a:extLst>
          </p:cNvPr>
          <p:cNvSpPr/>
          <p:nvPr userDrawn="1"/>
        </p:nvSpPr>
        <p:spPr>
          <a:xfrm>
            <a:off x="0" y="0"/>
            <a:ext cx="12192000" cy="6858000"/>
          </a:xfrm>
          <a:prstGeom prst="rect">
            <a:avLst/>
          </a:pr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10">
            <a:extLst>
              <a:ext uri="{FF2B5EF4-FFF2-40B4-BE49-F238E27FC236}">
                <a16:creationId xmlns:a16="http://schemas.microsoft.com/office/drawing/2014/main" id="{DF34BF6F-65FD-7FB6-1958-6C73EFABFBBF}"/>
              </a:ext>
            </a:extLst>
          </p:cNvPr>
          <p:cNvSpPr/>
          <p:nvPr userDrawn="1"/>
        </p:nvSpPr>
        <p:spPr>
          <a:xfrm>
            <a:off x="184401" y="182880"/>
            <a:ext cx="11823192" cy="6492240"/>
          </a:xfrm>
          <a:prstGeom prst="roundRect">
            <a:avLst>
              <a:gd name="adj" fmla="val 363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 Same Side Corner Rectangle 19">
            <a:extLst>
              <a:ext uri="{FF2B5EF4-FFF2-40B4-BE49-F238E27FC236}">
                <a16:creationId xmlns:a16="http://schemas.microsoft.com/office/drawing/2014/main" id="{54E470B0-EE92-B3E1-32F4-EEAE1BBBD368}"/>
              </a:ext>
            </a:extLst>
          </p:cNvPr>
          <p:cNvSpPr/>
          <p:nvPr userDrawn="1"/>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BD3394-AE1C-49AC-FF37-A6CA2337D149}"/>
              </a:ext>
            </a:extLst>
          </p:cNvPr>
          <p:cNvSpPr>
            <a:spLocks noGrp="1"/>
          </p:cNvSpPr>
          <p:nvPr>
            <p:ph type="title" hasCustomPrompt="1"/>
          </p:nvPr>
        </p:nvSpPr>
        <p:spPr>
          <a:xfrm>
            <a:off x="472440" y="319405"/>
            <a:ext cx="11247120" cy="567686"/>
          </a:xfrm>
          <a:prstGeom prst="rect">
            <a:avLst/>
          </a:prstGeom>
        </p:spPr>
        <p:txBody>
          <a:bodyPr/>
          <a:lstStyle>
            <a:lvl1pPr>
              <a:defRPr b="1" spc="0" baseline="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2">
            <a:extLst>
              <a:ext uri="{FF2B5EF4-FFF2-40B4-BE49-F238E27FC236}">
                <a16:creationId xmlns:a16="http://schemas.microsoft.com/office/drawing/2014/main" id="{6A36A3F2-78F7-A993-4CCE-7AF20A1B91C9}"/>
              </a:ext>
            </a:extLst>
          </p:cNvPr>
          <p:cNvSpPr>
            <a:spLocks noGrp="1"/>
          </p:cNvSpPr>
          <p:nvPr>
            <p:ph idx="1"/>
          </p:nvPr>
        </p:nvSpPr>
        <p:spPr>
          <a:xfrm>
            <a:off x="472440" y="1261240"/>
            <a:ext cx="11247120" cy="5202621"/>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3600">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3200">
                <a:latin typeface="Arial" panose="020B0604020202020204" pitchFamily="34" charset="0"/>
                <a:cs typeface="Arial" panose="020B0604020202020204" pitchFamily="34" charset="0"/>
              </a:defRPr>
            </a:lvl2pPr>
            <a:lvl3pPr marL="1200150" indent="-285750">
              <a:buFont typeface="Arial" panose="020B0604020202020204" pitchFamily="34" charset="0"/>
              <a:buChar char="•"/>
              <a:defRPr sz="28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sz="2400">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a:extLst>
              <a:ext uri="{FF2B5EF4-FFF2-40B4-BE49-F238E27FC236}">
                <a16:creationId xmlns:a16="http://schemas.microsoft.com/office/drawing/2014/main" id="{544AEC7F-A2BB-91A0-DC23-44908983CAC2}"/>
              </a:ext>
            </a:extLst>
          </p:cNvPr>
          <p:cNvSpPr>
            <a:spLocks noGrp="1"/>
          </p:cNvSpPr>
          <p:nvPr>
            <p:ph type="sldNum" sz="quarter" idx="4"/>
          </p:nvPr>
        </p:nvSpPr>
        <p:spPr>
          <a:xfrm>
            <a:off x="8610600" y="6072571"/>
            <a:ext cx="2743200" cy="365125"/>
          </a:xfrm>
          <a:prstGeom prst="rect">
            <a:avLst/>
          </a:prstGeom>
        </p:spPr>
        <p:txBody>
          <a:bodyPr vert="horz" lIns="91440" tIns="45720" rIns="91440" bIns="45720" rtlCol="0" anchor="ctr"/>
          <a:lstStyle>
            <a:lvl1pPr algn="r">
              <a:defRPr sz="2400" b="0">
                <a:solidFill>
                  <a:schemeClr val="tx1"/>
                </a:solidFill>
              </a:defRPr>
            </a:lvl1pPr>
          </a:lstStyle>
          <a:p>
            <a:fld id="{DC3C0ABA-9BEB-4C55-AF8E-447A21CEDAEE}" type="slidenum">
              <a:rPr lang="en-US" smtClean="0"/>
              <a:pPr/>
              <a:t>‹#›</a:t>
            </a:fld>
            <a:endParaRPr lang="en-US"/>
          </a:p>
        </p:txBody>
      </p:sp>
    </p:spTree>
    <p:extLst>
      <p:ext uri="{BB962C8B-B14F-4D97-AF65-F5344CB8AC3E}">
        <p14:creationId xmlns:p14="http://schemas.microsoft.com/office/powerpoint/2010/main" val="267571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A80B53-2A52-A138-D255-28E864F64FD9}"/>
              </a:ext>
            </a:extLst>
          </p:cNvPr>
          <p:cNvSpPr/>
          <p:nvPr userDrawn="1"/>
        </p:nvSpPr>
        <p:spPr>
          <a:xfrm>
            <a:off x="0" y="0"/>
            <a:ext cx="12192000" cy="6858000"/>
          </a:xfrm>
          <a:prstGeom prst="rect">
            <a:avLst/>
          </a:pr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10">
            <a:extLst>
              <a:ext uri="{FF2B5EF4-FFF2-40B4-BE49-F238E27FC236}">
                <a16:creationId xmlns:a16="http://schemas.microsoft.com/office/drawing/2014/main" id="{DF34BF6F-65FD-7FB6-1958-6C73EFABFBBF}"/>
              </a:ext>
            </a:extLst>
          </p:cNvPr>
          <p:cNvSpPr/>
          <p:nvPr userDrawn="1"/>
        </p:nvSpPr>
        <p:spPr>
          <a:xfrm>
            <a:off x="184401" y="182880"/>
            <a:ext cx="11823192" cy="6492240"/>
          </a:xfrm>
          <a:prstGeom prst="roundRect">
            <a:avLst>
              <a:gd name="adj" fmla="val 363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 Same Side Corner Rectangle 19">
            <a:extLst>
              <a:ext uri="{FF2B5EF4-FFF2-40B4-BE49-F238E27FC236}">
                <a16:creationId xmlns:a16="http://schemas.microsoft.com/office/drawing/2014/main" id="{54E470B0-EE92-B3E1-32F4-EEAE1BBBD368}"/>
              </a:ext>
            </a:extLst>
          </p:cNvPr>
          <p:cNvSpPr/>
          <p:nvPr userDrawn="1"/>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BD3394-AE1C-49AC-FF37-A6CA2337D149}"/>
              </a:ext>
            </a:extLst>
          </p:cNvPr>
          <p:cNvSpPr>
            <a:spLocks noGrp="1"/>
          </p:cNvSpPr>
          <p:nvPr>
            <p:ph type="title" hasCustomPrompt="1"/>
          </p:nvPr>
        </p:nvSpPr>
        <p:spPr>
          <a:xfrm>
            <a:off x="472440" y="319405"/>
            <a:ext cx="11247120" cy="567686"/>
          </a:xfrm>
          <a:prstGeom prst="rect">
            <a:avLst/>
          </a:prstGeom>
        </p:spPr>
        <p:txBody>
          <a:bodyPr/>
          <a:lstStyle>
            <a:lvl1pPr>
              <a:defRPr b="1" spc="0" baseline="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2">
            <a:extLst>
              <a:ext uri="{FF2B5EF4-FFF2-40B4-BE49-F238E27FC236}">
                <a16:creationId xmlns:a16="http://schemas.microsoft.com/office/drawing/2014/main" id="{6A36A3F2-78F7-A993-4CCE-7AF20A1B91C9}"/>
              </a:ext>
            </a:extLst>
          </p:cNvPr>
          <p:cNvSpPr>
            <a:spLocks noGrp="1"/>
          </p:cNvSpPr>
          <p:nvPr>
            <p:ph idx="1"/>
          </p:nvPr>
        </p:nvSpPr>
        <p:spPr>
          <a:xfrm>
            <a:off x="472439" y="2007475"/>
            <a:ext cx="5276719" cy="4456385"/>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3600">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3200">
                <a:latin typeface="Arial" panose="020B0604020202020204" pitchFamily="34" charset="0"/>
                <a:cs typeface="Arial" panose="020B0604020202020204" pitchFamily="34" charset="0"/>
              </a:defRPr>
            </a:lvl2pPr>
            <a:lvl3pPr marL="1200150" indent="-285750">
              <a:buFont typeface="Arial" panose="020B0604020202020204" pitchFamily="34" charset="0"/>
              <a:buChar char="•"/>
              <a:defRPr sz="28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sz="2400">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274849C6-1349-2734-6E8B-232DEA208193}"/>
              </a:ext>
            </a:extLst>
          </p:cNvPr>
          <p:cNvSpPr>
            <a:spLocks noGrp="1"/>
          </p:cNvSpPr>
          <p:nvPr>
            <p:ph idx="10"/>
          </p:nvPr>
        </p:nvSpPr>
        <p:spPr>
          <a:xfrm>
            <a:off x="6095996" y="2007475"/>
            <a:ext cx="5475893" cy="4456385"/>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3600">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3200">
                <a:latin typeface="Arial" panose="020B0604020202020204" pitchFamily="34" charset="0"/>
                <a:cs typeface="Arial" panose="020B0604020202020204" pitchFamily="34" charset="0"/>
              </a:defRPr>
            </a:lvl2pPr>
            <a:lvl3pPr marL="1200150" indent="-285750">
              <a:buFont typeface="Arial" panose="020B0604020202020204" pitchFamily="34" charset="0"/>
              <a:buChar char="•"/>
              <a:defRPr sz="28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sz="2400">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2">
            <a:extLst>
              <a:ext uri="{FF2B5EF4-FFF2-40B4-BE49-F238E27FC236}">
                <a16:creationId xmlns:a16="http://schemas.microsoft.com/office/drawing/2014/main" id="{8ED181E8-386C-402C-8431-9881E52F3979}"/>
              </a:ext>
            </a:extLst>
          </p:cNvPr>
          <p:cNvSpPr>
            <a:spLocks noGrp="1"/>
          </p:cNvSpPr>
          <p:nvPr>
            <p:ph idx="11" hasCustomPrompt="1"/>
          </p:nvPr>
        </p:nvSpPr>
        <p:spPr>
          <a:xfrm>
            <a:off x="472437" y="1340068"/>
            <a:ext cx="5276719" cy="667407"/>
          </a:xfrm>
          <a:prstGeom prst="rect">
            <a:avLst/>
          </a:prstGeom>
        </p:spPr>
        <p:txBody>
          <a:bodyPr vert="horz" lIns="91440" tIns="45720" rIns="91440" bIns="45720" rtlCol="0">
            <a:normAutofit/>
          </a:bodyPr>
          <a:lstStyle>
            <a:lvl1pPr marL="0" indent="0">
              <a:buFont typeface="Arial" panose="020B0604020202020204" pitchFamily="34" charset="0"/>
              <a:buNone/>
              <a:defRPr sz="36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buFont typeface="Arial" panose="020B0604020202020204" pitchFamily="34" charset="0"/>
              <a:buChar char="•"/>
              <a:defRPr sz="3200">
                <a:latin typeface="Arial" panose="020B0604020202020204" pitchFamily="34" charset="0"/>
                <a:cs typeface="Arial" panose="020B0604020202020204" pitchFamily="34" charset="0"/>
              </a:defRPr>
            </a:lvl2pPr>
            <a:lvl3pPr marL="1200150" indent="-285750">
              <a:buFont typeface="Arial" panose="020B0604020202020204" pitchFamily="34" charset="0"/>
              <a:buChar char="•"/>
              <a:defRPr sz="28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sz="2400">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EDIT</a:t>
            </a:r>
          </a:p>
        </p:txBody>
      </p:sp>
      <p:sp>
        <p:nvSpPr>
          <p:cNvPr id="6" name="Text Placeholder 2">
            <a:extLst>
              <a:ext uri="{FF2B5EF4-FFF2-40B4-BE49-F238E27FC236}">
                <a16:creationId xmlns:a16="http://schemas.microsoft.com/office/drawing/2014/main" id="{476D2B7C-F7C0-DC27-670B-3AFEEFF449B8}"/>
              </a:ext>
            </a:extLst>
          </p:cNvPr>
          <p:cNvSpPr>
            <a:spLocks noGrp="1"/>
          </p:cNvSpPr>
          <p:nvPr>
            <p:ph idx="12" hasCustomPrompt="1"/>
          </p:nvPr>
        </p:nvSpPr>
        <p:spPr>
          <a:xfrm>
            <a:off x="6095994" y="1340068"/>
            <a:ext cx="5276719" cy="667407"/>
          </a:xfrm>
          <a:prstGeom prst="rect">
            <a:avLst/>
          </a:prstGeom>
        </p:spPr>
        <p:txBody>
          <a:bodyPr vert="horz" lIns="91440" tIns="45720" rIns="91440" bIns="45720" rtlCol="0">
            <a:normAutofit/>
          </a:bodyPr>
          <a:lstStyle>
            <a:lvl1pPr marL="0" indent="0">
              <a:buFont typeface="Arial" panose="020B0604020202020204" pitchFamily="34" charset="0"/>
              <a:buNone/>
              <a:defRPr sz="36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buFont typeface="Arial" panose="020B0604020202020204" pitchFamily="34" charset="0"/>
              <a:buChar char="•"/>
              <a:defRPr sz="3200">
                <a:latin typeface="Arial" panose="020B0604020202020204" pitchFamily="34" charset="0"/>
                <a:cs typeface="Arial" panose="020B0604020202020204" pitchFamily="34" charset="0"/>
              </a:defRPr>
            </a:lvl2pPr>
            <a:lvl3pPr marL="1200150" indent="-285750">
              <a:buFont typeface="Arial" panose="020B0604020202020204" pitchFamily="34" charset="0"/>
              <a:buChar char="•"/>
              <a:defRPr sz="28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sz="2400">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EDIT</a:t>
            </a:r>
          </a:p>
        </p:txBody>
      </p:sp>
      <p:sp>
        <p:nvSpPr>
          <p:cNvPr id="7" name="Slide Number Placeholder 2">
            <a:extLst>
              <a:ext uri="{FF2B5EF4-FFF2-40B4-BE49-F238E27FC236}">
                <a16:creationId xmlns:a16="http://schemas.microsoft.com/office/drawing/2014/main" id="{791D7656-FA02-8AD2-8FC4-E828F794DBF6}"/>
              </a:ext>
            </a:extLst>
          </p:cNvPr>
          <p:cNvSpPr>
            <a:spLocks noGrp="1"/>
          </p:cNvSpPr>
          <p:nvPr>
            <p:ph type="sldNum" sz="quarter" idx="4"/>
          </p:nvPr>
        </p:nvSpPr>
        <p:spPr>
          <a:xfrm>
            <a:off x="8610600" y="6072571"/>
            <a:ext cx="2743200" cy="365125"/>
          </a:xfrm>
          <a:prstGeom prst="rect">
            <a:avLst/>
          </a:prstGeom>
        </p:spPr>
        <p:txBody>
          <a:bodyPr vert="horz" lIns="91440" tIns="45720" rIns="91440" bIns="45720" rtlCol="0" anchor="ctr"/>
          <a:lstStyle>
            <a:lvl1pPr algn="r">
              <a:defRPr sz="2400" b="0">
                <a:solidFill>
                  <a:schemeClr val="tx1"/>
                </a:solidFill>
              </a:defRPr>
            </a:lvl1pPr>
          </a:lstStyle>
          <a:p>
            <a:fld id="{DC3C0ABA-9BEB-4C55-AF8E-447A21CEDAEE}" type="slidenum">
              <a:rPr lang="en-US" smtClean="0"/>
              <a:pPr/>
              <a:t>‹#›</a:t>
            </a:fld>
            <a:endParaRPr lang="en-US"/>
          </a:p>
        </p:txBody>
      </p:sp>
    </p:spTree>
    <p:extLst>
      <p:ext uri="{BB962C8B-B14F-4D97-AF65-F5344CB8AC3E}">
        <p14:creationId xmlns:p14="http://schemas.microsoft.com/office/powerpoint/2010/main" val="1176537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A80B53-2A52-A138-D255-28E864F64FD9}"/>
              </a:ext>
            </a:extLst>
          </p:cNvPr>
          <p:cNvSpPr/>
          <p:nvPr userDrawn="1"/>
        </p:nvSpPr>
        <p:spPr>
          <a:xfrm>
            <a:off x="0" y="0"/>
            <a:ext cx="12192000" cy="6858000"/>
          </a:xfrm>
          <a:prstGeom prst="rect">
            <a:avLst/>
          </a:pr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10">
            <a:extLst>
              <a:ext uri="{FF2B5EF4-FFF2-40B4-BE49-F238E27FC236}">
                <a16:creationId xmlns:a16="http://schemas.microsoft.com/office/drawing/2014/main" id="{DF34BF6F-65FD-7FB6-1958-6C73EFABFBBF}"/>
              </a:ext>
            </a:extLst>
          </p:cNvPr>
          <p:cNvSpPr/>
          <p:nvPr userDrawn="1"/>
        </p:nvSpPr>
        <p:spPr>
          <a:xfrm>
            <a:off x="184401" y="182880"/>
            <a:ext cx="11823192" cy="6492240"/>
          </a:xfrm>
          <a:prstGeom prst="roundRect">
            <a:avLst>
              <a:gd name="adj" fmla="val 363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 Same Side Corner Rectangle 19">
            <a:extLst>
              <a:ext uri="{FF2B5EF4-FFF2-40B4-BE49-F238E27FC236}">
                <a16:creationId xmlns:a16="http://schemas.microsoft.com/office/drawing/2014/main" id="{54E470B0-EE92-B3E1-32F4-EEAE1BBBD368}"/>
              </a:ext>
            </a:extLst>
          </p:cNvPr>
          <p:cNvSpPr/>
          <p:nvPr userDrawn="1"/>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BD3394-AE1C-49AC-FF37-A6CA2337D149}"/>
              </a:ext>
            </a:extLst>
          </p:cNvPr>
          <p:cNvSpPr>
            <a:spLocks noGrp="1"/>
          </p:cNvSpPr>
          <p:nvPr>
            <p:ph type="title" hasCustomPrompt="1"/>
          </p:nvPr>
        </p:nvSpPr>
        <p:spPr>
          <a:xfrm>
            <a:off x="472440" y="319405"/>
            <a:ext cx="11247120" cy="567686"/>
          </a:xfrm>
          <a:prstGeom prst="rect">
            <a:avLst/>
          </a:prstGeom>
        </p:spPr>
        <p:txBody>
          <a:bodyPr/>
          <a:lstStyle>
            <a:lvl1pPr>
              <a:defRPr b="1" spc="0" baseline="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2">
            <a:extLst>
              <a:ext uri="{FF2B5EF4-FFF2-40B4-BE49-F238E27FC236}">
                <a16:creationId xmlns:a16="http://schemas.microsoft.com/office/drawing/2014/main" id="{6A36A3F2-78F7-A993-4CCE-7AF20A1B91C9}"/>
              </a:ext>
            </a:extLst>
          </p:cNvPr>
          <p:cNvSpPr>
            <a:spLocks noGrp="1"/>
          </p:cNvSpPr>
          <p:nvPr>
            <p:ph idx="1"/>
          </p:nvPr>
        </p:nvSpPr>
        <p:spPr>
          <a:xfrm>
            <a:off x="472439" y="1340069"/>
            <a:ext cx="5276719" cy="5123792"/>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3600">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3200">
                <a:latin typeface="Arial" panose="020B0604020202020204" pitchFamily="34" charset="0"/>
                <a:cs typeface="Arial" panose="020B0604020202020204" pitchFamily="34" charset="0"/>
              </a:defRPr>
            </a:lvl2pPr>
            <a:lvl3pPr marL="1200150" indent="-285750">
              <a:buFont typeface="Arial" panose="020B0604020202020204" pitchFamily="34" charset="0"/>
              <a:buChar char="•"/>
              <a:defRPr sz="28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sz="2400">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274849C6-1349-2734-6E8B-232DEA208193}"/>
              </a:ext>
            </a:extLst>
          </p:cNvPr>
          <p:cNvSpPr>
            <a:spLocks noGrp="1"/>
          </p:cNvSpPr>
          <p:nvPr>
            <p:ph idx="10"/>
          </p:nvPr>
        </p:nvSpPr>
        <p:spPr>
          <a:xfrm>
            <a:off x="6095996" y="1340069"/>
            <a:ext cx="5475893" cy="5123791"/>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3600">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3200">
                <a:latin typeface="Arial" panose="020B0604020202020204" pitchFamily="34" charset="0"/>
                <a:cs typeface="Arial" panose="020B0604020202020204" pitchFamily="34" charset="0"/>
              </a:defRPr>
            </a:lvl2pPr>
            <a:lvl3pPr marL="1200150" indent="-285750">
              <a:buFont typeface="Arial" panose="020B0604020202020204" pitchFamily="34" charset="0"/>
              <a:buChar char="•"/>
              <a:defRPr sz="28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sz="2400">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
            <a:extLst>
              <a:ext uri="{FF2B5EF4-FFF2-40B4-BE49-F238E27FC236}">
                <a16:creationId xmlns:a16="http://schemas.microsoft.com/office/drawing/2014/main" id="{C14862D9-A4FD-59BF-163B-BD968CB82004}"/>
              </a:ext>
            </a:extLst>
          </p:cNvPr>
          <p:cNvSpPr>
            <a:spLocks noGrp="1"/>
          </p:cNvSpPr>
          <p:nvPr>
            <p:ph type="sldNum" sz="quarter" idx="4"/>
          </p:nvPr>
        </p:nvSpPr>
        <p:spPr>
          <a:xfrm>
            <a:off x="8610600" y="6072571"/>
            <a:ext cx="2743200" cy="365125"/>
          </a:xfrm>
          <a:prstGeom prst="rect">
            <a:avLst/>
          </a:prstGeom>
        </p:spPr>
        <p:txBody>
          <a:bodyPr vert="horz" lIns="91440" tIns="45720" rIns="91440" bIns="45720" rtlCol="0" anchor="ctr"/>
          <a:lstStyle>
            <a:lvl1pPr algn="r">
              <a:defRPr sz="2400" b="0">
                <a:solidFill>
                  <a:schemeClr val="tx1"/>
                </a:solidFill>
              </a:defRPr>
            </a:lvl1pPr>
          </a:lstStyle>
          <a:p>
            <a:fld id="{DC3C0ABA-9BEB-4C55-AF8E-447A21CEDAEE}" type="slidenum">
              <a:rPr lang="en-US" smtClean="0"/>
              <a:pPr/>
              <a:t>‹#›</a:t>
            </a:fld>
            <a:endParaRPr lang="en-US"/>
          </a:p>
        </p:txBody>
      </p:sp>
    </p:spTree>
    <p:extLst>
      <p:ext uri="{BB962C8B-B14F-4D97-AF65-F5344CB8AC3E}">
        <p14:creationId xmlns:p14="http://schemas.microsoft.com/office/powerpoint/2010/main" val="318370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A80B53-2A52-A138-D255-28E864F64FD9}"/>
              </a:ext>
            </a:extLst>
          </p:cNvPr>
          <p:cNvSpPr/>
          <p:nvPr userDrawn="1"/>
        </p:nvSpPr>
        <p:spPr>
          <a:xfrm>
            <a:off x="0" y="0"/>
            <a:ext cx="12192000" cy="6858000"/>
          </a:xfrm>
          <a:prstGeom prst="rect">
            <a:avLst/>
          </a:pr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10">
            <a:extLst>
              <a:ext uri="{FF2B5EF4-FFF2-40B4-BE49-F238E27FC236}">
                <a16:creationId xmlns:a16="http://schemas.microsoft.com/office/drawing/2014/main" id="{DF34BF6F-65FD-7FB6-1958-6C73EFABFBBF}"/>
              </a:ext>
            </a:extLst>
          </p:cNvPr>
          <p:cNvSpPr/>
          <p:nvPr userDrawn="1"/>
        </p:nvSpPr>
        <p:spPr>
          <a:xfrm>
            <a:off x="184401" y="182880"/>
            <a:ext cx="11823192" cy="6492240"/>
          </a:xfrm>
          <a:prstGeom prst="roundRect">
            <a:avLst>
              <a:gd name="adj" fmla="val 363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 Same Side Corner Rectangle 19">
            <a:extLst>
              <a:ext uri="{FF2B5EF4-FFF2-40B4-BE49-F238E27FC236}">
                <a16:creationId xmlns:a16="http://schemas.microsoft.com/office/drawing/2014/main" id="{54E470B0-EE92-B3E1-32F4-EEAE1BBBD368}"/>
              </a:ext>
            </a:extLst>
          </p:cNvPr>
          <p:cNvSpPr/>
          <p:nvPr userDrawn="1"/>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BD3394-AE1C-49AC-FF37-A6CA2337D149}"/>
              </a:ext>
            </a:extLst>
          </p:cNvPr>
          <p:cNvSpPr>
            <a:spLocks noGrp="1"/>
          </p:cNvSpPr>
          <p:nvPr>
            <p:ph type="title" hasCustomPrompt="1"/>
          </p:nvPr>
        </p:nvSpPr>
        <p:spPr>
          <a:xfrm>
            <a:off x="472440" y="319405"/>
            <a:ext cx="11247120" cy="567686"/>
          </a:xfrm>
          <a:prstGeom prst="rect">
            <a:avLst/>
          </a:prstGeom>
        </p:spPr>
        <p:txBody>
          <a:bodyPr/>
          <a:lstStyle>
            <a:lvl1pPr>
              <a:defRPr b="1" spc="0" baseline="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Rounded Rectangle 12">
            <a:extLst>
              <a:ext uri="{FF2B5EF4-FFF2-40B4-BE49-F238E27FC236}">
                <a16:creationId xmlns:a16="http://schemas.microsoft.com/office/drawing/2014/main" id="{DEDFD442-F070-EEAA-8831-64C5308BA32D}"/>
              </a:ext>
            </a:extLst>
          </p:cNvPr>
          <p:cNvSpPr/>
          <p:nvPr userDrawn="1"/>
        </p:nvSpPr>
        <p:spPr>
          <a:xfrm rot="16200000">
            <a:off x="5395000" y="-3142225"/>
            <a:ext cx="1265364" cy="10836168"/>
          </a:xfrm>
          <a:prstGeom prst="roundRect">
            <a:avLst>
              <a:gd name="adj" fmla="val 11356"/>
            </a:avLst>
          </a:pr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Arial" panose="020B0604020202020204" pitchFamily="34" charset="0"/>
              <a:cs typeface="Arial" panose="020B0604020202020204" pitchFamily="34" charset="0"/>
            </a:endParaRPr>
          </a:p>
        </p:txBody>
      </p:sp>
      <p:sp>
        <p:nvSpPr>
          <p:cNvPr id="7" name="Rounded Rectangle 17">
            <a:extLst>
              <a:ext uri="{FF2B5EF4-FFF2-40B4-BE49-F238E27FC236}">
                <a16:creationId xmlns:a16="http://schemas.microsoft.com/office/drawing/2014/main" id="{198AD87C-8F2D-5DB9-EF02-02562DACF7A7}"/>
              </a:ext>
            </a:extLst>
          </p:cNvPr>
          <p:cNvSpPr/>
          <p:nvPr userDrawn="1"/>
        </p:nvSpPr>
        <p:spPr>
          <a:xfrm rot="16200000">
            <a:off x="5410339" y="-1579941"/>
            <a:ext cx="1265364" cy="10777836"/>
          </a:xfrm>
          <a:prstGeom prst="roundRect">
            <a:avLst>
              <a:gd name="adj" fmla="val 11356"/>
            </a:avLst>
          </a:prstGeom>
          <a:solidFill>
            <a:srgbClr val="FA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ounded Rectangle 20">
            <a:extLst>
              <a:ext uri="{FF2B5EF4-FFF2-40B4-BE49-F238E27FC236}">
                <a16:creationId xmlns:a16="http://schemas.microsoft.com/office/drawing/2014/main" id="{3CE5B05F-0F76-973A-A75B-EBB80F79698F}"/>
              </a:ext>
            </a:extLst>
          </p:cNvPr>
          <p:cNvSpPr/>
          <p:nvPr userDrawn="1"/>
        </p:nvSpPr>
        <p:spPr>
          <a:xfrm rot="16200000">
            <a:off x="5440525" y="-70199"/>
            <a:ext cx="1265364" cy="10836173"/>
          </a:xfrm>
          <a:prstGeom prst="roundRect">
            <a:avLst>
              <a:gd name="adj" fmla="val 11356"/>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6">
            <a:extLst>
              <a:ext uri="{FF2B5EF4-FFF2-40B4-BE49-F238E27FC236}">
                <a16:creationId xmlns:a16="http://schemas.microsoft.com/office/drawing/2014/main" id="{B858A4C8-AD45-7592-2215-D517A9756593}"/>
              </a:ext>
            </a:extLst>
          </p:cNvPr>
          <p:cNvSpPr>
            <a:spLocks noGrp="1"/>
          </p:cNvSpPr>
          <p:nvPr>
            <p:ph type="body" sz="quarter" idx="10"/>
          </p:nvPr>
        </p:nvSpPr>
        <p:spPr>
          <a:xfrm>
            <a:off x="802046" y="1845897"/>
            <a:ext cx="2193402" cy="901700"/>
          </a:xfrm>
          <a:prstGeom prst="rect">
            <a:avLst/>
          </a:prstGeom>
        </p:spPr>
        <p:txBody>
          <a:bodyPr/>
          <a:lstStyle>
            <a:lvl1pPr marL="0" indent="0">
              <a:buNone/>
              <a:defRPr sz="2800" b="1" strike="noStrike" spc="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endParaRPr lang="en-US" dirty="0"/>
          </a:p>
        </p:txBody>
      </p:sp>
      <p:sp>
        <p:nvSpPr>
          <p:cNvPr id="19" name="Text Placeholder 18">
            <a:extLst>
              <a:ext uri="{FF2B5EF4-FFF2-40B4-BE49-F238E27FC236}">
                <a16:creationId xmlns:a16="http://schemas.microsoft.com/office/drawing/2014/main" id="{BAB74B2E-367C-D7F4-612A-AF69C213A839}"/>
              </a:ext>
            </a:extLst>
          </p:cNvPr>
          <p:cNvSpPr>
            <a:spLocks noGrp="1"/>
          </p:cNvSpPr>
          <p:nvPr>
            <p:ph type="body" sz="quarter" idx="11"/>
          </p:nvPr>
        </p:nvSpPr>
        <p:spPr>
          <a:xfrm>
            <a:off x="3205163" y="1846131"/>
            <a:ext cx="7883525" cy="947737"/>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20" name="Text Placeholder 16">
            <a:extLst>
              <a:ext uri="{FF2B5EF4-FFF2-40B4-BE49-F238E27FC236}">
                <a16:creationId xmlns:a16="http://schemas.microsoft.com/office/drawing/2014/main" id="{CB5EF1BD-5CE3-BAF3-F0B2-66CD8FFA36F6}"/>
              </a:ext>
            </a:extLst>
          </p:cNvPr>
          <p:cNvSpPr>
            <a:spLocks noGrp="1"/>
          </p:cNvSpPr>
          <p:nvPr>
            <p:ph type="body" sz="quarter" idx="12"/>
          </p:nvPr>
        </p:nvSpPr>
        <p:spPr>
          <a:xfrm>
            <a:off x="829550" y="3390347"/>
            <a:ext cx="2193402" cy="901700"/>
          </a:xfrm>
          <a:prstGeom prst="rect">
            <a:avLst/>
          </a:prstGeom>
        </p:spPr>
        <p:txBody>
          <a:bodyPr/>
          <a:lstStyle>
            <a:lvl1pPr marL="0" indent="0">
              <a:buNone/>
              <a:defRPr sz="2800" b="1" strike="noStrike" spc="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lvl="0"/>
            <a:endParaRPr lang="en-US" dirty="0"/>
          </a:p>
        </p:txBody>
      </p:sp>
      <p:sp>
        <p:nvSpPr>
          <p:cNvPr id="21" name="Text Placeholder 18">
            <a:extLst>
              <a:ext uri="{FF2B5EF4-FFF2-40B4-BE49-F238E27FC236}">
                <a16:creationId xmlns:a16="http://schemas.microsoft.com/office/drawing/2014/main" id="{5ACC230C-B64F-2F5A-9932-4D982CC3DA41}"/>
              </a:ext>
            </a:extLst>
          </p:cNvPr>
          <p:cNvSpPr>
            <a:spLocks noGrp="1"/>
          </p:cNvSpPr>
          <p:nvPr>
            <p:ph type="body" sz="quarter" idx="13"/>
          </p:nvPr>
        </p:nvSpPr>
        <p:spPr>
          <a:xfrm>
            <a:off x="3283177" y="3367329"/>
            <a:ext cx="7883525" cy="947737"/>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22" name="Text Placeholder 16">
            <a:extLst>
              <a:ext uri="{FF2B5EF4-FFF2-40B4-BE49-F238E27FC236}">
                <a16:creationId xmlns:a16="http://schemas.microsoft.com/office/drawing/2014/main" id="{4048EF8A-7149-F94A-10B7-66FDF62BB7C7}"/>
              </a:ext>
            </a:extLst>
          </p:cNvPr>
          <p:cNvSpPr>
            <a:spLocks noGrp="1"/>
          </p:cNvSpPr>
          <p:nvPr>
            <p:ph type="body" sz="quarter" idx="14"/>
          </p:nvPr>
        </p:nvSpPr>
        <p:spPr>
          <a:xfrm>
            <a:off x="842320" y="4905889"/>
            <a:ext cx="2193402" cy="901700"/>
          </a:xfrm>
          <a:prstGeom prst="rect">
            <a:avLst/>
          </a:prstGeom>
        </p:spPr>
        <p:txBody>
          <a:bodyPr/>
          <a:lstStyle>
            <a:lvl1pPr marL="0" indent="0">
              <a:buNone/>
              <a:defRPr sz="2800" b="1" strike="noStrike" spc="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lvl="0"/>
            <a:endParaRPr lang="en-US" dirty="0"/>
          </a:p>
        </p:txBody>
      </p:sp>
      <p:sp>
        <p:nvSpPr>
          <p:cNvPr id="23" name="Text Placeholder 18">
            <a:extLst>
              <a:ext uri="{FF2B5EF4-FFF2-40B4-BE49-F238E27FC236}">
                <a16:creationId xmlns:a16="http://schemas.microsoft.com/office/drawing/2014/main" id="{D6AA8EF1-DC63-34B0-74CA-795D76B9188A}"/>
              </a:ext>
            </a:extLst>
          </p:cNvPr>
          <p:cNvSpPr>
            <a:spLocks noGrp="1"/>
          </p:cNvSpPr>
          <p:nvPr>
            <p:ph type="body" sz="quarter" idx="15"/>
          </p:nvPr>
        </p:nvSpPr>
        <p:spPr>
          <a:xfrm>
            <a:off x="3245437" y="4906123"/>
            <a:ext cx="7883525" cy="947737"/>
          </a:xfrm>
          <a:prstGeom prst="rect">
            <a:avLst/>
          </a:prstGeom>
        </p:spPr>
        <p:txBody>
          <a:bodyPr/>
          <a:lstStyle>
            <a:lvl1pPr marL="0" indent="0">
              <a:buNone/>
              <a:defRPr sz="2400">
                <a:solidFill>
                  <a:schemeClr val="tx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
        <p:nvSpPr>
          <p:cNvPr id="5" name="Slide Number Placeholder 2">
            <a:extLst>
              <a:ext uri="{FF2B5EF4-FFF2-40B4-BE49-F238E27FC236}">
                <a16:creationId xmlns:a16="http://schemas.microsoft.com/office/drawing/2014/main" id="{280097CF-EA83-6EB1-C28B-760B5F1D4486}"/>
              </a:ext>
            </a:extLst>
          </p:cNvPr>
          <p:cNvSpPr>
            <a:spLocks noGrp="1"/>
          </p:cNvSpPr>
          <p:nvPr>
            <p:ph type="sldNum" sz="quarter" idx="4"/>
          </p:nvPr>
        </p:nvSpPr>
        <p:spPr>
          <a:xfrm>
            <a:off x="8610600" y="6072571"/>
            <a:ext cx="2743200" cy="365125"/>
          </a:xfrm>
          <a:prstGeom prst="rect">
            <a:avLst/>
          </a:prstGeom>
        </p:spPr>
        <p:txBody>
          <a:bodyPr vert="horz" lIns="91440" tIns="45720" rIns="91440" bIns="45720" rtlCol="0" anchor="ctr"/>
          <a:lstStyle>
            <a:lvl1pPr algn="r">
              <a:defRPr sz="2400" b="0">
                <a:solidFill>
                  <a:schemeClr val="tx1"/>
                </a:solidFill>
              </a:defRPr>
            </a:lvl1pPr>
          </a:lstStyle>
          <a:p>
            <a:fld id="{DC3C0ABA-9BEB-4C55-AF8E-447A21CEDAEE}" type="slidenum">
              <a:rPr lang="en-US" smtClean="0"/>
              <a:pPr/>
              <a:t>‹#›</a:t>
            </a:fld>
            <a:endParaRPr lang="en-US" dirty="0"/>
          </a:p>
        </p:txBody>
      </p:sp>
    </p:spTree>
    <p:extLst>
      <p:ext uri="{BB962C8B-B14F-4D97-AF65-F5344CB8AC3E}">
        <p14:creationId xmlns:p14="http://schemas.microsoft.com/office/powerpoint/2010/main" val="1772757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FCEC24-C2EB-6D64-0FBC-1E6E661196C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10">
            <a:extLst>
              <a:ext uri="{FF2B5EF4-FFF2-40B4-BE49-F238E27FC236}">
                <a16:creationId xmlns:a16="http://schemas.microsoft.com/office/drawing/2014/main" id="{4D0CC411-DB6D-8826-0B15-AEA8024AB200}"/>
              </a:ext>
            </a:extLst>
          </p:cNvPr>
          <p:cNvSpPr/>
          <p:nvPr userDrawn="1"/>
        </p:nvSpPr>
        <p:spPr>
          <a:xfrm>
            <a:off x="184401" y="182880"/>
            <a:ext cx="11823192" cy="6492240"/>
          </a:xfrm>
          <a:prstGeom prst="roundRect">
            <a:avLst>
              <a:gd name="adj" fmla="val 3633"/>
            </a:avLst>
          </a:pr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AC3F14"/>
              </a:solidFill>
            </a:endParaRPr>
          </a:p>
        </p:txBody>
      </p:sp>
      <p:sp>
        <p:nvSpPr>
          <p:cNvPr id="8" name="Text Placeholder 7">
            <a:extLst>
              <a:ext uri="{FF2B5EF4-FFF2-40B4-BE49-F238E27FC236}">
                <a16:creationId xmlns:a16="http://schemas.microsoft.com/office/drawing/2014/main" id="{B952EECD-2317-44CE-7F06-1E4BB1D65564}"/>
              </a:ext>
            </a:extLst>
          </p:cNvPr>
          <p:cNvSpPr>
            <a:spLocks noGrp="1"/>
          </p:cNvSpPr>
          <p:nvPr>
            <p:ph type="body" sz="quarter" idx="10"/>
          </p:nvPr>
        </p:nvSpPr>
        <p:spPr>
          <a:xfrm>
            <a:off x="368300" y="1168878"/>
            <a:ext cx="11487150" cy="546100"/>
          </a:xfrm>
          <a:prstGeom prst="rect">
            <a:avLst/>
          </a:prstGeom>
        </p:spPr>
        <p:txBody>
          <a:bodyPr anchor="ctr"/>
          <a:lstStyle>
            <a:lvl1pPr marL="0" indent="0" algn="ctr">
              <a:buNone/>
              <a:defRPr lang="en-US" sz="2400" b="1" i="0" u="none" strike="noStrike" kern="1200" cap="none" spc="300" dirty="0">
                <a:solidFill>
                  <a:srgbClr val="FACE00"/>
                </a:solidFill>
                <a:latin typeface="Arial" panose="020B0604020202020204" pitchFamily="34" charset="0"/>
                <a:ea typeface="+mj-ea"/>
                <a:cs typeface="Arial" panose="020B0604020202020204" pitchFamily="34" charset="0"/>
                <a:sym typeface="Arial"/>
              </a:defRPr>
            </a:lvl1pPr>
          </a:lstStyle>
          <a:p>
            <a:pPr lvl="0"/>
            <a:endParaRPr lang="en-US" dirty="0"/>
          </a:p>
        </p:txBody>
      </p:sp>
      <p:sp>
        <p:nvSpPr>
          <p:cNvPr id="10" name="Text Placeholder 9">
            <a:extLst>
              <a:ext uri="{FF2B5EF4-FFF2-40B4-BE49-F238E27FC236}">
                <a16:creationId xmlns:a16="http://schemas.microsoft.com/office/drawing/2014/main" id="{A05F8A62-AEEA-2F4B-359C-A6CDF5D7C63A}"/>
              </a:ext>
            </a:extLst>
          </p:cNvPr>
          <p:cNvSpPr>
            <a:spLocks noGrp="1"/>
          </p:cNvSpPr>
          <p:nvPr>
            <p:ph type="body" sz="quarter" idx="11"/>
          </p:nvPr>
        </p:nvSpPr>
        <p:spPr>
          <a:xfrm>
            <a:off x="452438" y="2185988"/>
            <a:ext cx="11403012" cy="3752357"/>
          </a:xfrm>
          <a:prstGeom prst="rect">
            <a:avLst/>
          </a:prstGeom>
        </p:spPr>
        <p:txBody>
          <a:bodyPr anchor="ctr"/>
          <a:lstStyle>
            <a:lvl1pPr marL="0" indent="0" algn="ctr">
              <a:buNone/>
              <a:defRPr lang="en-US" sz="4800" b="1" i="0" u="none" strike="noStrike" kern="1200" cap="none" spc="0" dirty="0">
                <a:solidFill>
                  <a:schemeClr val="bg1"/>
                </a:solidFill>
                <a:latin typeface="Tahoma" panose="020B0604030504040204" pitchFamily="34" charset="0"/>
                <a:ea typeface="Tahoma" panose="020B0604030504040204" pitchFamily="34" charset="0"/>
                <a:cs typeface="Tahoma" panose="020B0604030504040204" pitchFamily="34" charset="0"/>
                <a:sym typeface="Arial"/>
              </a:defRPr>
            </a:lvl1pPr>
            <a:lvl2pPr>
              <a:defRPr sz="4800" b="1">
                <a:solidFill>
                  <a:schemeClr val="bg1"/>
                </a:solidFill>
                <a:latin typeface="Oswald" panose="00000500000000000000" pitchFamily="2" charset="0"/>
              </a:defRPr>
            </a:lvl2pPr>
            <a:lvl3pPr>
              <a:defRPr sz="4800" b="1">
                <a:solidFill>
                  <a:schemeClr val="bg1"/>
                </a:solidFill>
                <a:latin typeface="Oswald" panose="00000500000000000000" pitchFamily="2" charset="0"/>
              </a:defRPr>
            </a:lvl3pPr>
            <a:lvl4pPr>
              <a:defRPr sz="4800" b="1">
                <a:solidFill>
                  <a:schemeClr val="bg1"/>
                </a:solidFill>
                <a:latin typeface="Oswald" panose="00000500000000000000" pitchFamily="2" charset="0"/>
              </a:defRPr>
            </a:lvl4pPr>
            <a:lvl5pPr>
              <a:defRPr sz="4800" b="1">
                <a:solidFill>
                  <a:schemeClr val="bg1"/>
                </a:solidFill>
                <a:latin typeface="Oswald" panose="00000500000000000000" pitchFamily="2" charset="0"/>
              </a:defRPr>
            </a:lvl5pPr>
          </a:lstStyle>
          <a:p>
            <a:pPr lvl="0"/>
            <a:r>
              <a:rPr lang="en-US" dirty="0"/>
              <a:t>Click to edit Master text styles</a:t>
            </a:r>
          </a:p>
        </p:txBody>
      </p:sp>
    </p:spTree>
    <p:extLst>
      <p:ext uri="{BB962C8B-B14F-4D97-AF65-F5344CB8AC3E}">
        <p14:creationId xmlns:p14="http://schemas.microsoft.com/office/powerpoint/2010/main" val="219284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2807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Master" type="blank">
  <p:cSld name="Section Master">
    <p:spTree>
      <p:nvGrpSpPr>
        <p:cNvPr id="1" name="Shape 27"/>
        <p:cNvGrpSpPr/>
        <p:nvPr/>
      </p:nvGrpSpPr>
      <p:grpSpPr>
        <a:xfrm>
          <a:off x="0" y="0"/>
          <a:ext cx="0" cy="0"/>
          <a:chOff x="0" y="0"/>
          <a:chExt cx="0" cy="0"/>
        </a:xfrm>
      </p:grpSpPr>
    </p:spTree>
    <p:extLst>
      <p:ext uri="{BB962C8B-B14F-4D97-AF65-F5344CB8AC3E}">
        <p14:creationId xmlns:p14="http://schemas.microsoft.com/office/powerpoint/2010/main" val="728560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93C673-59DF-FA53-6050-166D18529570}"/>
              </a:ext>
            </a:extLst>
          </p:cNvPr>
          <p:cNvSpPr>
            <a:spLocks noGrp="1"/>
          </p:cNvSpPr>
          <p:nvPr>
            <p:ph type="ftr" sz="quarter" idx="3"/>
          </p:nvPr>
        </p:nvSpPr>
        <p:spPr>
          <a:xfrm>
            <a:off x="838200" y="6072571"/>
            <a:ext cx="4114800" cy="365125"/>
          </a:xfrm>
          <a:prstGeom prst="rect">
            <a:avLst/>
          </a:prstGeom>
        </p:spPr>
        <p:txBody>
          <a:bodyPr vert="horz" lIns="91440" tIns="45720" rIns="91440" bIns="45720" rtlCol="0" anchor="ctr"/>
          <a:lstStyle>
            <a:lvl1pPr algn="l">
              <a:defRPr sz="2400" b="0">
                <a:solidFill>
                  <a:schemeClr val="tx1">
                    <a:tint val="82000"/>
                  </a:schemeClr>
                </a:solidFill>
              </a:defRPr>
            </a:lvl1pPr>
          </a:lstStyle>
          <a:p>
            <a:endParaRPr lang="en-US"/>
          </a:p>
        </p:txBody>
      </p:sp>
      <p:sp>
        <p:nvSpPr>
          <p:cNvPr id="3" name="Slide Number Placeholder 2">
            <a:extLst>
              <a:ext uri="{FF2B5EF4-FFF2-40B4-BE49-F238E27FC236}">
                <a16:creationId xmlns:a16="http://schemas.microsoft.com/office/drawing/2014/main" id="{67208BD6-1BE1-0D02-5A23-0783564E116D}"/>
              </a:ext>
            </a:extLst>
          </p:cNvPr>
          <p:cNvSpPr>
            <a:spLocks noGrp="1"/>
          </p:cNvSpPr>
          <p:nvPr>
            <p:ph type="sldNum" sz="quarter" idx="4"/>
          </p:nvPr>
        </p:nvSpPr>
        <p:spPr>
          <a:xfrm>
            <a:off x="8610600" y="6072571"/>
            <a:ext cx="2743200" cy="365125"/>
          </a:xfrm>
          <a:prstGeom prst="rect">
            <a:avLst/>
          </a:prstGeom>
        </p:spPr>
        <p:txBody>
          <a:bodyPr vert="horz" lIns="91440" tIns="45720" rIns="91440" bIns="45720" rtlCol="0" anchor="ctr"/>
          <a:lstStyle>
            <a:lvl1pPr algn="r">
              <a:defRPr sz="2400" b="0">
                <a:solidFill>
                  <a:schemeClr val="tx1">
                    <a:tint val="82000"/>
                  </a:schemeClr>
                </a:solidFill>
              </a:defRPr>
            </a:lvl1pPr>
          </a:lstStyle>
          <a:p>
            <a:fld id="{DC3C0ABA-9BEB-4C55-AF8E-447A21CEDAEE}" type="slidenum">
              <a:rPr lang="en-US" smtClean="0"/>
              <a:pPr/>
              <a:t>‹#›</a:t>
            </a:fld>
            <a:endParaRPr lang="en-US"/>
          </a:p>
        </p:txBody>
      </p:sp>
    </p:spTree>
    <p:extLst>
      <p:ext uri="{BB962C8B-B14F-4D97-AF65-F5344CB8AC3E}">
        <p14:creationId xmlns:p14="http://schemas.microsoft.com/office/powerpoint/2010/main" val="149124325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4" r:id="rId3"/>
    <p:sldLayoutId id="2147483676" r:id="rId4"/>
    <p:sldLayoutId id="2147483669" r:id="rId5"/>
    <p:sldLayoutId id="2147483672" r:id="rId6"/>
    <p:sldLayoutId id="2147483675" r:id="rId7"/>
    <p:sldLayoutId id="2147483671" r:id="rId8"/>
    <p:sldLayoutId id="2147483673" r:id="rId9"/>
    <p:sldLayoutId id="2147483677" r:id="rId10"/>
    <p:sldLayoutId id="214748367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0wuvYOczVlw"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e4R9AtSm9uM"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youtube.com/watch?v=zt4sOjWwV3M"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hAoIUzHOU_I"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xakCBlDvCPg"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hyperlink" Target="mailto:Kimberly.Chapman@omh.ny.gov"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hyperlink" Target="https://gcc02.safelinks.protection.outlook.com/?url=https%3A%2F%2Fwww.mentalhealthfirstaid.org%2F&amp;data=05%7C02%7CKimberly.Chapman%40omh.ny.gov%7C5091d53b0c0d47c3776308dd03422d3b%7Cf46cb8ea79004d108ceb80e8c1c81ee7%7C0%7C0%7C638670304947194219%7CUnknown%7CTWFpbGZsb3d8eyJFbXB0eU1hcGkiOnRydWUsIlYiOiIwLjAuMDAwMCIsIlAiOiJXaW4zMiIsIkFOIjoiTWFpbCIsIldUIjoyfQ%3D%3D%7C0%7C%7C%7C&amp;sdata=8AsUNJ9p4pLr1scBaKlh24HO83u4p7loESmjwxq9k9M%3D&amp;reserved=0"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9472F-8971-F7CA-1F0F-251D2B792E3F}"/>
              </a:ext>
            </a:extLst>
          </p:cNvPr>
          <p:cNvSpPr>
            <a:spLocks noGrp="1"/>
          </p:cNvSpPr>
          <p:nvPr>
            <p:ph type="ctrTitle"/>
          </p:nvPr>
        </p:nvSpPr>
        <p:spPr>
          <a:xfrm>
            <a:off x="426721" y="2235200"/>
            <a:ext cx="11277599" cy="2387600"/>
          </a:xfrm>
        </p:spPr>
        <p:txBody>
          <a:bodyPr/>
          <a:lstStyle/>
          <a:p>
            <a:r>
              <a:rPr lang="en-US" sz="4800" spc="300" dirty="0"/>
              <a:t>Human Resources’ Role in Supporting </a:t>
            </a:r>
            <a:br>
              <a:rPr lang="en-US" sz="4800" spc="300" dirty="0"/>
            </a:br>
            <a:r>
              <a:rPr lang="en-US" sz="4800" spc="300" dirty="0"/>
              <a:t> Mental Health in the Workplace </a:t>
            </a:r>
          </a:p>
        </p:txBody>
      </p:sp>
      <p:sp>
        <p:nvSpPr>
          <p:cNvPr id="3" name="Text Placeholder 2">
            <a:extLst>
              <a:ext uri="{FF2B5EF4-FFF2-40B4-BE49-F238E27FC236}">
                <a16:creationId xmlns:a16="http://schemas.microsoft.com/office/drawing/2014/main" id="{7FF364CE-01D1-56D6-2DFF-F22A97D87E5F}"/>
              </a:ext>
            </a:extLst>
          </p:cNvPr>
          <p:cNvSpPr>
            <a:spLocks noGrp="1"/>
          </p:cNvSpPr>
          <p:nvPr>
            <p:ph type="body" idx="1"/>
          </p:nvPr>
        </p:nvSpPr>
        <p:spPr>
          <a:xfrm>
            <a:off x="426720" y="4929353"/>
            <a:ext cx="11277600" cy="956440"/>
          </a:xfrm>
        </p:spPr>
        <p:txBody>
          <a:bodyPr anchor="ctr" anchorCtr="1"/>
          <a:lstStyle/>
          <a:p>
            <a:r>
              <a:rPr lang="en-US" dirty="0"/>
              <a:t>Amy Rodak &amp; Kim Chapman</a:t>
            </a:r>
          </a:p>
        </p:txBody>
      </p:sp>
    </p:spTree>
    <p:extLst>
      <p:ext uri="{BB962C8B-B14F-4D97-AF65-F5344CB8AC3E}">
        <p14:creationId xmlns:p14="http://schemas.microsoft.com/office/powerpoint/2010/main" val="1956525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D7F93-609E-F0D0-2B38-BD2D1D7CA5EB}"/>
              </a:ext>
            </a:extLst>
          </p:cNvPr>
          <p:cNvSpPr>
            <a:spLocks noGrp="1"/>
          </p:cNvSpPr>
          <p:nvPr>
            <p:ph type="title"/>
          </p:nvPr>
        </p:nvSpPr>
        <p:spPr/>
        <p:txBody>
          <a:bodyPr/>
          <a:lstStyle/>
          <a:p>
            <a:pPr algn="ctr"/>
            <a:r>
              <a:rPr lang="en-US" dirty="0"/>
              <a:t>Agenda</a:t>
            </a:r>
          </a:p>
        </p:txBody>
      </p:sp>
      <p:sp>
        <p:nvSpPr>
          <p:cNvPr id="3" name="Content Placeholder 2">
            <a:extLst>
              <a:ext uri="{FF2B5EF4-FFF2-40B4-BE49-F238E27FC236}">
                <a16:creationId xmlns:a16="http://schemas.microsoft.com/office/drawing/2014/main" id="{C573AAA0-4159-616F-6248-3C1DFBD631CF}"/>
              </a:ext>
            </a:extLst>
          </p:cNvPr>
          <p:cNvSpPr>
            <a:spLocks noGrp="1"/>
          </p:cNvSpPr>
          <p:nvPr>
            <p:ph idx="1"/>
          </p:nvPr>
        </p:nvSpPr>
        <p:spPr/>
        <p:txBody>
          <a:bodyPr>
            <a:normAutofit/>
          </a:bodyPr>
          <a:lstStyle/>
          <a:p>
            <a:pPr marL="457200" indent="-457200">
              <a:spcBef>
                <a:spcPts val="0"/>
              </a:spcBef>
              <a:buChar char="•"/>
            </a:pPr>
            <a:r>
              <a:rPr lang="en-US" sz="3200" dirty="0">
                <a:solidFill>
                  <a:srgbClr val="000000"/>
                </a:solidFill>
              </a:rPr>
              <a:t>General Facts about Mental Health in the Workplace</a:t>
            </a:r>
            <a:endParaRPr lang="en-US" sz="3200" dirty="0"/>
          </a:p>
          <a:p>
            <a:pPr marL="457200" indent="-457200">
              <a:spcBef>
                <a:spcPts val="0"/>
              </a:spcBef>
              <a:buChar char="•"/>
            </a:pPr>
            <a:r>
              <a:rPr lang="en-US" sz="3200" dirty="0">
                <a:solidFill>
                  <a:srgbClr val="000000"/>
                </a:solidFill>
              </a:rPr>
              <a:t>Issues presented in the workplace  </a:t>
            </a:r>
          </a:p>
          <a:p>
            <a:pPr marL="457200" indent="-457200">
              <a:spcBef>
                <a:spcPts val="0"/>
              </a:spcBef>
              <a:buChar char="•"/>
            </a:pPr>
            <a:r>
              <a:rPr lang="en-US" sz="3200" dirty="0">
                <a:solidFill>
                  <a:srgbClr val="000000"/>
                </a:solidFill>
              </a:rPr>
              <a:t>HR’s vantage point</a:t>
            </a:r>
          </a:p>
          <a:p>
            <a:pPr marL="457200" indent="-457200">
              <a:spcBef>
                <a:spcPts val="0"/>
              </a:spcBef>
              <a:buChar char="•"/>
            </a:pPr>
            <a:r>
              <a:rPr lang="en-US" sz="3200" dirty="0">
                <a:solidFill>
                  <a:srgbClr val="000000"/>
                </a:solidFill>
              </a:rPr>
              <a:t>Stigma in the Workplace</a:t>
            </a:r>
          </a:p>
          <a:p>
            <a:pPr marL="457200" indent="-457200">
              <a:spcBef>
                <a:spcPts val="0"/>
              </a:spcBef>
              <a:buChar char="•"/>
            </a:pPr>
            <a:r>
              <a:rPr lang="en-US" sz="3200" dirty="0">
                <a:solidFill>
                  <a:srgbClr val="000000"/>
                </a:solidFill>
              </a:rPr>
              <a:t>Responding when an employee shares a Mental Health Challenge </a:t>
            </a:r>
          </a:p>
          <a:p>
            <a:pPr marL="457200" indent="-457200">
              <a:spcBef>
                <a:spcPts val="0"/>
              </a:spcBef>
              <a:buChar char="•"/>
            </a:pPr>
            <a:r>
              <a:rPr lang="en-US" sz="3200" dirty="0">
                <a:solidFill>
                  <a:srgbClr val="000000"/>
                </a:solidFill>
              </a:rPr>
              <a:t>HR's Toolkit </a:t>
            </a:r>
          </a:p>
          <a:p>
            <a:pPr marL="457200" indent="-457200">
              <a:spcBef>
                <a:spcPts val="0"/>
              </a:spcBef>
              <a:buChar char="•"/>
            </a:pPr>
            <a:r>
              <a:rPr lang="en-US" sz="3200" dirty="0">
                <a:solidFill>
                  <a:srgbClr val="000000"/>
                </a:solidFill>
              </a:rPr>
              <a:t>Practical Ways HR Supports Mental Health</a:t>
            </a:r>
          </a:p>
          <a:p>
            <a:pPr marL="457200" indent="-457200">
              <a:spcBef>
                <a:spcPts val="0"/>
              </a:spcBef>
              <a:buChar char="•"/>
            </a:pPr>
            <a:r>
              <a:rPr lang="en-US" sz="3200" dirty="0">
                <a:solidFill>
                  <a:srgbClr val="000000"/>
                </a:solidFill>
              </a:rPr>
              <a:t>Section 72 Medical Exam – when might it be necessary?</a:t>
            </a:r>
          </a:p>
          <a:p>
            <a:pPr marL="457200" indent="-457200">
              <a:spcBef>
                <a:spcPts val="0"/>
              </a:spcBef>
              <a:buChar char="•"/>
            </a:pPr>
            <a:r>
              <a:rPr lang="en-US" sz="3200" dirty="0">
                <a:solidFill>
                  <a:srgbClr val="000000"/>
                </a:solidFill>
              </a:rPr>
              <a:t>Mental Health First Aid</a:t>
            </a:r>
          </a:p>
          <a:p>
            <a:pPr marL="0" indent="0">
              <a:buNone/>
            </a:pPr>
            <a:endParaRPr lang="en-US" dirty="0"/>
          </a:p>
        </p:txBody>
      </p:sp>
      <p:sp>
        <p:nvSpPr>
          <p:cNvPr id="4" name="Slide Number Placeholder 3">
            <a:extLst>
              <a:ext uri="{FF2B5EF4-FFF2-40B4-BE49-F238E27FC236}">
                <a16:creationId xmlns:a16="http://schemas.microsoft.com/office/drawing/2014/main" id="{54A16B06-4CDC-3AE0-A61D-E2A91A676153}"/>
              </a:ext>
            </a:extLst>
          </p:cNvPr>
          <p:cNvSpPr>
            <a:spLocks noGrp="1"/>
          </p:cNvSpPr>
          <p:nvPr>
            <p:ph type="sldNum" sz="quarter" idx="4"/>
          </p:nvPr>
        </p:nvSpPr>
        <p:spPr/>
        <p:txBody>
          <a:bodyPr/>
          <a:lstStyle/>
          <a:p>
            <a:fld id="{DC3C0ABA-9BEB-4C55-AF8E-447A21CEDAEE}" type="slidenum">
              <a:rPr lang="en-US" smtClean="0"/>
              <a:pPr/>
              <a:t>2</a:t>
            </a:fld>
            <a:endParaRPr lang="en-US"/>
          </a:p>
        </p:txBody>
      </p:sp>
    </p:spTree>
    <p:extLst>
      <p:ext uri="{BB962C8B-B14F-4D97-AF65-F5344CB8AC3E}">
        <p14:creationId xmlns:p14="http://schemas.microsoft.com/office/powerpoint/2010/main" val="694038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9E818-5307-54C5-164F-4051E65B099C}"/>
              </a:ext>
            </a:extLst>
          </p:cNvPr>
          <p:cNvSpPr>
            <a:spLocks noGrp="1"/>
          </p:cNvSpPr>
          <p:nvPr>
            <p:ph type="title"/>
          </p:nvPr>
        </p:nvSpPr>
        <p:spPr/>
        <p:txBody>
          <a:bodyPr/>
          <a:lstStyle/>
          <a:p>
            <a:pPr algn="ctr"/>
            <a:r>
              <a:rPr lang="en-US" dirty="0"/>
              <a:t>Mental Health in the Workplace</a:t>
            </a:r>
          </a:p>
        </p:txBody>
      </p:sp>
      <p:sp>
        <p:nvSpPr>
          <p:cNvPr id="4" name="Slide Number Placeholder 3">
            <a:extLst>
              <a:ext uri="{FF2B5EF4-FFF2-40B4-BE49-F238E27FC236}">
                <a16:creationId xmlns:a16="http://schemas.microsoft.com/office/drawing/2014/main" id="{B72A0837-F2C5-A2F3-635A-6A8D4A6BB3BC}"/>
              </a:ext>
            </a:extLst>
          </p:cNvPr>
          <p:cNvSpPr>
            <a:spLocks noGrp="1"/>
          </p:cNvSpPr>
          <p:nvPr>
            <p:ph type="sldNum" sz="quarter" idx="4"/>
          </p:nvPr>
        </p:nvSpPr>
        <p:spPr/>
        <p:txBody>
          <a:bodyPr/>
          <a:lstStyle/>
          <a:p>
            <a:fld id="{DC3C0ABA-9BEB-4C55-AF8E-447A21CEDAEE}" type="slidenum">
              <a:rPr lang="en-US" smtClean="0"/>
              <a:pPr/>
              <a:t>3</a:t>
            </a:fld>
            <a:endParaRPr lang="en-US"/>
          </a:p>
        </p:txBody>
      </p:sp>
      <p:sp>
        <p:nvSpPr>
          <p:cNvPr id="5" name="Content Placeholder 4">
            <a:extLst>
              <a:ext uri="{FF2B5EF4-FFF2-40B4-BE49-F238E27FC236}">
                <a16:creationId xmlns:a16="http://schemas.microsoft.com/office/drawing/2014/main" id="{E765DD0C-1672-1E3B-A1EA-BB520AF1B18D}"/>
              </a:ext>
            </a:extLst>
          </p:cNvPr>
          <p:cNvSpPr txBox="1">
            <a:spLocks noGrp="1"/>
          </p:cNvSpPr>
          <p:nvPr>
            <p:ph idx="1"/>
          </p:nvPr>
        </p:nvSpPr>
        <p:spPr>
          <a:xfrm>
            <a:off x="473075" y="1260475"/>
            <a:ext cx="11245850" cy="5387116"/>
          </a:xfrm>
          <a:prstGeom prst="rect">
            <a:avLst/>
          </a:prstGeom>
          <a:noFill/>
        </p:spPr>
        <p:txBody>
          <a:bodyPr wrap="square" rtlCol="0">
            <a:spAutoFit/>
          </a:bodyPr>
          <a:lstStyle/>
          <a:p>
            <a:r>
              <a:rPr lang="en-US" sz="2800" dirty="0"/>
              <a:t>About 64% of people in the workforce are struggling with a mental health diagnosis.</a:t>
            </a:r>
          </a:p>
          <a:p>
            <a:r>
              <a:rPr lang="en-US" sz="2800" dirty="0"/>
              <a:t>Over 80% of employees reported that workplace stress affects their overall mental health (regardless if they have underlining MH or not).</a:t>
            </a:r>
          </a:p>
          <a:p>
            <a:r>
              <a:rPr lang="en-US" sz="2800" dirty="0"/>
              <a:t>91% of these folks say that they are less productive due to mental health.</a:t>
            </a:r>
          </a:p>
          <a:p>
            <a:pPr marL="0" indent="0" algn="r">
              <a:buNone/>
            </a:pPr>
            <a:r>
              <a:rPr lang="en-US" sz="2000" i="1" dirty="0"/>
              <a:t>(Reference - Mental Health of America)</a:t>
            </a:r>
            <a:endParaRPr lang="en-US" sz="2000" i="1" dirty="0">
              <a:hlinkClick r:id="rId3"/>
            </a:endParaRPr>
          </a:p>
          <a:p>
            <a:endParaRPr lang="en-US" dirty="0">
              <a:hlinkClick r:id="rId3"/>
            </a:endParaRPr>
          </a:p>
          <a:p>
            <a:pPr marL="0" indent="0" algn="ctr">
              <a:buNone/>
            </a:pPr>
            <a:r>
              <a:rPr lang="en-US" sz="2800" dirty="0">
                <a:hlinkClick r:id="rId3"/>
              </a:rPr>
              <a:t>Workplace Mental Health and Wellness: Our People, Our Responsibility, Our Movement</a:t>
            </a:r>
            <a:br>
              <a:rPr lang="en-US" sz="2800" dirty="0"/>
            </a:br>
            <a:r>
              <a:rPr lang="en-US" sz="2800" dirty="0"/>
              <a:t>SHRM Foundation</a:t>
            </a:r>
          </a:p>
        </p:txBody>
      </p:sp>
    </p:spTree>
    <p:extLst>
      <p:ext uri="{BB962C8B-B14F-4D97-AF65-F5344CB8AC3E}">
        <p14:creationId xmlns:p14="http://schemas.microsoft.com/office/powerpoint/2010/main" val="2991980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184F-CDEC-809B-CF94-2EC81EA75128}"/>
              </a:ext>
            </a:extLst>
          </p:cNvPr>
          <p:cNvSpPr>
            <a:spLocks noGrp="1"/>
          </p:cNvSpPr>
          <p:nvPr>
            <p:ph type="title"/>
          </p:nvPr>
        </p:nvSpPr>
        <p:spPr/>
        <p:txBody>
          <a:bodyPr/>
          <a:lstStyle/>
          <a:p>
            <a:pPr algn="ctr"/>
            <a:r>
              <a:rPr lang="en-US" dirty="0"/>
              <a:t>Workplace Mental Health Crisis</a:t>
            </a:r>
            <a:br>
              <a:rPr lang="en-US" dirty="0"/>
            </a:br>
            <a:endParaRPr lang="en-US" dirty="0"/>
          </a:p>
        </p:txBody>
      </p:sp>
      <p:sp>
        <p:nvSpPr>
          <p:cNvPr id="3" name="Content Placeholder 2">
            <a:extLst>
              <a:ext uri="{FF2B5EF4-FFF2-40B4-BE49-F238E27FC236}">
                <a16:creationId xmlns:a16="http://schemas.microsoft.com/office/drawing/2014/main" id="{56AC2561-5DF7-7751-4A07-BE455320BB73}"/>
              </a:ext>
            </a:extLst>
          </p:cNvPr>
          <p:cNvSpPr>
            <a:spLocks noGrp="1"/>
          </p:cNvSpPr>
          <p:nvPr>
            <p:ph idx="1"/>
          </p:nvPr>
        </p:nvSpPr>
        <p:spPr/>
        <p:txBody>
          <a:bodyPr>
            <a:normAutofit fontScale="92500" lnSpcReduction="10000"/>
          </a:bodyPr>
          <a:lstStyle/>
          <a:p>
            <a:pPr marL="0" indent="0">
              <a:spcBef>
                <a:spcPts val="0"/>
              </a:spcBef>
              <a:buNone/>
            </a:pPr>
            <a:r>
              <a:rPr lang="en-US" sz="3200" b="0" i="0" u="none" strike="noStrike" baseline="0" dirty="0">
                <a:solidFill>
                  <a:srgbClr val="000000"/>
                </a:solidFill>
                <a:latin typeface="Arial"/>
                <a:cs typeface="Arial"/>
              </a:rPr>
              <a:t>Burnout, exhaustion and hopelessness are more common among workers than ever before, while pandemic-related stress continues to chip away at productivity.</a:t>
            </a:r>
            <a:br>
              <a:rPr lang="en-US" sz="3200" b="0" i="0" u="none" strike="noStrike" baseline="0" dirty="0">
                <a:solidFill>
                  <a:srgbClr val="000000"/>
                </a:solidFill>
                <a:latin typeface="Arial"/>
                <a:cs typeface="Arial"/>
              </a:rPr>
            </a:br>
            <a:endParaRPr lang="en-US" sz="3200" b="0" i="0" u="none" strike="noStrike" baseline="0" dirty="0">
              <a:solidFill>
                <a:srgbClr val="000000"/>
              </a:solidFill>
              <a:latin typeface="Arial"/>
              <a:cs typeface="Arial"/>
            </a:endParaRPr>
          </a:p>
          <a:p>
            <a:pPr marL="461963" lvl="1">
              <a:spcBef>
                <a:spcPts val="300"/>
              </a:spcBef>
              <a:buFont typeface="Arial" panose="020B0604020202020204" pitchFamily="34" charset="0"/>
              <a:buChar char="•"/>
            </a:pPr>
            <a:r>
              <a:rPr lang="en-US" sz="3000" b="0" i="0" u="none" strike="noStrike" baseline="0" dirty="0">
                <a:solidFill>
                  <a:srgbClr val="000000"/>
                </a:solidFill>
                <a:latin typeface="Arial"/>
                <a:cs typeface="Arial"/>
              </a:rPr>
              <a:t>Of the nearly 53 million U.S. adults with a mental illness, only 46% have accessed mental health services.</a:t>
            </a:r>
            <a:r>
              <a:rPr lang="en-US" sz="3000" dirty="0">
                <a:solidFill>
                  <a:srgbClr val="000000"/>
                </a:solidFill>
                <a:latin typeface="Arial"/>
                <a:cs typeface="Arial"/>
              </a:rPr>
              <a:t> </a:t>
            </a:r>
            <a:r>
              <a:rPr lang="en-US" sz="3000" b="0" i="0" u="none" strike="noStrike" baseline="0" dirty="0">
                <a:solidFill>
                  <a:srgbClr val="000000"/>
                </a:solidFill>
                <a:latin typeface="Arial"/>
                <a:cs typeface="Arial"/>
              </a:rPr>
              <a:t> While workers need more support from their employers, they don’t necessarily know where to turn within their organizations.</a:t>
            </a:r>
            <a:br>
              <a:rPr lang="en-US" sz="3000" dirty="0">
                <a:solidFill>
                  <a:srgbClr val="000000"/>
                </a:solidFill>
                <a:latin typeface="Arial"/>
                <a:cs typeface="Arial"/>
              </a:rPr>
            </a:br>
            <a:r>
              <a:rPr lang="en-US" sz="3000" dirty="0">
                <a:solidFill>
                  <a:srgbClr val="000000"/>
                </a:solidFill>
                <a:latin typeface="Arial"/>
                <a:cs typeface="Arial"/>
              </a:rPr>
              <a:t> </a:t>
            </a:r>
            <a:endParaRPr lang="en-US" sz="3000" b="0" i="0" u="none" strike="noStrike" baseline="0" dirty="0">
              <a:solidFill>
                <a:srgbClr val="000000"/>
              </a:solidFill>
              <a:latin typeface="Arial"/>
            </a:endParaRPr>
          </a:p>
          <a:p>
            <a:pPr marL="461963" lvl="1">
              <a:buFont typeface="Arial" panose="020B0604020202020204" pitchFamily="34" charset="0"/>
              <a:buChar char="•"/>
            </a:pPr>
            <a:r>
              <a:rPr lang="en-US" sz="3000" dirty="0">
                <a:effectLst/>
                <a:latin typeface="Arial"/>
                <a:ea typeface="Times New Roman" panose="02020603050405020304" pitchFamily="18" charset="0"/>
                <a:cs typeface="Times New Roman"/>
              </a:rPr>
              <a:t>Indeed’s 2021 </a:t>
            </a:r>
            <a:r>
              <a:rPr lang="en-US" sz="3000" i="1" dirty="0">
                <a:effectLst/>
                <a:latin typeface="Arial"/>
                <a:ea typeface="Times New Roman" panose="02020603050405020304" pitchFamily="18" charset="0"/>
                <a:cs typeface="Times New Roman"/>
              </a:rPr>
              <a:t>Employee Burnout Report</a:t>
            </a:r>
            <a:r>
              <a:rPr lang="en-US" sz="3000" i="1" dirty="0">
                <a:latin typeface="Arial"/>
                <a:ea typeface="Times New Roman" panose="02020603050405020304" pitchFamily="18" charset="0"/>
                <a:cs typeface="Times New Roman"/>
              </a:rPr>
              <a:t> and </a:t>
            </a:r>
            <a:r>
              <a:rPr lang="en-US" sz="3000" dirty="0">
                <a:latin typeface="Arial"/>
                <a:ea typeface="Times New Roman" panose="02020603050405020304" pitchFamily="18" charset="0"/>
                <a:cs typeface="Times New Roman"/>
              </a:rPr>
              <a:t>the</a:t>
            </a:r>
            <a:r>
              <a:rPr lang="en-US" sz="3000" dirty="0">
                <a:effectLst/>
                <a:latin typeface="Arial"/>
                <a:ea typeface="Times New Roman" panose="02020603050405020304" pitchFamily="18" charset="0"/>
                <a:cs typeface="Times New Roman"/>
              </a:rPr>
              <a:t> American Psychiatric </a:t>
            </a:r>
            <a:r>
              <a:rPr lang="en-US" sz="3000" dirty="0">
                <a:latin typeface="Arial"/>
                <a:ea typeface="Times New Roman" panose="02020603050405020304" pitchFamily="18" charset="0"/>
                <a:cs typeface="Times New Roman"/>
              </a:rPr>
              <a:t>Association</a:t>
            </a:r>
            <a:r>
              <a:rPr lang="en-US" sz="3000" dirty="0">
                <a:effectLst/>
                <a:latin typeface="Arial"/>
                <a:ea typeface="Times New Roman" panose="02020603050405020304" pitchFamily="18" charset="0"/>
                <a:cs typeface="Times New Roman"/>
              </a:rPr>
              <a:t> survey findings </a:t>
            </a:r>
            <a:r>
              <a:rPr lang="en-US" sz="3000" dirty="0">
                <a:latin typeface="Arial"/>
                <a:ea typeface="Times New Roman" panose="02020603050405020304" pitchFamily="18" charset="0"/>
                <a:cs typeface="Times New Roman"/>
              </a:rPr>
              <a:t>show</a:t>
            </a:r>
            <a:r>
              <a:rPr lang="en-US" sz="3000" dirty="0">
                <a:effectLst/>
                <a:latin typeface="Arial"/>
                <a:ea typeface="Times New Roman" panose="02020603050405020304" pitchFamily="18" charset="0"/>
                <a:cs typeface="Times New Roman"/>
              </a:rPr>
              <a:t> “more than four in ten employees are concerned about retaliation if they seek mental health care or take time off for their mental health.”</a:t>
            </a:r>
            <a:endParaRPr lang="en-US" sz="3000" dirty="0">
              <a:latin typeface="Arial"/>
              <a:ea typeface="Times New Roman" panose="02020603050405020304" pitchFamily="18" charset="0"/>
              <a:cs typeface="Times New Roman"/>
            </a:endParaRPr>
          </a:p>
          <a:p>
            <a:endParaRPr lang="en-US" dirty="0"/>
          </a:p>
        </p:txBody>
      </p:sp>
      <p:sp>
        <p:nvSpPr>
          <p:cNvPr id="4" name="Slide Number Placeholder 3">
            <a:extLst>
              <a:ext uri="{FF2B5EF4-FFF2-40B4-BE49-F238E27FC236}">
                <a16:creationId xmlns:a16="http://schemas.microsoft.com/office/drawing/2014/main" id="{DDE18BC9-3728-18BF-DFA7-798BBDA5713D}"/>
              </a:ext>
            </a:extLst>
          </p:cNvPr>
          <p:cNvSpPr>
            <a:spLocks noGrp="1"/>
          </p:cNvSpPr>
          <p:nvPr>
            <p:ph type="sldNum" sz="quarter" idx="4"/>
          </p:nvPr>
        </p:nvSpPr>
        <p:spPr/>
        <p:txBody>
          <a:bodyPr/>
          <a:lstStyle/>
          <a:p>
            <a:fld id="{DC3C0ABA-9BEB-4C55-AF8E-447A21CEDAEE}" type="slidenum">
              <a:rPr lang="en-US" smtClean="0"/>
              <a:pPr/>
              <a:t>4</a:t>
            </a:fld>
            <a:endParaRPr lang="en-US"/>
          </a:p>
        </p:txBody>
      </p:sp>
    </p:spTree>
    <p:extLst>
      <p:ext uri="{BB962C8B-B14F-4D97-AF65-F5344CB8AC3E}">
        <p14:creationId xmlns:p14="http://schemas.microsoft.com/office/powerpoint/2010/main" val="2351945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9761C-1B32-2E6A-2700-DD874A0C126B}"/>
              </a:ext>
            </a:extLst>
          </p:cNvPr>
          <p:cNvSpPr>
            <a:spLocks noGrp="1"/>
          </p:cNvSpPr>
          <p:nvPr>
            <p:ph type="title"/>
          </p:nvPr>
        </p:nvSpPr>
        <p:spPr>
          <a:xfrm>
            <a:off x="236220" y="308895"/>
            <a:ext cx="11719560" cy="567686"/>
          </a:xfrm>
        </p:spPr>
        <p:txBody>
          <a:bodyPr/>
          <a:lstStyle/>
          <a:p>
            <a:pPr algn="ctr"/>
            <a:r>
              <a:rPr lang="en-US" dirty="0"/>
              <a:t>Mental health in the workplace</a:t>
            </a:r>
            <a:br>
              <a:rPr lang="en-US" dirty="0"/>
            </a:br>
            <a:endParaRPr lang="en-US" dirty="0"/>
          </a:p>
        </p:txBody>
      </p:sp>
      <p:sp>
        <p:nvSpPr>
          <p:cNvPr id="3" name="Content Placeholder 2">
            <a:extLst>
              <a:ext uri="{FF2B5EF4-FFF2-40B4-BE49-F238E27FC236}">
                <a16:creationId xmlns:a16="http://schemas.microsoft.com/office/drawing/2014/main" id="{7A1253E1-6393-42F7-4747-6162C4D3A0B0}"/>
              </a:ext>
            </a:extLst>
          </p:cNvPr>
          <p:cNvSpPr>
            <a:spLocks noGrp="1"/>
          </p:cNvSpPr>
          <p:nvPr>
            <p:ph idx="1"/>
          </p:nvPr>
        </p:nvSpPr>
        <p:spPr>
          <a:xfrm>
            <a:off x="472440" y="1235075"/>
            <a:ext cx="11247120" cy="5202621"/>
          </a:xfrm>
        </p:spPr>
        <p:txBody>
          <a:bodyPr>
            <a:normAutofit fontScale="92500" lnSpcReduction="10000"/>
          </a:bodyPr>
          <a:lstStyle/>
          <a:p>
            <a:pPr marL="0" indent="0">
              <a:lnSpc>
                <a:spcPct val="120000"/>
              </a:lnSpc>
              <a:buNone/>
            </a:pPr>
            <a:r>
              <a:rPr lang="en-US" sz="3000" i="0" u="none" strike="noStrike" baseline="0" dirty="0">
                <a:solidFill>
                  <a:schemeClr val="tx1"/>
                </a:solidFill>
                <a:latin typeface="Arial"/>
                <a:cs typeface="Arial"/>
              </a:rPr>
              <a:t>An estimated 157 million U.S. adults are employed, and the average American worker spends more time working (over eight hours daily) than any other activity apart from sleeping. With </a:t>
            </a:r>
            <a:r>
              <a:rPr lang="en-US" sz="3000" i="0" u="sng" strike="noStrike" baseline="0" dirty="0">
                <a:solidFill>
                  <a:schemeClr val="tx1"/>
                </a:solidFill>
                <a:latin typeface="Arial"/>
                <a:cs typeface="Arial"/>
              </a:rPr>
              <a:t>one in five adults </a:t>
            </a:r>
            <a:r>
              <a:rPr lang="en-US" sz="3000" i="0" u="none" strike="noStrike" baseline="0" dirty="0">
                <a:solidFill>
                  <a:schemeClr val="tx1"/>
                </a:solidFill>
                <a:latin typeface="Arial"/>
                <a:cs typeface="Arial"/>
              </a:rPr>
              <a:t>reporting a mental disorder each year,</a:t>
            </a:r>
            <a:r>
              <a:rPr lang="en-US" sz="3000" dirty="0">
                <a:solidFill>
                  <a:schemeClr val="tx1"/>
                </a:solidFill>
                <a:latin typeface="Arial"/>
                <a:cs typeface="Arial"/>
              </a:rPr>
              <a:t> </a:t>
            </a:r>
            <a:r>
              <a:rPr lang="en-US" sz="3000" i="0" u="none" strike="noStrike" baseline="0" dirty="0">
                <a:solidFill>
                  <a:schemeClr val="tx1"/>
                </a:solidFill>
                <a:latin typeface="Arial"/>
                <a:cs typeface="Arial"/>
              </a:rPr>
              <a:t> the workplace is an important setting to address mental health</a:t>
            </a:r>
            <a:r>
              <a:rPr lang="en-US" sz="3000" dirty="0">
                <a:solidFill>
                  <a:srgbClr val="4D4E4C"/>
                </a:solidFill>
                <a:latin typeface="Arial"/>
                <a:cs typeface="Arial"/>
              </a:rPr>
              <a:t>.</a:t>
            </a:r>
          </a:p>
          <a:p>
            <a:pPr marL="0" indent="0" algn="ctr">
              <a:buNone/>
            </a:pPr>
            <a:br>
              <a:rPr lang="en-US" sz="3100" b="0" i="0" u="none" strike="noStrike" baseline="0" dirty="0">
                <a:solidFill>
                  <a:srgbClr val="4D4E4C"/>
                </a:solidFill>
                <a:latin typeface="Arial"/>
                <a:cs typeface="Arial"/>
              </a:rPr>
            </a:br>
            <a:r>
              <a:rPr lang="en-US" sz="3100" b="0" i="1" u="none" strike="noStrike" baseline="0" dirty="0">
                <a:latin typeface="Arial"/>
                <a:cs typeface="Arial"/>
              </a:rPr>
              <a:t>According to the American Psychological Association</a:t>
            </a:r>
            <a:r>
              <a:rPr lang="en-US" sz="3100" i="1" dirty="0">
                <a:latin typeface="Arial"/>
                <a:cs typeface="Arial"/>
              </a:rPr>
              <a:t>,</a:t>
            </a:r>
            <a:r>
              <a:rPr lang="en-US" sz="3100" b="0" i="1" u="none" strike="noStrike" baseline="0" dirty="0">
                <a:latin typeface="Arial"/>
                <a:cs typeface="Arial"/>
              </a:rPr>
              <a:t> </a:t>
            </a:r>
            <a:r>
              <a:rPr lang="en-US" sz="3100" b="1" i="1" u="none" strike="noStrike" baseline="0" dirty="0">
                <a:latin typeface="Arial"/>
                <a:cs typeface="Arial"/>
              </a:rPr>
              <a:t>the workplace was reported as the third-leading cause of stress </a:t>
            </a:r>
            <a:r>
              <a:rPr lang="en-US" sz="3100" b="0" i="1" u="none" strike="noStrike" baseline="0" dirty="0">
                <a:latin typeface="Arial"/>
                <a:cs typeface="Arial"/>
              </a:rPr>
              <a:t>after money</a:t>
            </a:r>
            <a:r>
              <a:rPr lang="en-US" sz="3100" i="1" dirty="0">
                <a:latin typeface="Arial"/>
                <a:cs typeface="Arial"/>
              </a:rPr>
              <a:t> </a:t>
            </a:r>
            <a:r>
              <a:rPr lang="en-US" sz="3100" b="0" i="1" u="none" strike="noStrike" baseline="0" dirty="0">
                <a:latin typeface="Arial"/>
                <a:cs typeface="Arial"/>
              </a:rPr>
              <a:t>and the future of the nation</a:t>
            </a:r>
            <a:r>
              <a:rPr lang="en-US" sz="3100" i="1" dirty="0">
                <a:latin typeface="Arial"/>
                <a:cs typeface="Arial"/>
              </a:rPr>
              <a:t>.</a:t>
            </a:r>
            <a:br>
              <a:rPr lang="en-US" sz="3100" i="1" dirty="0">
                <a:solidFill>
                  <a:srgbClr val="4D4E4C"/>
                </a:solidFill>
                <a:latin typeface="Arial"/>
                <a:cs typeface="Arial"/>
              </a:rPr>
            </a:br>
            <a:endParaRPr lang="en-US" sz="3100" b="0" i="1" u="none" strike="noStrike" baseline="0" dirty="0">
              <a:solidFill>
                <a:srgbClr val="4D4E4C"/>
              </a:solidFill>
            </a:endParaRPr>
          </a:p>
          <a:p>
            <a:pPr marL="0" indent="0" algn="ctr">
              <a:buNone/>
            </a:pPr>
            <a:r>
              <a:rPr lang="en-US" sz="3100" dirty="0">
                <a:hlinkClick r:id="rId3"/>
              </a:rPr>
              <a:t>How did you feel at work?</a:t>
            </a:r>
            <a:endParaRPr lang="en-US" sz="3100" dirty="0">
              <a:latin typeface="Arial"/>
              <a:cs typeface="Arial"/>
            </a:endParaRPr>
          </a:p>
          <a:p>
            <a:endParaRPr lang="en-US" dirty="0"/>
          </a:p>
        </p:txBody>
      </p:sp>
      <p:sp>
        <p:nvSpPr>
          <p:cNvPr id="4" name="Slide Number Placeholder 3">
            <a:extLst>
              <a:ext uri="{FF2B5EF4-FFF2-40B4-BE49-F238E27FC236}">
                <a16:creationId xmlns:a16="http://schemas.microsoft.com/office/drawing/2014/main" id="{9241A608-848F-2D69-D07C-FBBE4AA85602}"/>
              </a:ext>
            </a:extLst>
          </p:cNvPr>
          <p:cNvSpPr>
            <a:spLocks noGrp="1"/>
          </p:cNvSpPr>
          <p:nvPr>
            <p:ph type="sldNum" sz="quarter" idx="4"/>
          </p:nvPr>
        </p:nvSpPr>
        <p:spPr/>
        <p:txBody>
          <a:bodyPr/>
          <a:lstStyle/>
          <a:p>
            <a:fld id="{DC3C0ABA-9BEB-4C55-AF8E-447A21CEDAEE}" type="slidenum">
              <a:rPr lang="en-US" smtClean="0"/>
              <a:pPr/>
              <a:t>5</a:t>
            </a:fld>
            <a:endParaRPr lang="en-US"/>
          </a:p>
        </p:txBody>
      </p:sp>
    </p:spTree>
    <p:extLst>
      <p:ext uri="{BB962C8B-B14F-4D97-AF65-F5344CB8AC3E}">
        <p14:creationId xmlns:p14="http://schemas.microsoft.com/office/powerpoint/2010/main" val="3398409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F2E0B-7323-D92C-3DE8-4F8D0AA5F8BE}"/>
              </a:ext>
            </a:extLst>
          </p:cNvPr>
          <p:cNvSpPr>
            <a:spLocks noGrp="1"/>
          </p:cNvSpPr>
          <p:nvPr>
            <p:ph type="title"/>
          </p:nvPr>
        </p:nvSpPr>
        <p:spPr/>
        <p:txBody>
          <a:bodyPr/>
          <a:lstStyle/>
          <a:p>
            <a:pPr algn="ctr"/>
            <a:r>
              <a:rPr lang="en-US" dirty="0"/>
              <a:t>Common mental health disorders</a:t>
            </a:r>
          </a:p>
        </p:txBody>
      </p:sp>
      <p:sp>
        <p:nvSpPr>
          <p:cNvPr id="3" name="Content Placeholder 2">
            <a:extLst>
              <a:ext uri="{FF2B5EF4-FFF2-40B4-BE49-F238E27FC236}">
                <a16:creationId xmlns:a16="http://schemas.microsoft.com/office/drawing/2014/main" id="{93BA44B6-EF18-1224-782F-6554344FAC0A}"/>
              </a:ext>
            </a:extLst>
          </p:cNvPr>
          <p:cNvSpPr>
            <a:spLocks noGrp="1"/>
          </p:cNvSpPr>
          <p:nvPr>
            <p:ph idx="1"/>
          </p:nvPr>
        </p:nvSpPr>
        <p:spPr/>
        <p:txBody>
          <a:bodyPr>
            <a:normAutofit fontScale="92500"/>
          </a:bodyPr>
          <a:lstStyle/>
          <a:p>
            <a:pPr marL="568325">
              <a:buChar char="•"/>
            </a:pPr>
            <a:r>
              <a:rPr lang="en-US" sz="3500" b="1" i="0" u="none" strike="noStrike" baseline="0" dirty="0">
                <a:latin typeface="Arial"/>
                <a:cs typeface="Arial"/>
              </a:rPr>
              <a:t>Anxiety disorders </a:t>
            </a:r>
            <a:r>
              <a:rPr lang="en-US" sz="3500" b="0" i="0" u="none" strike="noStrike" baseline="0" dirty="0">
                <a:latin typeface="Arial"/>
                <a:cs typeface="Arial"/>
              </a:rPr>
              <a:t>are the most prevalent mental health disorders in the U.S. adult population, and rates are highest among women and among people ages 30 to 44.</a:t>
            </a:r>
            <a:r>
              <a:rPr lang="en-US" sz="3500" dirty="0">
                <a:latin typeface="Arial"/>
                <a:cs typeface="Arial"/>
              </a:rPr>
              <a:t>  </a:t>
            </a:r>
          </a:p>
          <a:p>
            <a:pPr marL="568325">
              <a:buChar char="•"/>
            </a:pPr>
            <a:r>
              <a:rPr lang="en-US" sz="3500" b="1" i="0" u="none" strike="noStrike" baseline="0" dirty="0">
                <a:latin typeface="Arial"/>
                <a:cs typeface="Arial"/>
              </a:rPr>
              <a:t>Substance disorders </a:t>
            </a:r>
            <a:r>
              <a:rPr lang="en-US" sz="3500" b="0" i="0" u="none" strike="noStrike" baseline="0" dirty="0">
                <a:latin typeface="Arial"/>
                <a:cs typeface="Arial"/>
              </a:rPr>
              <a:t>are the next most common; rates are highest among men and people aged 18 to 29. </a:t>
            </a:r>
            <a:endParaRPr lang="en-US" sz="3500" dirty="0">
              <a:latin typeface="Arial"/>
              <a:cs typeface="Arial"/>
            </a:endParaRPr>
          </a:p>
          <a:p>
            <a:pPr marL="568325">
              <a:buChar char="•"/>
            </a:pPr>
            <a:r>
              <a:rPr lang="en-US" sz="3500" b="1" i="0" u="none" strike="noStrike" baseline="0" dirty="0">
                <a:latin typeface="Arial"/>
                <a:cs typeface="Arial"/>
              </a:rPr>
              <a:t>Impulse control disorders </a:t>
            </a:r>
            <a:r>
              <a:rPr lang="en-US" sz="3500" b="0" i="0" u="none" strike="noStrike" baseline="0" dirty="0">
                <a:latin typeface="Arial"/>
                <a:cs typeface="Arial"/>
              </a:rPr>
              <a:t>are the third-most common disorders with rates highest among men ages 18 to 29</a:t>
            </a:r>
            <a:r>
              <a:rPr lang="en-US" sz="3500" b="1" i="0" u="none" strike="noStrike" baseline="0" dirty="0">
                <a:latin typeface="Arial"/>
                <a:cs typeface="Arial"/>
              </a:rPr>
              <a:t>. </a:t>
            </a:r>
            <a:endParaRPr lang="en-US" sz="3500" dirty="0">
              <a:latin typeface="Arial"/>
              <a:cs typeface="Arial"/>
            </a:endParaRPr>
          </a:p>
          <a:p>
            <a:pPr marL="568325" algn="l">
              <a:buChar char="•"/>
            </a:pPr>
            <a:r>
              <a:rPr lang="en-US" sz="3500" b="1" dirty="0">
                <a:latin typeface="Arial"/>
                <a:cs typeface="Arial"/>
              </a:rPr>
              <a:t>M</a:t>
            </a:r>
            <a:r>
              <a:rPr lang="en-US" sz="3500" b="1" i="0" u="none" strike="noStrike" baseline="0" dirty="0">
                <a:latin typeface="Arial"/>
                <a:cs typeface="Arial"/>
              </a:rPr>
              <a:t>ood disorders</a:t>
            </a:r>
            <a:r>
              <a:rPr lang="en-US" sz="3500" b="0" i="0" u="none" strike="noStrike" baseline="0" dirty="0">
                <a:latin typeface="Arial"/>
                <a:cs typeface="Arial"/>
              </a:rPr>
              <a:t>, which includes major depressive disorder (MDD,) are most common among women and people between the ages of 18 and 29.</a:t>
            </a:r>
          </a:p>
          <a:p>
            <a:endParaRPr lang="en-US" dirty="0"/>
          </a:p>
        </p:txBody>
      </p:sp>
      <p:sp>
        <p:nvSpPr>
          <p:cNvPr id="4" name="Slide Number Placeholder 3">
            <a:extLst>
              <a:ext uri="{FF2B5EF4-FFF2-40B4-BE49-F238E27FC236}">
                <a16:creationId xmlns:a16="http://schemas.microsoft.com/office/drawing/2014/main" id="{74D0554E-E64B-E7A0-E81B-4CFFBF7B3925}"/>
              </a:ext>
            </a:extLst>
          </p:cNvPr>
          <p:cNvSpPr>
            <a:spLocks noGrp="1"/>
          </p:cNvSpPr>
          <p:nvPr>
            <p:ph type="sldNum" sz="quarter" idx="4"/>
          </p:nvPr>
        </p:nvSpPr>
        <p:spPr/>
        <p:txBody>
          <a:bodyPr/>
          <a:lstStyle/>
          <a:p>
            <a:fld id="{DC3C0ABA-9BEB-4C55-AF8E-447A21CEDAEE}" type="slidenum">
              <a:rPr lang="en-US" smtClean="0"/>
              <a:pPr/>
              <a:t>6</a:t>
            </a:fld>
            <a:endParaRPr lang="en-US"/>
          </a:p>
        </p:txBody>
      </p:sp>
    </p:spTree>
    <p:extLst>
      <p:ext uri="{BB962C8B-B14F-4D97-AF65-F5344CB8AC3E}">
        <p14:creationId xmlns:p14="http://schemas.microsoft.com/office/powerpoint/2010/main" val="303637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741AA-CB3A-7210-1AD3-C859F8AD7878}"/>
              </a:ext>
            </a:extLst>
          </p:cNvPr>
          <p:cNvSpPr>
            <a:spLocks noGrp="1"/>
          </p:cNvSpPr>
          <p:nvPr>
            <p:ph type="title"/>
          </p:nvPr>
        </p:nvSpPr>
        <p:spPr>
          <a:xfrm>
            <a:off x="472440" y="217743"/>
            <a:ext cx="11247120" cy="567686"/>
          </a:xfrm>
        </p:spPr>
        <p:txBody>
          <a:bodyPr/>
          <a:lstStyle/>
          <a:p>
            <a:pPr algn="ctr"/>
            <a:r>
              <a:rPr lang="en-US" dirty="0"/>
              <a:t>Signs &amp; Symptoms</a:t>
            </a:r>
          </a:p>
        </p:txBody>
      </p:sp>
      <p:sp>
        <p:nvSpPr>
          <p:cNvPr id="3" name="Content Placeholder 2">
            <a:extLst>
              <a:ext uri="{FF2B5EF4-FFF2-40B4-BE49-F238E27FC236}">
                <a16:creationId xmlns:a16="http://schemas.microsoft.com/office/drawing/2014/main" id="{AA820D4D-DC1F-A355-2CAB-7DCF2B8910ED}"/>
              </a:ext>
            </a:extLst>
          </p:cNvPr>
          <p:cNvSpPr>
            <a:spLocks noGrp="1"/>
          </p:cNvSpPr>
          <p:nvPr>
            <p:ph idx="1"/>
          </p:nvPr>
        </p:nvSpPr>
        <p:spPr>
          <a:xfrm>
            <a:off x="472440" y="1616186"/>
            <a:ext cx="5276719" cy="4456385"/>
          </a:xfrm>
        </p:spPr>
        <p:txBody>
          <a:bodyPr/>
          <a:lstStyle/>
          <a:p>
            <a:pPr marL="0" indent="0">
              <a:buNone/>
            </a:pPr>
            <a:r>
              <a:rPr lang="en-US" sz="3200" dirty="0"/>
              <a:t>Things we can see or observe that indicate a mental health challenge in the body.</a:t>
            </a:r>
            <a:br>
              <a:rPr lang="en-US" sz="3200" dirty="0"/>
            </a:br>
            <a:br>
              <a:rPr lang="en-US" sz="3200" dirty="0"/>
            </a:br>
            <a:r>
              <a:rPr lang="en-US" sz="3200" dirty="0"/>
              <a:t>Appearance        Behavior</a:t>
            </a:r>
          </a:p>
          <a:p>
            <a:endParaRPr lang="en-US" dirty="0"/>
          </a:p>
        </p:txBody>
      </p:sp>
      <p:sp>
        <p:nvSpPr>
          <p:cNvPr id="4" name="Content Placeholder 3">
            <a:extLst>
              <a:ext uri="{FF2B5EF4-FFF2-40B4-BE49-F238E27FC236}">
                <a16:creationId xmlns:a16="http://schemas.microsoft.com/office/drawing/2014/main" id="{45067720-699F-1B17-68ED-29C2D04FBA57}"/>
              </a:ext>
            </a:extLst>
          </p:cNvPr>
          <p:cNvSpPr>
            <a:spLocks noGrp="1"/>
          </p:cNvSpPr>
          <p:nvPr>
            <p:ph idx="10"/>
          </p:nvPr>
        </p:nvSpPr>
        <p:spPr>
          <a:xfrm>
            <a:off x="6077081" y="1616186"/>
            <a:ext cx="5475893" cy="4616609"/>
          </a:xfrm>
        </p:spPr>
        <p:txBody>
          <a:bodyPr/>
          <a:lstStyle/>
          <a:p>
            <a:pPr marL="0" indent="0">
              <a:buNone/>
            </a:pPr>
            <a:r>
              <a:rPr lang="en-US" sz="3200" dirty="0">
                <a:effectLst/>
                <a:ea typeface="Times New Roman" panose="02020603050405020304" pitchFamily="18" charset="0"/>
              </a:rPr>
              <a:t>Indicators of a mental health challenge that a person can feel.</a:t>
            </a:r>
            <a:br>
              <a:rPr lang="en-US" sz="3200" dirty="0">
                <a:effectLst/>
                <a:ea typeface="Times New Roman" panose="02020603050405020304" pitchFamily="18" charset="0"/>
              </a:rPr>
            </a:br>
            <a:br>
              <a:rPr lang="en-US" sz="3200" dirty="0">
                <a:effectLst/>
                <a:ea typeface="Times New Roman" panose="02020603050405020304" pitchFamily="18" charset="0"/>
              </a:rPr>
            </a:br>
            <a:br>
              <a:rPr lang="en-US" sz="3200" dirty="0">
                <a:effectLst/>
                <a:ea typeface="Times New Roman" panose="02020603050405020304" pitchFamily="18" charset="0"/>
              </a:rPr>
            </a:br>
            <a:r>
              <a:rPr lang="en-US" sz="3200" dirty="0">
                <a:effectLst/>
                <a:ea typeface="Times New Roman" panose="02020603050405020304" pitchFamily="18" charset="0"/>
              </a:rPr>
              <a:t>  </a:t>
            </a:r>
            <a:r>
              <a:rPr lang="en-US" sz="3200" dirty="0"/>
              <a:t>Feelings           Thoughts</a:t>
            </a:r>
          </a:p>
          <a:p>
            <a:endParaRPr lang="en-US" dirty="0"/>
          </a:p>
        </p:txBody>
      </p:sp>
      <p:sp>
        <p:nvSpPr>
          <p:cNvPr id="5" name="Content Placeholder 4">
            <a:extLst>
              <a:ext uri="{FF2B5EF4-FFF2-40B4-BE49-F238E27FC236}">
                <a16:creationId xmlns:a16="http://schemas.microsoft.com/office/drawing/2014/main" id="{6A5AC218-F2E8-71D8-9B17-594DE7670713}"/>
              </a:ext>
            </a:extLst>
          </p:cNvPr>
          <p:cNvSpPr>
            <a:spLocks noGrp="1"/>
          </p:cNvSpPr>
          <p:nvPr>
            <p:ph idx="11"/>
          </p:nvPr>
        </p:nvSpPr>
        <p:spPr>
          <a:xfrm>
            <a:off x="398009" y="1113579"/>
            <a:ext cx="5276719" cy="667407"/>
          </a:xfrm>
        </p:spPr>
        <p:txBody>
          <a:bodyPr>
            <a:normAutofit/>
          </a:bodyPr>
          <a:lstStyle/>
          <a:p>
            <a:pPr algn="ctr"/>
            <a:r>
              <a:rPr lang="en-US" sz="3200" dirty="0"/>
              <a:t>SIGNS</a:t>
            </a:r>
          </a:p>
        </p:txBody>
      </p:sp>
      <p:sp>
        <p:nvSpPr>
          <p:cNvPr id="6" name="Content Placeholder 5">
            <a:extLst>
              <a:ext uri="{FF2B5EF4-FFF2-40B4-BE49-F238E27FC236}">
                <a16:creationId xmlns:a16="http://schemas.microsoft.com/office/drawing/2014/main" id="{0EEFD443-AD12-7C62-6483-CA6C5E3324E8}"/>
              </a:ext>
            </a:extLst>
          </p:cNvPr>
          <p:cNvSpPr>
            <a:spLocks noGrp="1"/>
          </p:cNvSpPr>
          <p:nvPr>
            <p:ph idx="12"/>
          </p:nvPr>
        </p:nvSpPr>
        <p:spPr>
          <a:xfrm>
            <a:off x="6077081" y="1113579"/>
            <a:ext cx="5276719" cy="667407"/>
          </a:xfrm>
        </p:spPr>
        <p:txBody>
          <a:bodyPr>
            <a:normAutofit/>
          </a:bodyPr>
          <a:lstStyle/>
          <a:p>
            <a:pPr algn="ctr"/>
            <a:r>
              <a:rPr lang="en-US" sz="3200" dirty="0"/>
              <a:t>SYMPTOMS</a:t>
            </a:r>
          </a:p>
        </p:txBody>
      </p:sp>
      <p:sp>
        <p:nvSpPr>
          <p:cNvPr id="7" name="Slide Number Placeholder 6">
            <a:extLst>
              <a:ext uri="{FF2B5EF4-FFF2-40B4-BE49-F238E27FC236}">
                <a16:creationId xmlns:a16="http://schemas.microsoft.com/office/drawing/2014/main" id="{48D00FB3-F3FA-6CF3-36C8-E05F50B77946}"/>
              </a:ext>
            </a:extLst>
          </p:cNvPr>
          <p:cNvSpPr>
            <a:spLocks noGrp="1"/>
          </p:cNvSpPr>
          <p:nvPr>
            <p:ph type="sldNum" sz="quarter" idx="4"/>
          </p:nvPr>
        </p:nvSpPr>
        <p:spPr/>
        <p:txBody>
          <a:bodyPr/>
          <a:lstStyle/>
          <a:p>
            <a:fld id="{DC3C0ABA-9BEB-4C55-AF8E-447A21CEDAEE}" type="slidenum">
              <a:rPr lang="en-US" smtClean="0"/>
              <a:pPr/>
              <a:t>7</a:t>
            </a:fld>
            <a:endParaRPr lang="en-US"/>
          </a:p>
        </p:txBody>
      </p:sp>
      <p:pic>
        <p:nvPicPr>
          <p:cNvPr id="8" name="Picture 7">
            <a:extLst>
              <a:ext uri="{FF2B5EF4-FFF2-40B4-BE49-F238E27FC236}">
                <a16:creationId xmlns:a16="http://schemas.microsoft.com/office/drawing/2014/main" id="{2D5F2805-A03A-1E2B-9F71-999FA7512026}"/>
              </a:ext>
            </a:extLst>
          </p:cNvPr>
          <p:cNvPicPr>
            <a:picLocks noChangeAspect="1"/>
          </p:cNvPicPr>
          <p:nvPr/>
        </p:nvPicPr>
        <p:blipFill>
          <a:blip r:embed="rId3"/>
          <a:stretch>
            <a:fillRect/>
          </a:stretch>
        </p:blipFill>
        <p:spPr>
          <a:xfrm>
            <a:off x="1080446" y="4595582"/>
            <a:ext cx="1109568" cy="1292464"/>
          </a:xfrm>
          <a:prstGeom prst="rect">
            <a:avLst/>
          </a:prstGeom>
        </p:spPr>
      </p:pic>
      <p:pic>
        <p:nvPicPr>
          <p:cNvPr id="9" name="Picture 8">
            <a:extLst>
              <a:ext uri="{FF2B5EF4-FFF2-40B4-BE49-F238E27FC236}">
                <a16:creationId xmlns:a16="http://schemas.microsoft.com/office/drawing/2014/main" id="{CD5B1555-1992-F248-C7EF-FDACAD6EB2AE}"/>
              </a:ext>
            </a:extLst>
          </p:cNvPr>
          <p:cNvPicPr>
            <a:picLocks noChangeAspect="1"/>
          </p:cNvPicPr>
          <p:nvPr/>
        </p:nvPicPr>
        <p:blipFill>
          <a:blip r:embed="rId4"/>
          <a:stretch>
            <a:fillRect/>
          </a:stretch>
        </p:blipFill>
        <p:spPr>
          <a:xfrm>
            <a:off x="3906271" y="4595582"/>
            <a:ext cx="1109568" cy="1292464"/>
          </a:xfrm>
          <a:prstGeom prst="rect">
            <a:avLst/>
          </a:prstGeom>
        </p:spPr>
      </p:pic>
      <p:pic>
        <p:nvPicPr>
          <p:cNvPr id="10" name="Picture 9">
            <a:extLst>
              <a:ext uri="{FF2B5EF4-FFF2-40B4-BE49-F238E27FC236}">
                <a16:creationId xmlns:a16="http://schemas.microsoft.com/office/drawing/2014/main" id="{097EB108-0778-F5E2-B912-D7026F5515DD}"/>
              </a:ext>
            </a:extLst>
          </p:cNvPr>
          <p:cNvPicPr>
            <a:picLocks noChangeAspect="1"/>
          </p:cNvPicPr>
          <p:nvPr/>
        </p:nvPicPr>
        <p:blipFill>
          <a:blip r:embed="rId5"/>
          <a:stretch>
            <a:fillRect/>
          </a:stretch>
        </p:blipFill>
        <p:spPr>
          <a:xfrm>
            <a:off x="6660362" y="4595582"/>
            <a:ext cx="1109568" cy="1292464"/>
          </a:xfrm>
          <a:prstGeom prst="rect">
            <a:avLst/>
          </a:prstGeom>
        </p:spPr>
      </p:pic>
      <p:pic>
        <p:nvPicPr>
          <p:cNvPr id="11" name="Picture 10">
            <a:extLst>
              <a:ext uri="{FF2B5EF4-FFF2-40B4-BE49-F238E27FC236}">
                <a16:creationId xmlns:a16="http://schemas.microsoft.com/office/drawing/2014/main" id="{44B7E007-573F-1D63-A175-DEC7A0F06E97}"/>
              </a:ext>
            </a:extLst>
          </p:cNvPr>
          <p:cNvPicPr>
            <a:picLocks noChangeAspect="1"/>
          </p:cNvPicPr>
          <p:nvPr/>
        </p:nvPicPr>
        <p:blipFill>
          <a:blip r:embed="rId6"/>
          <a:stretch>
            <a:fillRect/>
          </a:stretch>
        </p:blipFill>
        <p:spPr>
          <a:xfrm>
            <a:off x="9424367" y="4595582"/>
            <a:ext cx="1115665" cy="1292464"/>
          </a:xfrm>
          <a:prstGeom prst="rect">
            <a:avLst/>
          </a:prstGeom>
        </p:spPr>
      </p:pic>
      <p:sp>
        <p:nvSpPr>
          <p:cNvPr id="12" name="TextBox 11">
            <a:extLst>
              <a:ext uri="{FF2B5EF4-FFF2-40B4-BE49-F238E27FC236}">
                <a16:creationId xmlns:a16="http://schemas.microsoft.com/office/drawing/2014/main" id="{254E2267-04DA-578A-15F9-6D346B07DD99}"/>
              </a:ext>
            </a:extLst>
          </p:cNvPr>
          <p:cNvSpPr txBox="1"/>
          <p:nvPr/>
        </p:nvSpPr>
        <p:spPr>
          <a:xfrm>
            <a:off x="2630916" y="6195522"/>
            <a:ext cx="7353056" cy="400110"/>
          </a:xfrm>
          <a:prstGeom prst="rect">
            <a:avLst/>
          </a:prstGeom>
          <a:noFill/>
        </p:spPr>
        <p:txBody>
          <a:bodyPr wrap="square" rtlCol="0">
            <a:spAutoFit/>
          </a:bodyPr>
          <a:lstStyle/>
          <a:p>
            <a:pPr algn="l"/>
            <a:r>
              <a:rPr lang="en-US" sz="2000" b="1" i="0" dirty="0">
                <a:solidFill>
                  <a:srgbClr val="0F0F0F"/>
                </a:solidFill>
                <a:effectLst/>
                <a:latin typeface="Roboto" panose="02000000000000000000" pitchFamily="2" charset="0"/>
                <a:hlinkClick r:id="rId7"/>
              </a:rPr>
              <a:t>10 Common Warning Signs Of A Mental Health Condition</a:t>
            </a:r>
            <a:endParaRPr lang="en-US" sz="2000" b="1" i="0" dirty="0">
              <a:solidFill>
                <a:srgbClr val="0F0F0F"/>
              </a:solidFill>
              <a:effectLst/>
              <a:latin typeface="Roboto" panose="02000000000000000000" pitchFamily="2" charset="0"/>
            </a:endParaRPr>
          </a:p>
        </p:txBody>
      </p:sp>
    </p:spTree>
    <p:extLst>
      <p:ext uri="{BB962C8B-B14F-4D97-AF65-F5344CB8AC3E}">
        <p14:creationId xmlns:p14="http://schemas.microsoft.com/office/powerpoint/2010/main" val="531673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B5BF-2796-287E-0ED6-F11D754A3BBF}"/>
              </a:ext>
            </a:extLst>
          </p:cNvPr>
          <p:cNvSpPr>
            <a:spLocks noGrp="1"/>
          </p:cNvSpPr>
          <p:nvPr>
            <p:ph type="title"/>
          </p:nvPr>
        </p:nvSpPr>
        <p:spPr>
          <a:xfrm>
            <a:off x="472440" y="394139"/>
            <a:ext cx="11560073" cy="567686"/>
          </a:xfrm>
        </p:spPr>
        <p:txBody>
          <a:bodyPr/>
          <a:lstStyle/>
          <a:p>
            <a:r>
              <a:rPr lang="en-US" sz="3600" dirty="0">
                <a:latin typeface="Arial"/>
                <a:cs typeface="Arial"/>
              </a:rPr>
              <a:t>How might you recognize mental health conditions?</a:t>
            </a:r>
            <a:br>
              <a:rPr lang="en-US" dirty="0"/>
            </a:br>
            <a:endParaRPr lang="en-US" dirty="0"/>
          </a:p>
        </p:txBody>
      </p:sp>
      <p:sp>
        <p:nvSpPr>
          <p:cNvPr id="3" name="Content Placeholder 2">
            <a:extLst>
              <a:ext uri="{FF2B5EF4-FFF2-40B4-BE49-F238E27FC236}">
                <a16:creationId xmlns:a16="http://schemas.microsoft.com/office/drawing/2014/main" id="{19B70E4A-7C73-3CF4-03DC-5954E075F16B}"/>
              </a:ext>
            </a:extLst>
          </p:cNvPr>
          <p:cNvSpPr>
            <a:spLocks noGrp="1"/>
          </p:cNvSpPr>
          <p:nvPr>
            <p:ph idx="1"/>
          </p:nvPr>
        </p:nvSpPr>
        <p:spPr>
          <a:xfrm>
            <a:off x="472440" y="1052512"/>
            <a:ext cx="11247120" cy="5411349"/>
          </a:xfrm>
        </p:spPr>
        <p:txBody>
          <a:bodyPr>
            <a:normAutofit fontScale="47500" lnSpcReduction="20000"/>
          </a:bodyPr>
          <a:lstStyle/>
          <a:p>
            <a:pPr marL="0" indent="0">
              <a:lnSpc>
                <a:spcPct val="120000"/>
              </a:lnSpc>
              <a:buNone/>
            </a:pPr>
            <a:r>
              <a:rPr lang="en-US" sz="5100" dirty="0">
                <a:latin typeface="Arial"/>
                <a:cs typeface="Arial"/>
              </a:rPr>
              <a:t>While a single symptom is rarely a sign of a mental health condition, a symptom that occurs frequently, lasts for several weeks, or becomes a general pattern of an individual’s behavior may indicate the onset of a more serious mental health problem. Some of indications of possible concern include: </a:t>
            </a:r>
            <a:br>
              <a:rPr lang="en-US" sz="3800" dirty="0">
                <a:latin typeface="Arial"/>
                <a:cs typeface="Arial"/>
              </a:rPr>
            </a:br>
            <a:endParaRPr lang="en-US" sz="3800" dirty="0">
              <a:latin typeface="Arial"/>
              <a:cs typeface="Arial"/>
            </a:endParaRPr>
          </a:p>
          <a:p>
            <a:pPr marL="914400">
              <a:buChar char="•"/>
            </a:pPr>
            <a:r>
              <a:rPr lang="en-US" sz="4200" dirty="0">
                <a:latin typeface="Arial"/>
                <a:cs typeface="Arial"/>
              </a:rPr>
              <a:t>marked personality change over time,</a:t>
            </a:r>
          </a:p>
          <a:p>
            <a:pPr marL="914400">
              <a:buChar char="•"/>
            </a:pPr>
            <a:r>
              <a:rPr lang="en-US" sz="4200" dirty="0">
                <a:latin typeface="Arial"/>
                <a:cs typeface="Arial"/>
              </a:rPr>
              <a:t>confused thinking; strange or grandiose ideas, </a:t>
            </a:r>
          </a:p>
          <a:p>
            <a:pPr marL="914400">
              <a:buChar char="•"/>
            </a:pPr>
            <a:r>
              <a:rPr lang="en-US" sz="4200" dirty="0">
                <a:latin typeface="Arial"/>
                <a:cs typeface="Arial"/>
              </a:rPr>
              <a:t>prolonged severe feelings of depression or apathy, </a:t>
            </a:r>
          </a:p>
          <a:p>
            <a:pPr marL="914400">
              <a:buChar char="•"/>
            </a:pPr>
            <a:r>
              <a:rPr lang="en-US" sz="4200" dirty="0">
                <a:latin typeface="Arial"/>
                <a:cs typeface="Arial"/>
              </a:rPr>
              <a:t>feelings of extreme highs or lows, </a:t>
            </a:r>
          </a:p>
          <a:p>
            <a:pPr marL="914400">
              <a:buChar char="•"/>
            </a:pPr>
            <a:r>
              <a:rPr lang="en-US" sz="4200" dirty="0">
                <a:latin typeface="Arial"/>
                <a:cs typeface="Arial"/>
              </a:rPr>
              <a:t>heightened anxieties, fears, anger or suspicion; blaming others, </a:t>
            </a:r>
          </a:p>
          <a:p>
            <a:pPr marL="914400">
              <a:buChar char="•"/>
            </a:pPr>
            <a:r>
              <a:rPr lang="en-US" sz="4200" dirty="0">
                <a:latin typeface="Arial"/>
                <a:cs typeface="Arial"/>
              </a:rPr>
              <a:t>social withdrawal, diminished friendliness, increased self-centeredness,</a:t>
            </a:r>
          </a:p>
          <a:p>
            <a:pPr marL="914400">
              <a:buChar char="•"/>
            </a:pPr>
            <a:r>
              <a:rPr lang="en-US" sz="4200" dirty="0">
                <a:latin typeface="Arial"/>
                <a:cs typeface="Arial"/>
              </a:rPr>
              <a:t>denial of obvious problems and a strong resistance to offers of help, </a:t>
            </a:r>
          </a:p>
          <a:p>
            <a:pPr marL="914400">
              <a:buChar char="•"/>
            </a:pPr>
            <a:r>
              <a:rPr lang="en-US" sz="4200" dirty="0">
                <a:latin typeface="Arial"/>
                <a:cs typeface="Arial"/>
              </a:rPr>
              <a:t>dramatic, persistent changes in eating or sleeping habits, </a:t>
            </a:r>
          </a:p>
          <a:p>
            <a:pPr marL="914400">
              <a:buChar char="•"/>
            </a:pPr>
            <a:r>
              <a:rPr lang="en-US" sz="4200" dirty="0">
                <a:latin typeface="Arial"/>
                <a:cs typeface="Arial"/>
              </a:rPr>
              <a:t>substance abuse, </a:t>
            </a:r>
          </a:p>
          <a:p>
            <a:pPr marL="914400">
              <a:buChar char="•"/>
            </a:pPr>
            <a:r>
              <a:rPr lang="en-US" sz="4200" dirty="0">
                <a:latin typeface="Arial"/>
                <a:cs typeface="Arial"/>
              </a:rPr>
              <a:t>thinking or talking about suicide. </a:t>
            </a:r>
          </a:p>
          <a:p>
            <a:endParaRPr lang="en-US" dirty="0"/>
          </a:p>
        </p:txBody>
      </p:sp>
      <p:sp>
        <p:nvSpPr>
          <p:cNvPr id="4" name="Slide Number Placeholder 3">
            <a:extLst>
              <a:ext uri="{FF2B5EF4-FFF2-40B4-BE49-F238E27FC236}">
                <a16:creationId xmlns:a16="http://schemas.microsoft.com/office/drawing/2014/main" id="{48B1F95C-AC1D-9EB5-8048-C6C4FE29A5E8}"/>
              </a:ext>
            </a:extLst>
          </p:cNvPr>
          <p:cNvSpPr>
            <a:spLocks noGrp="1"/>
          </p:cNvSpPr>
          <p:nvPr>
            <p:ph type="sldNum" sz="quarter" idx="4"/>
          </p:nvPr>
        </p:nvSpPr>
        <p:spPr/>
        <p:txBody>
          <a:bodyPr/>
          <a:lstStyle/>
          <a:p>
            <a:fld id="{DC3C0ABA-9BEB-4C55-AF8E-447A21CEDAEE}" type="slidenum">
              <a:rPr lang="en-US" smtClean="0"/>
              <a:pPr/>
              <a:t>8</a:t>
            </a:fld>
            <a:endParaRPr lang="en-US"/>
          </a:p>
        </p:txBody>
      </p:sp>
    </p:spTree>
    <p:extLst>
      <p:ext uri="{BB962C8B-B14F-4D97-AF65-F5344CB8AC3E}">
        <p14:creationId xmlns:p14="http://schemas.microsoft.com/office/powerpoint/2010/main" val="3636285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4ADBB-F711-E6EA-17A2-9C057EAD8E0E}"/>
              </a:ext>
            </a:extLst>
          </p:cNvPr>
          <p:cNvSpPr>
            <a:spLocks noGrp="1"/>
          </p:cNvSpPr>
          <p:nvPr>
            <p:ph type="title"/>
          </p:nvPr>
        </p:nvSpPr>
        <p:spPr>
          <a:xfrm>
            <a:off x="178676" y="394139"/>
            <a:ext cx="12013324" cy="567686"/>
          </a:xfrm>
        </p:spPr>
        <p:txBody>
          <a:bodyPr/>
          <a:lstStyle/>
          <a:p>
            <a:r>
              <a:rPr lang="en-US" sz="3700" dirty="0"/>
              <a:t>Mental Health Issues presenting in the workplace</a:t>
            </a:r>
            <a:br>
              <a:rPr lang="en-US" dirty="0"/>
            </a:br>
            <a:endParaRPr lang="en-US" dirty="0"/>
          </a:p>
        </p:txBody>
      </p:sp>
      <p:sp>
        <p:nvSpPr>
          <p:cNvPr id="3" name="Content Placeholder 2">
            <a:extLst>
              <a:ext uri="{FF2B5EF4-FFF2-40B4-BE49-F238E27FC236}">
                <a16:creationId xmlns:a16="http://schemas.microsoft.com/office/drawing/2014/main" id="{F7A07A98-2F96-988E-74BC-EE6B79E7E7A8}"/>
              </a:ext>
            </a:extLst>
          </p:cNvPr>
          <p:cNvSpPr>
            <a:spLocks noGrp="1"/>
          </p:cNvSpPr>
          <p:nvPr>
            <p:ph idx="1"/>
          </p:nvPr>
        </p:nvSpPr>
        <p:spPr/>
        <p:txBody>
          <a:bodyPr/>
          <a:lstStyle/>
          <a:p>
            <a:pPr marL="342900" indent="-342900">
              <a:buFont typeface="Arial" panose="020B0604020202020204" pitchFamily="34" charset="0"/>
              <a:buChar char="•"/>
            </a:pPr>
            <a:r>
              <a:rPr lang="en-US" sz="3200" dirty="0">
                <a:latin typeface="Arial"/>
                <a:cs typeface="Arial"/>
              </a:rPr>
              <a:t>Absenteeism</a:t>
            </a:r>
          </a:p>
          <a:p>
            <a:pPr marL="342900" indent="-342900">
              <a:buFont typeface="Arial" panose="020B0604020202020204" pitchFamily="34" charset="0"/>
              <a:buChar char="•"/>
            </a:pPr>
            <a:r>
              <a:rPr lang="en-US" sz="3200" dirty="0">
                <a:latin typeface="Arial"/>
                <a:cs typeface="Arial"/>
              </a:rPr>
              <a:t>Poor performance/ Low Productivity (Presenteeism)</a:t>
            </a:r>
            <a:endParaRPr lang="en-US" sz="3200" dirty="0"/>
          </a:p>
          <a:p>
            <a:pPr marL="342900" indent="-342900">
              <a:buFont typeface="Arial" panose="020B0604020202020204" pitchFamily="34" charset="0"/>
              <a:buChar char="•"/>
            </a:pPr>
            <a:r>
              <a:rPr lang="en-US" sz="3200" dirty="0">
                <a:latin typeface="Arial"/>
                <a:cs typeface="Arial"/>
              </a:rPr>
              <a:t>Alcohol/ Substance Abuse</a:t>
            </a:r>
          </a:p>
          <a:p>
            <a:pPr marL="342900" indent="-342900">
              <a:buFont typeface="Arial" panose="020B0604020202020204" pitchFamily="34" charset="0"/>
              <a:buChar char="•"/>
            </a:pPr>
            <a:r>
              <a:rPr lang="en-US" sz="3200" dirty="0">
                <a:latin typeface="Arial"/>
                <a:cs typeface="Arial"/>
              </a:rPr>
              <a:t>Impact on Physical Health – disability – comorbid conditions heart disease, obesity, diabetes </a:t>
            </a:r>
            <a:endParaRPr lang="en-US" sz="3200" dirty="0"/>
          </a:p>
          <a:p>
            <a:pPr marL="342900" indent="-342900">
              <a:buFont typeface="Arial" panose="020B0604020202020204" pitchFamily="34" charset="0"/>
              <a:buChar char="•"/>
            </a:pPr>
            <a:r>
              <a:rPr lang="en-US" sz="3200" dirty="0">
                <a:latin typeface="Arial"/>
                <a:cs typeface="Arial"/>
              </a:rPr>
              <a:t>Workplace Accidents/ Injuries</a:t>
            </a:r>
          </a:p>
          <a:p>
            <a:pPr marL="342900" indent="-342900">
              <a:buFont typeface="Arial" panose="020B0604020202020204" pitchFamily="34" charset="0"/>
              <a:buChar char="•"/>
            </a:pPr>
            <a:r>
              <a:rPr lang="en-US" sz="3200" dirty="0">
                <a:latin typeface="Arial"/>
                <a:cs typeface="Arial"/>
              </a:rPr>
              <a:t>Workplace Violence</a:t>
            </a:r>
          </a:p>
          <a:p>
            <a:endParaRPr lang="en-US" dirty="0"/>
          </a:p>
        </p:txBody>
      </p:sp>
      <p:sp>
        <p:nvSpPr>
          <p:cNvPr id="4" name="Slide Number Placeholder 3">
            <a:extLst>
              <a:ext uri="{FF2B5EF4-FFF2-40B4-BE49-F238E27FC236}">
                <a16:creationId xmlns:a16="http://schemas.microsoft.com/office/drawing/2014/main" id="{046B058B-63AB-CCE8-C9FB-0DD5D93F6CED}"/>
              </a:ext>
            </a:extLst>
          </p:cNvPr>
          <p:cNvSpPr>
            <a:spLocks noGrp="1"/>
          </p:cNvSpPr>
          <p:nvPr>
            <p:ph type="sldNum" sz="quarter" idx="4"/>
          </p:nvPr>
        </p:nvSpPr>
        <p:spPr/>
        <p:txBody>
          <a:bodyPr/>
          <a:lstStyle/>
          <a:p>
            <a:fld id="{DC3C0ABA-9BEB-4C55-AF8E-447A21CEDAEE}" type="slidenum">
              <a:rPr lang="en-US" smtClean="0"/>
              <a:pPr/>
              <a:t>9</a:t>
            </a:fld>
            <a:endParaRPr lang="en-US"/>
          </a:p>
        </p:txBody>
      </p:sp>
    </p:spTree>
    <p:extLst>
      <p:ext uri="{BB962C8B-B14F-4D97-AF65-F5344CB8AC3E}">
        <p14:creationId xmlns:p14="http://schemas.microsoft.com/office/powerpoint/2010/main" val="3127341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DB737-9284-481B-5488-E68E8F7EBD9C}"/>
              </a:ext>
            </a:extLst>
          </p:cNvPr>
          <p:cNvSpPr>
            <a:spLocks noGrp="1"/>
          </p:cNvSpPr>
          <p:nvPr>
            <p:ph type="title"/>
          </p:nvPr>
        </p:nvSpPr>
        <p:spPr/>
        <p:txBody>
          <a:bodyPr/>
          <a:lstStyle/>
          <a:p>
            <a:pPr algn="ctr"/>
            <a:r>
              <a:rPr lang="en-US" dirty="0"/>
              <a:t>Signs &amp; Symptoms in the workplace</a:t>
            </a:r>
          </a:p>
        </p:txBody>
      </p:sp>
      <p:sp>
        <p:nvSpPr>
          <p:cNvPr id="3" name="Content Placeholder 2">
            <a:extLst>
              <a:ext uri="{FF2B5EF4-FFF2-40B4-BE49-F238E27FC236}">
                <a16:creationId xmlns:a16="http://schemas.microsoft.com/office/drawing/2014/main" id="{833DAF51-06E1-DDCC-61F6-0101F6E57B91}"/>
              </a:ext>
            </a:extLst>
          </p:cNvPr>
          <p:cNvSpPr>
            <a:spLocks noGrp="1"/>
          </p:cNvSpPr>
          <p:nvPr>
            <p:ph idx="1"/>
          </p:nvPr>
        </p:nvSpPr>
        <p:spPr>
          <a:xfrm>
            <a:off x="472440" y="1052623"/>
            <a:ext cx="11247120" cy="5485971"/>
          </a:xfrm>
        </p:spPr>
        <p:txBody>
          <a:bodyPr>
            <a:normAutofit fontScale="55000" lnSpcReduction="20000"/>
          </a:bodyPr>
          <a:lstStyle/>
          <a:p>
            <a:pPr marL="0" indent="0">
              <a:lnSpc>
                <a:spcPct val="120000"/>
              </a:lnSpc>
              <a:buNone/>
            </a:pPr>
            <a:r>
              <a:rPr lang="en-US" sz="4400" dirty="0">
                <a:latin typeface="Arial"/>
                <a:cs typeface="Arial"/>
              </a:rPr>
              <a:t>Supervisors may notice significant changes in their employees’ work habits, behaviors, performance, and attendance, such as:</a:t>
            </a:r>
          </a:p>
          <a:p>
            <a:pPr marL="744538">
              <a:buChar char="•"/>
            </a:pPr>
            <a:r>
              <a:rPr lang="en-US" sz="3600" dirty="0"/>
              <a:t>consistent late arrivals or frequent absences, </a:t>
            </a:r>
            <a:endParaRPr lang="en-US" dirty="0"/>
          </a:p>
          <a:p>
            <a:pPr marL="744538">
              <a:buChar char="•"/>
            </a:pPr>
            <a:r>
              <a:rPr lang="en-US" sz="3600" dirty="0">
                <a:latin typeface="Arial"/>
                <a:cs typeface="Arial"/>
              </a:rPr>
              <a:t>low morale, </a:t>
            </a:r>
            <a:endParaRPr lang="en-US" dirty="0">
              <a:latin typeface="Arial"/>
              <a:cs typeface="Arial"/>
            </a:endParaRPr>
          </a:p>
          <a:p>
            <a:pPr marL="744538">
              <a:buChar char="•"/>
            </a:pPr>
            <a:r>
              <a:rPr lang="en-US" sz="3600" dirty="0">
                <a:latin typeface="Arial"/>
                <a:cs typeface="Arial"/>
              </a:rPr>
              <a:t>lack of cooperation or a general inability to work with colleagues, </a:t>
            </a:r>
            <a:endParaRPr lang="en-US" dirty="0">
              <a:latin typeface="Arial"/>
              <a:cs typeface="Arial"/>
            </a:endParaRPr>
          </a:p>
          <a:p>
            <a:pPr marL="744538">
              <a:buChar char="•"/>
            </a:pPr>
            <a:r>
              <a:rPr lang="en-US" sz="3600" dirty="0">
                <a:latin typeface="Arial"/>
                <a:cs typeface="Arial"/>
              </a:rPr>
              <a:t>decreased productivity, </a:t>
            </a:r>
            <a:endParaRPr lang="en-US" dirty="0">
              <a:latin typeface="Arial"/>
              <a:cs typeface="Arial"/>
            </a:endParaRPr>
          </a:p>
          <a:p>
            <a:pPr marL="744538">
              <a:buChar char="•"/>
            </a:pPr>
            <a:r>
              <a:rPr lang="en-US" sz="3600" dirty="0">
                <a:latin typeface="Arial"/>
                <a:cs typeface="Arial"/>
              </a:rPr>
              <a:t>increased accidents or safety problems,</a:t>
            </a:r>
            <a:endParaRPr lang="en-US" dirty="0">
              <a:latin typeface="Arial"/>
              <a:cs typeface="Arial"/>
            </a:endParaRPr>
          </a:p>
          <a:p>
            <a:pPr marL="744538">
              <a:buChar char="•"/>
            </a:pPr>
            <a:r>
              <a:rPr lang="en-US" sz="3600" dirty="0">
                <a:latin typeface="Arial"/>
                <a:cs typeface="Arial"/>
              </a:rPr>
              <a:t>frequent complaints of fatigue or unexplained pains, </a:t>
            </a:r>
            <a:endParaRPr lang="en-US" dirty="0">
              <a:latin typeface="Arial"/>
              <a:cs typeface="Arial"/>
            </a:endParaRPr>
          </a:p>
          <a:p>
            <a:pPr marL="744538">
              <a:buChar char="•"/>
            </a:pPr>
            <a:r>
              <a:rPr lang="en-US" sz="3600" dirty="0">
                <a:latin typeface="Arial"/>
                <a:cs typeface="Arial"/>
              </a:rPr>
              <a:t>problems concentrating, making decisions, or remembering things, </a:t>
            </a:r>
            <a:endParaRPr lang="en-US" dirty="0">
              <a:latin typeface="Arial"/>
              <a:cs typeface="Arial"/>
            </a:endParaRPr>
          </a:p>
          <a:p>
            <a:pPr marL="744538">
              <a:buChar char="•"/>
            </a:pPr>
            <a:r>
              <a:rPr lang="en-US" sz="3600" dirty="0">
                <a:latin typeface="Arial"/>
                <a:cs typeface="Arial"/>
              </a:rPr>
              <a:t>making excuses for missed deadlines or poor work, </a:t>
            </a:r>
            <a:endParaRPr lang="en-US" dirty="0">
              <a:latin typeface="Arial"/>
              <a:cs typeface="Arial"/>
            </a:endParaRPr>
          </a:p>
          <a:p>
            <a:pPr marL="744538">
              <a:buChar char="•"/>
            </a:pPr>
            <a:r>
              <a:rPr lang="en-US" sz="3600" dirty="0">
                <a:latin typeface="Arial"/>
                <a:cs typeface="Arial"/>
              </a:rPr>
              <a:t>decreased interest or involvement in one’s work. </a:t>
            </a:r>
            <a:endParaRPr lang="en-US" dirty="0">
              <a:latin typeface="Arial"/>
              <a:cs typeface="Arial"/>
            </a:endParaRPr>
          </a:p>
          <a:p>
            <a:pPr marL="0" indent="0">
              <a:lnSpc>
                <a:spcPct val="120000"/>
              </a:lnSpc>
              <a:buNone/>
            </a:pPr>
            <a:r>
              <a:rPr lang="en-US" sz="4400" dirty="0">
                <a:latin typeface="Arial"/>
                <a:cs typeface="Arial"/>
              </a:rPr>
              <a:t>People who experience problems, such as those listed above, may simply be having a bad day or week, or may be working through a difficult time in their lives. A pattern that continues for a long period may, however, indicate an underlying mental health problem. </a:t>
            </a:r>
          </a:p>
          <a:p>
            <a:endParaRPr lang="en-US" dirty="0"/>
          </a:p>
        </p:txBody>
      </p:sp>
      <p:sp>
        <p:nvSpPr>
          <p:cNvPr id="4" name="Slide Number Placeholder 3">
            <a:extLst>
              <a:ext uri="{FF2B5EF4-FFF2-40B4-BE49-F238E27FC236}">
                <a16:creationId xmlns:a16="http://schemas.microsoft.com/office/drawing/2014/main" id="{3A51F560-7483-BCAE-0858-579C39402A2F}"/>
              </a:ext>
            </a:extLst>
          </p:cNvPr>
          <p:cNvSpPr>
            <a:spLocks noGrp="1"/>
          </p:cNvSpPr>
          <p:nvPr>
            <p:ph type="sldNum" sz="quarter" idx="4"/>
          </p:nvPr>
        </p:nvSpPr>
        <p:spPr/>
        <p:txBody>
          <a:bodyPr/>
          <a:lstStyle/>
          <a:p>
            <a:fld id="{DC3C0ABA-9BEB-4C55-AF8E-447A21CEDAEE}" type="slidenum">
              <a:rPr lang="en-US" smtClean="0"/>
              <a:pPr/>
              <a:t>10</a:t>
            </a:fld>
            <a:endParaRPr lang="en-US"/>
          </a:p>
        </p:txBody>
      </p:sp>
    </p:spTree>
    <p:extLst>
      <p:ext uri="{BB962C8B-B14F-4D97-AF65-F5344CB8AC3E}">
        <p14:creationId xmlns:p14="http://schemas.microsoft.com/office/powerpoint/2010/main" val="3043119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B7887-DC55-B211-240B-DE97711771DE}"/>
              </a:ext>
            </a:extLst>
          </p:cNvPr>
          <p:cNvSpPr>
            <a:spLocks noGrp="1"/>
          </p:cNvSpPr>
          <p:nvPr>
            <p:ph type="title"/>
          </p:nvPr>
        </p:nvSpPr>
        <p:spPr/>
        <p:txBody>
          <a:bodyPr/>
          <a:lstStyle/>
          <a:p>
            <a:pPr algn="ctr"/>
            <a:r>
              <a:rPr lang="en-US" dirty="0"/>
              <a:t>HR Insight</a:t>
            </a:r>
          </a:p>
        </p:txBody>
      </p:sp>
      <p:sp>
        <p:nvSpPr>
          <p:cNvPr id="3" name="Content Placeholder 2">
            <a:extLst>
              <a:ext uri="{FF2B5EF4-FFF2-40B4-BE49-F238E27FC236}">
                <a16:creationId xmlns:a16="http://schemas.microsoft.com/office/drawing/2014/main" id="{FB8C4FF2-9CFC-EB4E-4E46-6C6D00FFAF75}"/>
              </a:ext>
            </a:extLst>
          </p:cNvPr>
          <p:cNvSpPr>
            <a:spLocks noGrp="1"/>
          </p:cNvSpPr>
          <p:nvPr>
            <p:ph idx="1"/>
          </p:nvPr>
        </p:nvSpPr>
        <p:spPr/>
        <p:txBody>
          <a:bodyPr/>
          <a:lstStyle/>
          <a:p>
            <a:pPr marL="342900" indent="-342900">
              <a:buFont typeface="Arial" panose="020B0604020202020204" pitchFamily="34" charset="0"/>
              <a:buChar char="•"/>
            </a:pPr>
            <a:r>
              <a:rPr lang="en-US" sz="3200" dirty="0">
                <a:latin typeface="Arial"/>
                <a:cs typeface="Arial"/>
              </a:rPr>
              <a:t>HR has a unique vantage point, insights into the organization, the work environment and its employees, supervisors and managers.</a:t>
            </a:r>
          </a:p>
          <a:p>
            <a:pPr marL="342900" indent="-342900">
              <a:buFont typeface="Arial" panose="020B0604020202020204" pitchFamily="34" charset="0"/>
              <a:buChar char="•"/>
            </a:pPr>
            <a:r>
              <a:rPr lang="en-US" sz="3200" dirty="0">
                <a:latin typeface="Arial"/>
                <a:cs typeface="Arial"/>
              </a:rPr>
              <a:t>No other office engages with employees from their very first day to their last with knowledge of an employee’s personal issues, health care, benefits, leave coverage and more.</a:t>
            </a:r>
          </a:p>
          <a:p>
            <a:pPr marL="342900" indent="-342900">
              <a:buChar char="•"/>
            </a:pPr>
            <a:r>
              <a:rPr lang="en-US" sz="3200" dirty="0">
                <a:latin typeface="Arial"/>
                <a:cs typeface="Arial"/>
              </a:rPr>
              <a:t>HR required to maintain confidentiality.</a:t>
            </a:r>
            <a:endParaRPr lang="en-US" sz="3200" dirty="0"/>
          </a:p>
          <a:p>
            <a:pPr marL="0" indent="0">
              <a:buNone/>
            </a:pPr>
            <a:endParaRPr lang="en-US" dirty="0"/>
          </a:p>
        </p:txBody>
      </p:sp>
      <p:sp>
        <p:nvSpPr>
          <p:cNvPr id="4" name="Slide Number Placeholder 3">
            <a:extLst>
              <a:ext uri="{FF2B5EF4-FFF2-40B4-BE49-F238E27FC236}">
                <a16:creationId xmlns:a16="http://schemas.microsoft.com/office/drawing/2014/main" id="{C454CB63-58FC-927C-B63D-85122773F3B4}"/>
              </a:ext>
            </a:extLst>
          </p:cNvPr>
          <p:cNvSpPr>
            <a:spLocks noGrp="1"/>
          </p:cNvSpPr>
          <p:nvPr>
            <p:ph type="sldNum" sz="quarter" idx="4"/>
          </p:nvPr>
        </p:nvSpPr>
        <p:spPr/>
        <p:txBody>
          <a:bodyPr/>
          <a:lstStyle/>
          <a:p>
            <a:fld id="{DC3C0ABA-9BEB-4C55-AF8E-447A21CEDAEE}" type="slidenum">
              <a:rPr lang="en-US" smtClean="0"/>
              <a:pPr/>
              <a:t>11</a:t>
            </a:fld>
            <a:endParaRPr lang="en-US"/>
          </a:p>
        </p:txBody>
      </p:sp>
    </p:spTree>
    <p:extLst>
      <p:ext uri="{BB962C8B-B14F-4D97-AF65-F5344CB8AC3E}">
        <p14:creationId xmlns:p14="http://schemas.microsoft.com/office/powerpoint/2010/main" val="45389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C6288-95D5-8F45-FB19-88E908066552}"/>
              </a:ext>
            </a:extLst>
          </p:cNvPr>
          <p:cNvSpPr>
            <a:spLocks noGrp="1"/>
          </p:cNvSpPr>
          <p:nvPr>
            <p:ph type="title"/>
          </p:nvPr>
        </p:nvSpPr>
        <p:spPr/>
        <p:txBody>
          <a:bodyPr/>
          <a:lstStyle/>
          <a:p>
            <a:pPr algn="ctr"/>
            <a:r>
              <a:rPr lang="en-US" dirty="0"/>
              <a:t>HR Solution</a:t>
            </a:r>
          </a:p>
        </p:txBody>
      </p:sp>
      <p:sp>
        <p:nvSpPr>
          <p:cNvPr id="3" name="Content Placeholder 2">
            <a:extLst>
              <a:ext uri="{FF2B5EF4-FFF2-40B4-BE49-F238E27FC236}">
                <a16:creationId xmlns:a16="http://schemas.microsoft.com/office/drawing/2014/main" id="{359EADE2-CD70-17EA-B0D0-110B809004B0}"/>
              </a:ext>
            </a:extLst>
          </p:cNvPr>
          <p:cNvSpPr>
            <a:spLocks noGrp="1"/>
          </p:cNvSpPr>
          <p:nvPr>
            <p:ph idx="1"/>
          </p:nvPr>
        </p:nvSpPr>
        <p:spPr/>
        <p:txBody>
          <a:bodyPr/>
          <a:lstStyle/>
          <a:p>
            <a:pPr marL="0" indent="0">
              <a:buNone/>
            </a:pPr>
            <a:r>
              <a:rPr lang="en-US" sz="3200" b="0" i="0" u="none" strike="noStrike" baseline="0" dirty="0">
                <a:solidFill>
                  <a:srgbClr val="000000"/>
                </a:solidFill>
              </a:rPr>
              <a:t>HR professionals can play an essential role in curating mental health resources, connecting workers with support and educating managers about supporting their staff—all of which help to create a workplace culture that is mental-health-friendly.</a:t>
            </a:r>
            <a:endParaRPr lang="en-US" sz="3200" dirty="0"/>
          </a:p>
          <a:p>
            <a:endParaRPr lang="en-US" dirty="0"/>
          </a:p>
        </p:txBody>
      </p:sp>
      <p:sp>
        <p:nvSpPr>
          <p:cNvPr id="4" name="Slide Number Placeholder 3">
            <a:extLst>
              <a:ext uri="{FF2B5EF4-FFF2-40B4-BE49-F238E27FC236}">
                <a16:creationId xmlns:a16="http://schemas.microsoft.com/office/drawing/2014/main" id="{EE869172-84C6-32AE-71DB-E2F53D93B370}"/>
              </a:ext>
            </a:extLst>
          </p:cNvPr>
          <p:cNvSpPr>
            <a:spLocks noGrp="1"/>
          </p:cNvSpPr>
          <p:nvPr>
            <p:ph type="sldNum" sz="quarter" idx="4"/>
          </p:nvPr>
        </p:nvSpPr>
        <p:spPr/>
        <p:txBody>
          <a:bodyPr/>
          <a:lstStyle/>
          <a:p>
            <a:fld id="{DC3C0ABA-9BEB-4C55-AF8E-447A21CEDAEE}" type="slidenum">
              <a:rPr lang="en-US" smtClean="0"/>
              <a:pPr/>
              <a:t>12</a:t>
            </a:fld>
            <a:endParaRPr lang="en-US"/>
          </a:p>
        </p:txBody>
      </p:sp>
    </p:spTree>
    <p:extLst>
      <p:ext uri="{BB962C8B-B14F-4D97-AF65-F5344CB8AC3E}">
        <p14:creationId xmlns:p14="http://schemas.microsoft.com/office/powerpoint/2010/main" val="4107619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2BBE4-F5C9-27B6-14CE-5C7994DBEEB3}"/>
              </a:ext>
            </a:extLst>
          </p:cNvPr>
          <p:cNvSpPr>
            <a:spLocks noGrp="1"/>
          </p:cNvSpPr>
          <p:nvPr>
            <p:ph type="title"/>
          </p:nvPr>
        </p:nvSpPr>
        <p:spPr/>
        <p:txBody>
          <a:bodyPr/>
          <a:lstStyle/>
          <a:p>
            <a:pPr algn="ctr"/>
            <a:r>
              <a:rPr lang="en-US" dirty="0"/>
              <a:t>Stigma in the Workplace</a:t>
            </a:r>
            <a:br>
              <a:rPr lang="en-US" dirty="0"/>
            </a:br>
            <a:endParaRPr lang="en-US" dirty="0"/>
          </a:p>
        </p:txBody>
      </p:sp>
      <p:sp>
        <p:nvSpPr>
          <p:cNvPr id="3" name="Content Placeholder 2">
            <a:extLst>
              <a:ext uri="{FF2B5EF4-FFF2-40B4-BE49-F238E27FC236}">
                <a16:creationId xmlns:a16="http://schemas.microsoft.com/office/drawing/2014/main" id="{6EF162BF-4A86-F89A-DA36-0630D33FC3A5}"/>
              </a:ext>
            </a:extLst>
          </p:cNvPr>
          <p:cNvSpPr>
            <a:spLocks noGrp="1"/>
          </p:cNvSpPr>
          <p:nvPr>
            <p:ph idx="1"/>
          </p:nvPr>
        </p:nvSpPr>
        <p:spPr/>
        <p:txBody>
          <a:bodyPr/>
          <a:lstStyle/>
          <a:p>
            <a:pPr marL="342900" indent="-342900">
              <a:buFont typeface="Arial" panose="020B0604020202020204" pitchFamily="34" charset="0"/>
              <a:buChar char="•"/>
            </a:pPr>
            <a:r>
              <a:rPr lang="en-US" sz="3200" dirty="0">
                <a:solidFill>
                  <a:schemeClr val="tx1"/>
                </a:solidFill>
                <a:latin typeface="Arial"/>
                <a:cs typeface="Arial"/>
              </a:rPr>
              <a:t>How does </a:t>
            </a:r>
            <a:r>
              <a:rPr lang="en-US" sz="3200" dirty="0">
                <a:solidFill>
                  <a:schemeClr val="tx1"/>
                </a:solidFill>
                <a:latin typeface="Arial"/>
                <a:cs typeface="Arial"/>
                <a:hlinkClick r:id="rId3"/>
              </a:rPr>
              <a:t>stigma</a:t>
            </a:r>
            <a:r>
              <a:rPr lang="en-US" sz="3200" dirty="0">
                <a:solidFill>
                  <a:schemeClr val="tx1"/>
                </a:solidFill>
                <a:latin typeface="Arial"/>
                <a:cs typeface="Arial"/>
              </a:rPr>
              <a:t> in the workplace deter an employee from discussing or seeking mental help?</a:t>
            </a:r>
          </a:p>
          <a:p>
            <a:pPr marL="285750" indent="-285750">
              <a:spcBef>
                <a:spcPts val="0"/>
              </a:spcBef>
              <a:buFont typeface="Arial" panose="020B0604020202020204" pitchFamily="34" charset="0"/>
              <a:buChar char="•"/>
            </a:pPr>
            <a:endParaRPr lang="en-US" sz="3200" dirty="0">
              <a:latin typeface="Arial"/>
              <a:cs typeface="Arial"/>
            </a:endParaRPr>
          </a:p>
          <a:p>
            <a:pPr marL="285750" indent="-285750">
              <a:spcBef>
                <a:spcPts val="0"/>
              </a:spcBef>
              <a:buFont typeface="Arial" panose="020B0604020202020204" pitchFamily="34" charset="0"/>
              <a:buChar char="•"/>
            </a:pPr>
            <a:r>
              <a:rPr lang="en-US" sz="3200" dirty="0">
                <a:solidFill>
                  <a:srgbClr val="000000"/>
                </a:solidFill>
                <a:latin typeface="Arial"/>
                <a:cs typeface="Calibri"/>
              </a:rPr>
              <a:t>When an organization offers mental health benefits, stigma may hinder employees from taking advantage of the benefits. HR can communicate benefits in ways to avoid creating stigma around them. </a:t>
            </a:r>
          </a:p>
          <a:p>
            <a:pPr marL="0" indent="0">
              <a:buNone/>
            </a:pPr>
            <a:endParaRPr lang="en-US" dirty="0"/>
          </a:p>
        </p:txBody>
      </p:sp>
      <p:sp>
        <p:nvSpPr>
          <p:cNvPr id="4" name="Slide Number Placeholder 3">
            <a:extLst>
              <a:ext uri="{FF2B5EF4-FFF2-40B4-BE49-F238E27FC236}">
                <a16:creationId xmlns:a16="http://schemas.microsoft.com/office/drawing/2014/main" id="{9F9A9D60-FAB8-A2C9-E04E-AAD1364622FE}"/>
              </a:ext>
            </a:extLst>
          </p:cNvPr>
          <p:cNvSpPr>
            <a:spLocks noGrp="1"/>
          </p:cNvSpPr>
          <p:nvPr>
            <p:ph type="sldNum" sz="quarter" idx="4"/>
          </p:nvPr>
        </p:nvSpPr>
        <p:spPr/>
        <p:txBody>
          <a:bodyPr/>
          <a:lstStyle/>
          <a:p>
            <a:fld id="{DC3C0ABA-9BEB-4C55-AF8E-447A21CEDAEE}" type="slidenum">
              <a:rPr lang="en-US" smtClean="0"/>
              <a:pPr/>
              <a:t>13</a:t>
            </a:fld>
            <a:endParaRPr lang="en-US"/>
          </a:p>
        </p:txBody>
      </p:sp>
    </p:spTree>
    <p:extLst>
      <p:ext uri="{BB962C8B-B14F-4D97-AF65-F5344CB8AC3E}">
        <p14:creationId xmlns:p14="http://schemas.microsoft.com/office/powerpoint/2010/main" val="4264920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16D81-4972-ADD2-4925-FD6D6393B798}"/>
              </a:ext>
            </a:extLst>
          </p:cNvPr>
          <p:cNvSpPr>
            <a:spLocks noGrp="1"/>
          </p:cNvSpPr>
          <p:nvPr>
            <p:ph type="title"/>
          </p:nvPr>
        </p:nvSpPr>
        <p:spPr/>
        <p:txBody>
          <a:bodyPr/>
          <a:lstStyle/>
          <a:p>
            <a:pPr algn="ctr"/>
            <a:r>
              <a:rPr lang="en-US" dirty="0"/>
              <a:t>Employees Still Reluctant to Discuss</a:t>
            </a:r>
            <a:br>
              <a:rPr lang="en-US" dirty="0"/>
            </a:br>
            <a:endParaRPr lang="en-US" dirty="0"/>
          </a:p>
        </p:txBody>
      </p:sp>
      <p:sp>
        <p:nvSpPr>
          <p:cNvPr id="3" name="Content Placeholder 2">
            <a:extLst>
              <a:ext uri="{FF2B5EF4-FFF2-40B4-BE49-F238E27FC236}">
                <a16:creationId xmlns:a16="http://schemas.microsoft.com/office/drawing/2014/main" id="{19A5DB17-2A3C-7533-1CCB-AED6497F5A33}"/>
              </a:ext>
            </a:extLst>
          </p:cNvPr>
          <p:cNvSpPr>
            <a:spLocks noGrp="1"/>
          </p:cNvSpPr>
          <p:nvPr>
            <p:ph idx="1"/>
          </p:nvPr>
        </p:nvSpPr>
        <p:spPr>
          <a:xfrm>
            <a:off x="472440" y="1510145"/>
            <a:ext cx="11247120" cy="4953716"/>
          </a:xfrm>
        </p:spPr>
        <p:txBody>
          <a:bodyPr/>
          <a:lstStyle/>
          <a:p>
            <a:pPr marL="342900" indent="-342900">
              <a:buFont typeface="Arial" panose="020B0604020202020204" pitchFamily="34" charset="0"/>
              <a:buChar char="•"/>
            </a:pPr>
            <a:r>
              <a:rPr lang="en-US" sz="3200" b="0" i="0" dirty="0">
                <a:effectLst/>
              </a:rPr>
              <a:t>A majority of employees—68 percent—worry that reaching out about a mental health issue could negatively impact their job security</a:t>
            </a:r>
            <a:r>
              <a:rPr lang="en-US" sz="3200" dirty="0"/>
              <a:t>.</a:t>
            </a:r>
            <a:br>
              <a:rPr lang="en-US" sz="3200" dirty="0"/>
            </a:br>
            <a:endParaRPr lang="en-US" sz="3200" b="0" i="0" dirty="0">
              <a:effectLst/>
            </a:endParaRPr>
          </a:p>
          <a:p>
            <a:pPr marL="342900" indent="-342900" algn="l">
              <a:buFont typeface="Arial" panose="020B0604020202020204" pitchFamily="34" charset="0"/>
              <a:buChar char="•"/>
            </a:pPr>
            <a:r>
              <a:rPr lang="en-US" sz="3200" b="0" i="0" dirty="0">
                <a:effectLst/>
              </a:rPr>
              <a:t>50 percent of employees overall (and 60 percent of Millennial employees) reported having had a mental health lapse, only one-third of those employees reached out to their employer.</a:t>
            </a:r>
          </a:p>
          <a:p>
            <a:endParaRPr lang="en-US" dirty="0"/>
          </a:p>
        </p:txBody>
      </p:sp>
      <p:sp>
        <p:nvSpPr>
          <p:cNvPr id="4" name="Slide Number Placeholder 3">
            <a:extLst>
              <a:ext uri="{FF2B5EF4-FFF2-40B4-BE49-F238E27FC236}">
                <a16:creationId xmlns:a16="http://schemas.microsoft.com/office/drawing/2014/main" id="{549DD017-5E89-A1A0-3858-FE247AE4C31C}"/>
              </a:ext>
            </a:extLst>
          </p:cNvPr>
          <p:cNvSpPr>
            <a:spLocks noGrp="1"/>
          </p:cNvSpPr>
          <p:nvPr>
            <p:ph type="sldNum" sz="quarter" idx="4"/>
          </p:nvPr>
        </p:nvSpPr>
        <p:spPr/>
        <p:txBody>
          <a:bodyPr/>
          <a:lstStyle/>
          <a:p>
            <a:fld id="{DC3C0ABA-9BEB-4C55-AF8E-447A21CEDAEE}" type="slidenum">
              <a:rPr lang="en-US" smtClean="0"/>
              <a:pPr/>
              <a:t>14</a:t>
            </a:fld>
            <a:endParaRPr lang="en-US"/>
          </a:p>
        </p:txBody>
      </p:sp>
    </p:spTree>
    <p:extLst>
      <p:ext uri="{BB962C8B-B14F-4D97-AF65-F5344CB8AC3E}">
        <p14:creationId xmlns:p14="http://schemas.microsoft.com/office/powerpoint/2010/main" val="3570323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F363-1435-631A-9C96-3E50AA6E91B4}"/>
              </a:ext>
            </a:extLst>
          </p:cNvPr>
          <p:cNvSpPr>
            <a:spLocks noGrp="1"/>
          </p:cNvSpPr>
          <p:nvPr>
            <p:ph type="title"/>
          </p:nvPr>
        </p:nvSpPr>
        <p:spPr>
          <a:xfrm>
            <a:off x="472440" y="42530"/>
            <a:ext cx="11247120" cy="567686"/>
          </a:xfrm>
        </p:spPr>
        <p:txBody>
          <a:bodyPr/>
          <a:lstStyle/>
          <a:p>
            <a:pPr algn="ctr"/>
            <a:r>
              <a:rPr lang="en-US" sz="3500" dirty="0"/>
              <a:t>How to respond when an employee shares a mental health challenge</a:t>
            </a:r>
            <a:br>
              <a:rPr lang="en-US" dirty="0"/>
            </a:br>
            <a:endParaRPr lang="en-US" dirty="0"/>
          </a:p>
        </p:txBody>
      </p:sp>
      <p:sp>
        <p:nvSpPr>
          <p:cNvPr id="3" name="Content Placeholder 2">
            <a:extLst>
              <a:ext uri="{FF2B5EF4-FFF2-40B4-BE49-F238E27FC236}">
                <a16:creationId xmlns:a16="http://schemas.microsoft.com/office/drawing/2014/main" id="{C8D41B36-EE06-7ED4-4309-7FAB37BAFC54}"/>
              </a:ext>
            </a:extLst>
          </p:cNvPr>
          <p:cNvSpPr>
            <a:spLocks noGrp="1"/>
          </p:cNvSpPr>
          <p:nvPr>
            <p:ph idx="1"/>
          </p:nvPr>
        </p:nvSpPr>
        <p:spPr>
          <a:xfrm>
            <a:off x="472440" y="1676400"/>
            <a:ext cx="11247120" cy="4787461"/>
          </a:xfrm>
        </p:spPr>
        <p:txBody>
          <a:bodyPr/>
          <a:lstStyle/>
          <a:p>
            <a:pPr marL="342900" indent="-342900">
              <a:buFont typeface="Arial" panose="020B0604020202020204" pitchFamily="34" charset="0"/>
              <a:buChar char="•"/>
            </a:pPr>
            <a:r>
              <a:rPr lang="en-US" sz="3200" dirty="0">
                <a:solidFill>
                  <a:schemeClr val="tx1"/>
                </a:solidFill>
                <a:latin typeface="Arial"/>
                <a:cs typeface="Arial"/>
              </a:rPr>
              <a:t>Lead with empathy and caring for the person - Conversation may feel intimate and discomforting, a vulnerable conversation is OK -  listen with compassion but do not serve as a therapist;</a:t>
            </a:r>
            <a:br>
              <a:rPr lang="en-US" sz="3200" dirty="0">
                <a:solidFill>
                  <a:schemeClr val="tx1"/>
                </a:solidFill>
                <a:latin typeface="Arial"/>
                <a:cs typeface="Arial"/>
              </a:rPr>
            </a:br>
            <a:endParaRPr lang="en-US" sz="3200" dirty="0">
              <a:solidFill>
                <a:schemeClr val="tx1"/>
              </a:solidFill>
              <a:latin typeface="Arial"/>
              <a:cs typeface="Arial"/>
            </a:endParaRPr>
          </a:p>
          <a:p>
            <a:pPr marL="342900" indent="-342900">
              <a:buFont typeface="Arial,Sans-Serif" panose="020B0604020202020204" pitchFamily="34" charset="0"/>
              <a:buChar char="•"/>
            </a:pPr>
            <a:r>
              <a:rPr lang="en-US" sz="3200" dirty="0">
                <a:solidFill>
                  <a:schemeClr val="tx1"/>
                </a:solidFill>
                <a:latin typeface="Arial"/>
                <a:cs typeface="Arial"/>
              </a:rPr>
              <a:t>Be prepared to handle mental health conversations without overstepping HR expertise or Supervisory role;</a:t>
            </a:r>
          </a:p>
          <a:p>
            <a:pPr marL="0" indent="0">
              <a:buNone/>
            </a:pPr>
            <a:endParaRPr lang="en-US" dirty="0"/>
          </a:p>
        </p:txBody>
      </p:sp>
      <p:sp>
        <p:nvSpPr>
          <p:cNvPr id="4" name="Slide Number Placeholder 3">
            <a:extLst>
              <a:ext uri="{FF2B5EF4-FFF2-40B4-BE49-F238E27FC236}">
                <a16:creationId xmlns:a16="http://schemas.microsoft.com/office/drawing/2014/main" id="{D7576164-D94D-6F2D-4AF0-A9995E85FC71}"/>
              </a:ext>
            </a:extLst>
          </p:cNvPr>
          <p:cNvSpPr>
            <a:spLocks noGrp="1"/>
          </p:cNvSpPr>
          <p:nvPr>
            <p:ph type="sldNum" sz="quarter" idx="4"/>
          </p:nvPr>
        </p:nvSpPr>
        <p:spPr/>
        <p:txBody>
          <a:bodyPr/>
          <a:lstStyle/>
          <a:p>
            <a:fld id="{DC3C0ABA-9BEB-4C55-AF8E-447A21CEDAEE}" type="slidenum">
              <a:rPr lang="en-US" smtClean="0"/>
              <a:pPr/>
              <a:t>15</a:t>
            </a:fld>
            <a:endParaRPr lang="en-US"/>
          </a:p>
        </p:txBody>
      </p:sp>
    </p:spTree>
    <p:extLst>
      <p:ext uri="{BB962C8B-B14F-4D97-AF65-F5344CB8AC3E}">
        <p14:creationId xmlns:p14="http://schemas.microsoft.com/office/powerpoint/2010/main" val="2917624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A74B8-E5AE-0A05-B721-EE2E4739FE8B}"/>
              </a:ext>
            </a:extLst>
          </p:cNvPr>
          <p:cNvSpPr>
            <a:spLocks noGrp="1"/>
          </p:cNvSpPr>
          <p:nvPr>
            <p:ph type="title"/>
          </p:nvPr>
        </p:nvSpPr>
        <p:spPr/>
        <p:txBody>
          <a:bodyPr/>
          <a:lstStyle/>
          <a:p>
            <a:pPr algn="ctr"/>
            <a:r>
              <a:rPr lang="en-US" dirty="0">
                <a:latin typeface="Arial"/>
                <a:cs typeface="Arial"/>
              </a:rPr>
              <a:t>Be Prepared</a:t>
            </a:r>
            <a:endParaRPr lang="en-US" dirty="0"/>
          </a:p>
        </p:txBody>
      </p:sp>
      <p:sp>
        <p:nvSpPr>
          <p:cNvPr id="3" name="Content Placeholder 2">
            <a:extLst>
              <a:ext uri="{FF2B5EF4-FFF2-40B4-BE49-F238E27FC236}">
                <a16:creationId xmlns:a16="http://schemas.microsoft.com/office/drawing/2014/main" id="{AB82F21E-3C0E-DF38-A97E-9E491ECF1C7A}"/>
              </a:ext>
            </a:extLst>
          </p:cNvPr>
          <p:cNvSpPr>
            <a:spLocks noGrp="1"/>
          </p:cNvSpPr>
          <p:nvPr>
            <p:ph idx="1"/>
          </p:nvPr>
        </p:nvSpPr>
        <p:spPr>
          <a:xfrm>
            <a:off x="472440" y="1537686"/>
            <a:ext cx="11247120" cy="4534885"/>
          </a:xfrm>
        </p:spPr>
        <p:txBody>
          <a:bodyPr/>
          <a:lstStyle/>
          <a:p>
            <a:r>
              <a:rPr lang="en-US" sz="3200" dirty="0">
                <a:latin typeface="Arial"/>
                <a:cs typeface="Arial"/>
              </a:rPr>
              <a:t>You can ask about what has been the impact and has been happening at work. </a:t>
            </a:r>
            <a:br>
              <a:rPr lang="en-US" sz="3200" dirty="0">
                <a:latin typeface="Arial"/>
                <a:cs typeface="Arial"/>
              </a:rPr>
            </a:br>
            <a:endParaRPr lang="en-US" sz="3200" dirty="0">
              <a:latin typeface="Arial"/>
              <a:cs typeface="Arial"/>
            </a:endParaRPr>
          </a:p>
          <a:p>
            <a:r>
              <a:rPr lang="en-US" sz="3200" dirty="0">
                <a:latin typeface="Arial"/>
                <a:cs typeface="Arial"/>
              </a:rPr>
              <a:t>Do </a:t>
            </a:r>
            <a:r>
              <a:rPr lang="en-US" sz="3200" u="sng" dirty="0">
                <a:latin typeface="Arial"/>
                <a:cs typeface="Arial"/>
              </a:rPr>
              <a:t>not</a:t>
            </a:r>
            <a:r>
              <a:rPr lang="en-US" sz="3200" dirty="0">
                <a:latin typeface="Arial"/>
                <a:cs typeface="Arial"/>
              </a:rPr>
              <a:t> ask why the employee is having difficulties –  you can’t force them to talk about their health.</a:t>
            </a:r>
            <a:endParaRPr lang="en-US" sz="3200" dirty="0"/>
          </a:p>
          <a:p>
            <a:pPr marL="0" indent="0">
              <a:buNone/>
            </a:pPr>
            <a:endParaRPr lang="en-US" dirty="0"/>
          </a:p>
        </p:txBody>
      </p:sp>
      <p:sp>
        <p:nvSpPr>
          <p:cNvPr id="4" name="Slide Number Placeholder 3">
            <a:extLst>
              <a:ext uri="{FF2B5EF4-FFF2-40B4-BE49-F238E27FC236}">
                <a16:creationId xmlns:a16="http://schemas.microsoft.com/office/drawing/2014/main" id="{8269FB3D-74D5-9A03-3179-84BB985DC377}"/>
              </a:ext>
            </a:extLst>
          </p:cNvPr>
          <p:cNvSpPr>
            <a:spLocks noGrp="1"/>
          </p:cNvSpPr>
          <p:nvPr>
            <p:ph type="sldNum" sz="quarter" idx="4"/>
          </p:nvPr>
        </p:nvSpPr>
        <p:spPr/>
        <p:txBody>
          <a:bodyPr/>
          <a:lstStyle/>
          <a:p>
            <a:fld id="{DC3C0ABA-9BEB-4C55-AF8E-447A21CEDAEE}" type="slidenum">
              <a:rPr lang="en-US" smtClean="0"/>
              <a:pPr/>
              <a:t>16</a:t>
            </a:fld>
            <a:endParaRPr lang="en-US"/>
          </a:p>
        </p:txBody>
      </p:sp>
    </p:spTree>
    <p:extLst>
      <p:ext uri="{BB962C8B-B14F-4D97-AF65-F5344CB8AC3E}">
        <p14:creationId xmlns:p14="http://schemas.microsoft.com/office/powerpoint/2010/main" val="923504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B388-9E5F-FC00-9F26-C21DD133E22B}"/>
              </a:ext>
            </a:extLst>
          </p:cNvPr>
          <p:cNvSpPr>
            <a:spLocks noGrp="1"/>
          </p:cNvSpPr>
          <p:nvPr>
            <p:ph type="title"/>
          </p:nvPr>
        </p:nvSpPr>
        <p:spPr/>
        <p:txBody>
          <a:bodyPr/>
          <a:lstStyle/>
          <a:p>
            <a:pPr algn="ctr"/>
            <a:r>
              <a:rPr lang="en-US" dirty="0"/>
              <a:t>Listen First</a:t>
            </a:r>
            <a:br>
              <a:rPr lang="en-US" dirty="0"/>
            </a:br>
            <a:endParaRPr lang="en-US" dirty="0"/>
          </a:p>
        </p:txBody>
      </p:sp>
      <p:sp>
        <p:nvSpPr>
          <p:cNvPr id="3" name="Content Placeholder 2">
            <a:extLst>
              <a:ext uri="{FF2B5EF4-FFF2-40B4-BE49-F238E27FC236}">
                <a16:creationId xmlns:a16="http://schemas.microsoft.com/office/drawing/2014/main" id="{EBFB71A7-3E91-ACB0-BD78-E03E1E92D8B2}"/>
              </a:ext>
            </a:extLst>
          </p:cNvPr>
          <p:cNvSpPr>
            <a:spLocks noGrp="1"/>
          </p:cNvSpPr>
          <p:nvPr>
            <p:ph idx="1"/>
          </p:nvPr>
        </p:nvSpPr>
        <p:spPr>
          <a:xfrm>
            <a:off x="472440" y="1562582"/>
            <a:ext cx="11247120" cy="4901279"/>
          </a:xfrm>
        </p:spPr>
        <p:txBody>
          <a:bodyPr/>
          <a:lstStyle/>
          <a:p>
            <a:pPr marL="342900" indent="-342900">
              <a:buFont typeface="Arial" panose="020B0604020202020204" pitchFamily="34" charset="0"/>
              <a:buChar char="•"/>
            </a:pPr>
            <a:r>
              <a:rPr lang="en-US" sz="3200" dirty="0">
                <a:solidFill>
                  <a:schemeClr val="tx1"/>
                </a:solidFill>
              </a:rPr>
              <a:t>When speaking with an employee about their current struggles – listen - instead of immediately advocating for some particular course of action; </a:t>
            </a:r>
          </a:p>
          <a:p>
            <a:pPr marL="342900" indent="-342900">
              <a:buFont typeface="Arial" panose="020B0604020202020204" pitchFamily="34" charset="0"/>
              <a:buChar char="•"/>
            </a:pPr>
            <a:r>
              <a:rPr lang="en-US" sz="3200" dirty="0">
                <a:solidFill>
                  <a:schemeClr val="tx1"/>
                </a:solidFill>
              </a:rPr>
              <a:t>Employees want a supportive sounding board;</a:t>
            </a:r>
          </a:p>
          <a:p>
            <a:pPr marL="342900" indent="-342900">
              <a:buFont typeface="Arial" panose="020B0604020202020204" pitchFamily="34" charset="0"/>
              <a:buChar char="•"/>
            </a:pPr>
            <a:r>
              <a:rPr lang="en-US" sz="3200" dirty="0">
                <a:solidFill>
                  <a:schemeClr val="tx1"/>
                </a:solidFill>
              </a:rPr>
              <a:t>Say – </a:t>
            </a:r>
            <a:r>
              <a:rPr lang="en-US" sz="3200" i="1" dirty="0">
                <a:solidFill>
                  <a:schemeClr val="tx1"/>
                </a:solidFill>
              </a:rPr>
              <a:t>How can we support you</a:t>
            </a:r>
            <a:r>
              <a:rPr lang="en-US" sz="3200" dirty="0">
                <a:solidFill>
                  <a:schemeClr val="tx1"/>
                </a:solidFill>
              </a:rPr>
              <a:t>?</a:t>
            </a:r>
          </a:p>
          <a:p>
            <a:pPr marL="342900" indent="-342900">
              <a:buFont typeface="Arial" panose="020B0604020202020204" pitchFamily="34" charset="0"/>
              <a:buChar char="•"/>
            </a:pPr>
            <a:r>
              <a:rPr lang="en-US" sz="3200" dirty="0">
                <a:solidFill>
                  <a:schemeClr val="tx1"/>
                </a:solidFill>
              </a:rPr>
              <a:t>Know policies and what can be offered- temporary flexible schedule, adjusted workload, work from home, taking a leave or modifications to the work environment (light/space/etc.);</a:t>
            </a:r>
          </a:p>
          <a:p>
            <a:endParaRPr lang="en-US" dirty="0"/>
          </a:p>
        </p:txBody>
      </p:sp>
      <p:sp>
        <p:nvSpPr>
          <p:cNvPr id="4" name="Slide Number Placeholder 3">
            <a:extLst>
              <a:ext uri="{FF2B5EF4-FFF2-40B4-BE49-F238E27FC236}">
                <a16:creationId xmlns:a16="http://schemas.microsoft.com/office/drawing/2014/main" id="{24E5787A-0119-8247-A438-2D5BEA2657D7}"/>
              </a:ext>
            </a:extLst>
          </p:cNvPr>
          <p:cNvSpPr>
            <a:spLocks noGrp="1"/>
          </p:cNvSpPr>
          <p:nvPr>
            <p:ph type="sldNum" sz="quarter" idx="4"/>
          </p:nvPr>
        </p:nvSpPr>
        <p:spPr/>
        <p:txBody>
          <a:bodyPr/>
          <a:lstStyle/>
          <a:p>
            <a:fld id="{DC3C0ABA-9BEB-4C55-AF8E-447A21CEDAEE}" type="slidenum">
              <a:rPr lang="en-US" smtClean="0"/>
              <a:pPr/>
              <a:t>17</a:t>
            </a:fld>
            <a:endParaRPr lang="en-US"/>
          </a:p>
        </p:txBody>
      </p:sp>
    </p:spTree>
    <p:extLst>
      <p:ext uri="{BB962C8B-B14F-4D97-AF65-F5344CB8AC3E}">
        <p14:creationId xmlns:p14="http://schemas.microsoft.com/office/powerpoint/2010/main" val="3801146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29B9-1343-1504-C152-4F907BFA80E4}"/>
              </a:ext>
            </a:extLst>
          </p:cNvPr>
          <p:cNvSpPr>
            <a:spLocks noGrp="1"/>
          </p:cNvSpPr>
          <p:nvPr>
            <p:ph type="title"/>
          </p:nvPr>
        </p:nvSpPr>
        <p:spPr/>
        <p:txBody>
          <a:bodyPr/>
          <a:lstStyle/>
          <a:p>
            <a:pPr algn="ctr"/>
            <a:r>
              <a:rPr lang="en-US" dirty="0"/>
              <a:t>HR Advice for Supervisors </a:t>
            </a:r>
            <a:br>
              <a:rPr lang="en-US" dirty="0"/>
            </a:br>
            <a:endParaRPr lang="en-US" dirty="0"/>
          </a:p>
        </p:txBody>
      </p:sp>
      <p:sp>
        <p:nvSpPr>
          <p:cNvPr id="3" name="Content Placeholder 2">
            <a:extLst>
              <a:ext uri="{FF2B5EF4-FFF2-40B4-BE49-F238E27FC236}">
                <a16:creationId xmlns:a16="http://schemas.microsoft.com/office/drawing/2014/main" id="{A8B1DC6B-7915-B075-CF17-5153C15EDD2D}"/>
              </a:ext>
            </a:extLst>
          </p:cNvPr>
          <p:cNvSpPr>
            <a:spLocks noGrp="1"/>
          </p:cNvSpPr>
          <p:nvPr>
            <p:ph idx="1"/>
          </p:nvPr>
        </p:nvSpPr>
        <p:spPr/>
        <p:txBody>
          <a:bodyPr>
            <a:normAutofit/>
          </a:bodyPr>
          <a:lstStyle/>
          <a:p>
            <a:pPr marL="342900" indent="-342900">
              <a:buFont typeface="Arial" panose="020B0604020202020204" pitchFamily="34" charset="0"/>
              <a:buChar char="•"/>
            </a:pPr>
            <a:r>
              <a:rPr lang="en-US" sz="3200" dirty="0">
                <a:solidFill>
                  <a:srgbClr val="111111"/>
                </a:solidFill>
                <a:latin typeface="Arial"/>
                <a:ea typeface="Times New Roman" panose="02020603050405020304" pitchFamily="18" charset="0"/>
                <a:cs typeface="Arial"/>
              </a:rPr>
              <a:t>Supervisors </a:t>
            </a:r>
            <a:r>
              <a:rPr lang="en-US" sz="3200" dirty="0">
                <a:solidFill>
                  <a:srgbClr val="111111"/>
                </a:solidFill>
                <a:effectLst/>
                <a:latin typeface="Arial"/>
                <a:ea typeface="Times New Roman" panose="02020603050405020304" pitchFamily="18" charset="0"/>
                <a:cs typeface="Arial"/>
              </a:rPr>
              <a:t>should be genuine and available to employees who seek to express their mental health concerns and seek guidance; </a:t>
            </a:r>
            <a:endParaRPr lang="en-US" sz="3200" dirty="0">
              <a:latin typeface="Arial"/>
              <a:cs typeface="Arial"/>
            </a:endParaRPr>
          </a:p>
          <a:p>
            <a:pPr marL="342900" indent="-342900">
              <a:buFont typeface="Arial" panose="020B0604020202020204" pitchFamily="34" charset="0"/>
              <a:buChar char="•"/>
            </a:pPr>
            <a:r>
              <a:rPr lang="en-US" sz="3200" dirty="0">
                <a:solidFill>
                  <a:schemeClr val="tx1"/>
                </a:solidFill>
                <a:latin typeface="Arial"/>
                <a:cs typeface="Arial"/>
              </a:rPr>
              <a:t>Encourage supervisors to check-in with HR for assistance;</a:t>
            </a:r>
          </a:p>
          <a:p>
            <a:pPr marL="342900" indent="-342900">
              <a:buFont typeface="Arial" panose="020B0604020202020204" pitchFamily="34" charset="0"/>
              <a:buChar char="•"/>
            </a:pPr>
            <a:r>
              <a:rPr lang="en-US" sz="3200" dirty="0">
                <a:solidFill>
                  <a:schemeClr val="tx1"/>
                </a:solidFill>
                <a:latin typeface="Arial"/>
                <a:cs typeface="Arial"/>
              </a:rPr>
              <a:t>Supervisors may want to discuss through a plan for </a:t>
            </a:r>
            <a:r>
              <a:rPr lang="en-US" sz="3200" dirty="0">
                <a:solidFill>
                  <a:schemeClr val="tx1"/>
                </a:solidFill>
                <a:effectLst/>
                <a:latin typeface="Arial"/>
                <a:ea typeface="Calibri" panose="020F0502020204030204" pitchFamily="34" charset="0"/>
                <a:cs typeface="Arial"/>
              </a:rPr>
              <a:t>managing staff expectations when they do ask for help with their mental health;</a:t>
            </a:r>
          </a:p>
          <a:p>
            <a:pPr marL="342900" indent="-342900">
              <a:buChar char="•"/>
            </a:pPr>
            <a:r>
              <a:rPr lang="en-US" sz="3200" dirty="0">
                <a:solidFill>
                  <a:schemeClr val="tx1"/>
                </a:solidFill>
                <a:latin typeface="Arial"/>
                <a:cs typeface="Arial"/>
              </a:rPr>
              <a:t>Supervisor advocacy is an opportunity to demonstrate empathy which improves co-workers attitudes around support for colleagues and their mental health;</a:t>
            </a:r>
            <a:endParaRPr lang="en-US" sz="32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3BCD23F4-FA29-FE01-E65C-757AEA7A2E3F}"/>
              </a:ext>
            </a:extLst>
          </p:cNvPr>
          <p:cNvSpPr>
            <a:spLocks noGrp="1"/>
          </p:cNvSpPr>
          <p:nvPr>
            <p:ph type="sldNum" sz="quarter" idx="4"/>
          </p:nvPr>
        </p:nvSpPr>
        <p:spPr/>
        <p:txBody>
          <a:bodyPr/>
          <a:lstStyle/>
          <a:p>
            <a:fld id="{DC3C0ABA-9BEB-4C55-AF8E-447A21CEDAEE}" type="slidenum">
              <a:rPr lang="en-US" smtClean="0"/>
              <a:pPr/>
              <a:t>18</a:t>
            </a:fld>
            <a:endParaRPr lang="en-US"/>
          </a:p>
        </p:txBody>
      </p:sp>
    </p:spTree>
    <p:extLst>
      <p:ext uri="{BB962C8B-B14F-4D97-AF65-F5344CB8AC3E}">
        <p14:creationId xmlns:p14="http://schemas.microsoft.com/office/powerpoint/2010/main" val="4034044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8E79-4C88-081E-3304-5D9DABE09500}"/>
              </a:ext>
            </a:extLst>
          </p:cNvPr>
          <p:cNvSpPr>
            <a:spLocks noGrp="1"/>
          </p:cNvSpPr>
          <p:nvPr>
            <p:ph type="title"/>
          </p:nvPr>
        </p:nvSpPr>
        <p:spPr/>
        <p:txBody>
          <a:bodyPr/>
          <a:lstStyle/>
          <a:p>
            <a:pPr algn="ctr"/>
            <a:r>
              <a:rPr lang="en-US" dirty="0">
                <a:latin typeface="Arial"/>
                <a:cs typeface="Arial"/>
              </a:rPr>
              <a:t>The HR Professional's Toolkit </a:t>
            </a:r>
            <a:br>
              <a:rPr lang="en-US" dirty="0">
                <a:latin typeface="Arial"/>
                <a:cs typeface="Arial"/>
              </a:rPr>
            </a:br>
            <a:endParaRPr lang="en-US" dirty="0"/>
          </a:p>
        </p:txBody>
      </p:sp>
      <p:sp>
        <p:nvSpPr>
          <p:cNvPr id="3" name="Content Placeholder 2">
            <a:extLst>
              <a:ext uri="{FF2B5EF4-FFF2-40B4-BE49-F238E27FC236}">
                <a16:creationId xmlns:a16="http://schemas.microsoft.com/office/drawing/2014/main" id="{9D141643-FF29-A59A-28DD-636E3371516A}"/>
              </a:ext>
            </a:extLst>
          </p:cNvPr>
          <p:cNvSpPr>
            <a:spLocks noGrp="1"/>
          </p:cNvSpPr>
          <p:nvPr>
            <p:ph idx="1"/>
          </p:nvPr>
        </p:nvSpPr>
        <p:spPr/>
        <p:txBody>
          <a:bodyPr>
            <a:normAutofit/>
          </a:bodyPr>
          <a:lstStyle/>
          <a:p>
            <a:pPr marL="342900" indent="-342900">
              <a:buFont typeface="Arial" panose="020B0604020202020204" pitchFamily="34" charset="0"/>
              <a:buChar char="•"/>
            </a:pPr>
            <a:r>
              <a:rPr lang="en-US" sz="3200" dirty="0">
                <a:solidFill>
                  <a:schemeClr val="tx1"/>
                </a:solidFill>
                <a:latin typeface="Arial"/>
                <a:cs typeface="Arial"/>
              </a:rPr>
              <a:t>Mental Health is covered by the ADA</a:t>
            </a:r>
          </a:p>
          <a:p>
            <a:pPr marL="800100" lvl="1" indent="-342900"/>
            <a:r>
              <a:rPr lang="en-US" sz="2800" dirty="0">
                <a:solidFill>
                  <a:schemeClr val="tx1"/>
                </a:solidFill>
                <a:latin typeface="Arial"/>
                <a:cs typeface="Arial"/>
              </a:rPr>
              <a:t>With protections from ADA discrimination/ retaliation </a:t>
            </a:r>
            <a:endParaRPr lang="en-US" sz="2800" dirty="0">
              <a:solidFill>
                <a:schemeClr val="tx1"/>
              </a:solidFill>
            </a:endParaRPr>
          </a:p>
          <a:p>
            <a:pPr marL="342900" indent="-342900">
              <a:buFont typeface="Arial" panose="020B0604020202020204" pitchFamily="34" charset="0"/>
              <a:buChar char="•"/>
            </a:pPr>
            <a:r>
              <a:rPr lang="en-US" sz="3200" dirty="0">
                <a:solidFill>
                  <a:schemeClr val="tx1"/>
                </a:solidFill>
                <a:latin typeface="Arial"/>
                <a:cs typeface="Arial"/>
              </a:rPr>
              <a:t>Medical Privacy – HIPPA workplace confidentiality rights</a:t>
            </a:r>
          </a:p>
          <a:p>
            <a:pPr marL="342900" indent="-342900">
              <a:buFont typeface="Arial" panose="020B0604020202020204" pitchFamily="34" charset="0"/>
              <a:buChar char="•"/>
            </a:pPr>
            <a:r>
              <a:rPr lang="en-US" sz="3200" dirty="0">
                <a:solidFill>
                  <a:schemeClr val="tx1"/>
                </a:solidFill>
                <a:latin typeface="Arial"/>
                <a:cs typeface="Arial"/>
              </a:rPr>
              <a:t>Family Medical Leave Act (FMLA) – including intermittent, serious health condition preventing the performance of their job</a:t>
            </a:r>
          </a:p>
          <a:p>
            <a:pPr marL="342900" indent="-342900">
              <a:buFont typeface="Arial" panose="020B0604020202020204" pitchFamily="34" charset="0"/>
              <a:buChar char="•"/>
            </a:pPr>
            <a:r>
              <a:rPr lang="en-US" sz="3200" dirty="0">
                <a:solidFill>
                  <a:schemeClr val="tx1"/>
                </a:solidFill>
                <a:latin typeface="Arial"/>
                <a:cs typeface="Arial"/>
              </a:rPr>
              <a:t>EAP to provide additional support and referrals</a:t>
            </a:r>
          </a:p>
          <a:p>
            <a:pPr marL="342900" indent="-342900"/>
            <a:r>
              <a:rPr lang="en-US" sz="3200" dirty="0">
                <a:solidFill>
                  <a:schemeClr val="tx1"/>
                </a:solidFill>
                <a:latin typeface="Arial"/>
                <a:cs typeface="Arial"/>
              </a:rPr>
              <a:t>Reasonable Accommodations – help employees perform their job</a:t>
            </a:r>
          </a:p>
          <a:p>
            <a:endParaRPr lang="en-US" dirty="0"/>
          </a:p>
        </p:txBody>
      </p:sp>
      <p:sp>
        <p:nvSpPr>
          <p:cNvPr id="4" name="Slide Number Placeholder 3">
            <a:extLst>
              <a:ext uri="{FF2B5EF4-FFF2-40B4-BE49-F238E27FC236}">
                <a16:creationId xmlns:a16="http://schemas.microsoft.com/office/drawing/2014/main" id="{C6B0C977-8ED1-12DF-0288-61A3DBFCE182}"/>
              </a:ext>
            </a:extLst>
          </p:cNvPr>
          <p:cNvSpPr>
            <a:spLocks noGrp="1"/>
          </p:cNvSpPr>
          <p:nvPr>
            <p:ph type="sldNum" sz="quarter" idx="4"/>
          </p:nvPr>
        </p:nvSpPr>
        <p:spPr/>
        <p:txBody>
          <a:bodyPr/>
          <a:lstStyle/>
          <a:p>
            <a:fld id="{DC3C0ABA-9BEB-4C55-AF8E-447A21CEDAEE}" type="slidenum">
              <a:rPr lang="en-US" smtClean="0"/>
              <a:pPr/>
              <a:t>19</a:t>
            </a:fld>
            <a:endParaRPr lang="en-US"/>
          </a:p>
        </p:txBody>
      </p:sp>
    </p:spTree>
    <p:extLst>
      <p:ext uri="{BB962C8B-B14F-4D97-AF65-F5344CB8AC3E}">
        <p14:creationId xmlns:p14="http://schemas.microsoft.com/office/powerpoint/2010/main" val="3001266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BCDE0A-A6C0-05EE-7AF0-6AA9C422A58D}"/>
              </a:ext>
            </a:extLst>
          </p:cNvPr>
          <p:cNvSpPr>
            <a:spLocks noGrp="1"/>
          </p:cNvSpPr>
          <p:nvPr>
            <p:ph idx="1"/>
          </p:nvPr>
        </p:nvSpPr>
        <p:spPr>
          <a:xfrm>
            <a:off x="255181" y="978195"/>
            <a:ext cx="11632019" cy="5094376"/>
          </a:xfrm>
        </p:spPr>
        <p:txBody>
          <a:bodyPr>
            <a:normAutofit fontScale="47500" lnSpcReduction="20000"/>
          </a:bodyPr>
          <a:lstStyle/>
          <a:p>
            <a:pPr>
              <a:lnSpc>
                <a:spcPct val="120000"/>
              </a:lnSpc>
            </a:pPr>
            <a:r>
              <a:rPr lang="en-US" sz="3800" b="1" dirty="0">
                <a:latin typeface="Arial"/>
                <a:cs typeface="Arial"/>
              </a:rPr>
              <a:t>Observation sustaining concentration</a:t>
            </a:r>
            <a:r>
              <a:rPr lang="en-US" sz="3800" dirty="0">
                <a:latin typeface="Arial"/>
                <a:cs typeface="Arial"/>
              </a:rPr>
              <a:t>– restlessness, shortened attention span, easily distracted, trouble remembering verbal directions</a:t>
            </a:r>
          </a:p>
          <a:p>
            <a:pPr lvl="1">
              <a:lnSpc>
                <a:spcPct val="120000"/>
              </a:lnSpc>
              <a:buFont typeface="Courier New" panose="02070309020205020404" pitchFamily="49" charset="0"/>
              <a:buChar char="o"/>
            </a:pPr>
            <a:r>
              <a:rPr lang="en-US" sz="3400" u="sng" dirty="0">
                <a:latin typeface="Arial"/>
                <a:cs typeface="Arial"/>
              </a:rPr>
              <a:t>Example</a:t>
            </a:r>
            <a:r>
              <a:rPr lang="en-US" sz="3400" dirty="0">
                <a:latin typeface="Arial"/>
                <a:cs typeface="Arial"/>
              </a:rPr>
              <a:t>: An employee may have trouble focusing on one task for extended periods.</a:t>
            </a:r>
          </a:p>
          <a:p>
            <a:pPr lvl="1">
              <a:lnSpc>
                <a:spcPct val="120000"/>
              </a:lnSpc>
              <a:buFont typeface="Courier New" panose="02070309020205020404" pitchFamily="49" charset="0"/>
              <a:buChar char="o"/>
            </a:pPr>
            <a:r>
              <a:rPr lang="en-US" sz="3400" u="sng" dirty="0">
                <a:latin typeface="Arial"/>
                <a:cs typeface="Arial"/>
              </a:rPr>
              <a:t>Possible solutions</a:t>
            </a:r>
            <a:r>
              <a:rPr lang="en-US" sz="3400" dirty="0">
                <a:latin typeface="Arial"/>
                <a:cs typeface="Arial"/>
              </a:rPr>
              <a:t>: Break large projects into smaller tasks, allow brief but more frequent breaks to stretch, walk around, get fresh air, assign tasks one at a time. </a:t>
            </a:r>
            <a:br>
              <a:rPr lang="en-US" dirty="0">
                <a:latin typeface="Arial"/>
                <a:cs typeface="Arial"/>
              </a:rPr>
            </a:br>
            <a:endParaRPr lang="en-US" dirty="0">
              <a:latin typeface="Arial"/>
              <a:cs typeface="Arial"/>
            </a:endParaRPr>
          </a:p>
          <a:p>
            <a:pPr>
              <a:lnSpc>
                <a:spcPct val="120000"/>
              </a:lnSpc>
            </a:pPr>
            <a:r>
              <a:rPr lang="en-US" sz="3800" b="1" dirty="0">
                <a:latin typeface="Arial"/>
                <a:cs typeface="Arial"/>
              </a:rPr>
              <a:t>Observation handling time pressures and multiple tasks</a:t>
            </a:r>
            <a:r>
              <a:rPr lang="en-US" sz="3800" dirty="0">
                <a:latin typeface="Arial"/>
                <a:cs typeface="Arial"/>
              </a:rPr>
              <a:t>– managing assignments &amp; meeting deadlines, prioritizing tasks</a:t>
            </a:r>
          </a:p>
          <a:p>
            <a:pPr lvl="1">
              <a:lnSpc>
                <a:spcPct val="120000"/>
              </a:lnSpc>
              <a:buFont typeface="Courier New" panose="02070309020205020404" pitchFamily="49" charset="0"/>
              <a:buChar char="o"/>
            </a:pPr>
            <a:r>
              <a:rPr lang="en-US" sz="3400" u="sng" dirty="0">
                <a:latin typeface="Arial"/>
                <a:cs typeface="Arial"/>
              </a:rPr>
              <a:t>Example</a:t>
            </a:r>
            <a:r>
              <a:rPr lang="en-US" sz="3400" dirty="0">
                <a:latin typeface="Arial"/>
                <a:cs typeface="Arial"/>
              </a:rPr>
              <a:t>: An employee may not know how to decide which tasks should be done first, or be able to complete tasks by the due date.</a:t>
            </a:r>
          </a:p>
          <a:p>
            <a:pPr lvl="1">
              <a:lnSpc>
                <a:spcPct val="120000"/>
              </a:lnSpc>
              <a:buFont typeface="Courier New" panose="02070309020205020404" pitchFamily="49" charset="0"/>
              <a:buChar char="o"/>
            </a:pPr>
            <a:r>
              <a:rPr lang="en-US" sz="3400" u="sng" dirty="0">
                <a:latin typeface="Arial"/>
                <a:cs typeface="Arial"/>
              </a:rPr>
              <a:t>Possible solutions</a:t>
            </a:r>
            <a:r>
              <a:rPr lang="en-US" sz="3400" dirty="0">
                <a:latin typeface="Arial"/>
                <a:cs typeface="Arial"/>
              </a:rPr>
              <a:t>: Break larger projects down into manageable tasks, meet regularly to help the employee to prioritize tasks or to estimate time to complete project. </a:t>
            </a:r>
          </a:p>
          <a:p>
            <a:endParaRPr lang="en-US" sz="3600" dirty="0"/>
          </a:p>
          <a:p>
            <a:pPr>
              <a:lnSpc>
                <a:spcPct val="120000"/>
              </a:lnSpc>
              <a:spcBef>
                <a:spcPts val="0"/>
              </a:spcBef>
            </a:pPr>
            <a:r>
              <a:rPr lang="en-US" sz="3800" b="1" dirty="0">
                <a:latin typeface="Arial"/>
                <a:cs typeface="Arial"/>
              </a:rPr>
              <a:t>Observation difficulty screening out environmental stimuli </a:t>
            </a:r>
            <a:r>
              <a:rPr lang="en-US" sz="3800" dirty="0">
                <a:latin typeface="Arial"/>
                <a:cs typeface="Arial"/>
              </a:rPr>
              <a:t>– an inability to block out sounds, sights, or odors which interfere with focusing on tasks </a:t>
            </a:r>
          </a:p>
          <a:p>
            <a:pPr lvl="1">
              <a:lnSpc>
                <a:spcPct val="120000"/>
              </a:lnSpc>
              <a:spcBef>
                <a:spcPts val="0"/>
              </a:spcBef>
              <a:buFont typeface="Courier New" panose="02070309020205020404" pitchFamily="49" charset="0"/>
              <a:buChar char="o"/>
            </a:pPr>
            <a:r>
              <a:rPr lang="en-US" sz="3400" u="sng" dirty="0">
                <a:latin typeface="Arial"/>
                <a:cs typeface="Arial"/>
              </a:rPr>
              <a:t>Example</a:t>
            </a:r>
            <a:r>
              <a:rPr lang="en-US" sz="3400" dirty="0">
                <a:latin typeface="Arial"/>
                <a:cs typeface="Arial"/>
              </a:rPr>
              <a:t>: an employee may not be able to work next to a noisy printer or in a high traffic area. </a:t>
            </a:r>
          </a:p>
          <a:p>
            <a:pPr lvl="1">
              <a:lnSpc>
                <a:spcPct val="120000"/>
              </a:lnSpc>
              <a:spcBef>
                <a:spcPts val="0"/>
              </a:spcBef>
              <a:buFont typeface="Courier New" panose="02070309020205020404" pitchFamily="49" charset="0"/>
              <a:buChar char="o"/>
            </a:pPr>
            <a:r>
              <a:rPr lang="en-US" sz="3400" u="sng" dirty="0">
                <a:latin typeface="Arial"/>
                <a:cs typeface="Arial"/>
              </a:rPr>
              <a:t>Possible solutions</a:t>
            </a:r>
            <a:r>
              <a:rPr lang="en-US" sz="3400" dirty="0">
                <a:latin typeface="Arial"/>
                <a:cs typeface="Arial"/>
              </a:rPr>
              <a:t>: Move printer away from work area, allow employee to wear headphones playing soft music, install high partitions around desk. </a:t>
            </a:r>
          </a:p>
        </p:txBody>
      </p:sp>
      <p:sp>
        <p:nvSpPr>
          <p:cNvPr id="4" name="Slide Number Placeholder 3">
            <a:extLst>
              <a:ext uri="{FF2B5EF4-FFF2-40B4-BE49-F238E27FC236}">
                <a16:creationId xmlns:a16="http://schemas.microsoft.com/office/drawing/2014/main" id="{A383AA5D-CF59-FF90-FCE3-571B6391BD90}"/>
              </a:ext>
            </a:extLst>
          </p:cNvPr>
          <p:cNvSpPr>
            <a:spLocks noGrp="1"/>
          </p:cNvSpPr>
          <p:nvPr>
            <p:ph type="sldNum" sz="quarter" idx="4"/>
          </p:nvPr>
        </p:nvSpPr>
        <p:spPr/>
        <p:txBody>
          <a:bodyPr/>
          <a:lstStyle/>
          <a:p>
            <a:fld id="{DC3C0ABA-9BEB-4C55-AF8E-447A21CEDAEE}" type="slidenum">
              <a:rPr lang="en-US" smtClean="0"/>
              <a:pPr/>
              <a:t>20</a:t>
            </a:fld>
            <a:endParaRPr lang="en-US"/>
          </a:p>
        </p:txBody>
      </p:sp>
      <p:sp>
        <p:nvSpPr>
          <p:cNvPr id="2" name="TextBox 1">
            <a:extLst>
              <a:ext uri="{FF2B5EF4-FFF2-40B4-BE49-F238E27FC236}">
                <a16:creationId xmlns:a16="http://schemas.microsoft.com/office/drawing/2014/main" id="{93D24AF1-9FE9-FCB6-005B-AAE202BE4C41}"/>
              </a:ext>
            </a:extLst>
          </p:cNvPr>
          <p:cNvSpPr txBox="1"/>
          <p:nvPr/>
        </p:nvSpPr>
        <p:spPr>
          <a:xfrm>
            <a:off x="81023" y="200654"/>
            <a:ext cx="12110977" cy="584775"/>
          </a:xfrm>
          <a:prstGeom prst="rect">
            <a:avLst/>
          </a:prstGeom>
          <a:noFill/>
        </p:spPr>
        <p:txBody>
          <a:bodyPr wrap="square" rtlCol="0">
            <a:spAutoFit/>
          </a:bodyPr>
          <a:lstStyle/>
          <a:p>
            <a:r>
              <a:rPr lang="en-US" sz="3200" b="1" dirty="0">
                <a:latin typeface="Tahoma" panose="020B0604030504040204" pitchFamily="34" charset="0"/>
                <a:ea typeface="Tahoma" panose="020B0604030504040204" pitchFamily="34" charset="0"/>
                <a:cs typeface="Tahoma" panose="020B0604030504040204" pitchFamily="34" charset="0"/>
              </a:rPr>
              <a:t>Reasonable Accommodations for mental health conditions</a:t>
            </a:r>
          </a:p>
        </p:txBody>
      </p:sp>
    </p:spTree>
    <p:extLst>
      <p:ext uri="{BB962C8B-B14F-4D97-AF65-F5344CB8AC3E}">
        <p14:creationId xmlns:p14="http://schemas.microsoft.com/office/powerpoint/2010/main" val="557368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0D3BA-1951-DB3D-9F16-D5BD0800F964}"/>
              </a:ext>
            </a:extLst>
          </p:cNvPr>
          <p:cNvSpPr>
            <a:spLocks noGrp="1"/>
          </p:cNvSpPr>
          <p:nvPr>
            <p:ph type="title"/>
          </p:nvPr>
        </p:nvSpPr>
        <p:spPr/>
        <p:txBody>
          <a:bodyPr/>
          <a:lstStyle/>
          <a:p>
            <a:pPr algn="ctr"/>
            <a:r>
              <a:rPr lang="en-US" sz="4000" dirty="0"/>
              <a:t>Practical Ways HR Supports Mental Health </a:t>
            </a:r>
            <a:br>
              <a:rPr lang="en-US" dirty="0"/>
            </a:br>
            <a:endParaRPr lang="en-US" dirty="0"/>
          </a:p>
        </p:txBody>
      </p:sp>
      <p:sp>
        <p:nvSpPr>
          <p:cNvPr id="3" name="Content Placeholder 2">
            <a:extLst>
              <a:ext uri="{FF2B5EF4-FFF2-40B4-BE49-F238E27FC236}">
                <a16:creationId xmlns:a16="http://schemas.microsoft.com/office/drawing/2014/main" id="{84E13FB2-66EC-1A6F-D7DC-C307A7D15A3E}"/>
              </a:ext>
            </a:extLst>
          </p:cNvPr>
          <p:cNvSpPr>
            <a:spLocks noGrp="1"/>
          </p:cNvSpPr>
          <p:nvPr>
            <p:ph idx="1"/>
          </p:nvPr>
        </p:nvSpPr>
        <p:spPr/>
        <p:txBody>
          <a:bodyPr>
            <a:normAutofit fontScale="92500"/>
          </a:bodyPr>
          <a:lstStyle/>
          <a:p>
            <a:pPr marL="285750" indent="-285750" fontAlgn="t">
              <a:buFont typeface="Arial" panose="020B0604020202020204" pitchFamily="34" charset="0"/>
              <a:buChar char="•"/>
            </a:pPr>
            <a:r>
              <a:rPr lang="en-US" sz="3500" b="0" i="0" u="none" strike="noStrike" dirty="0">
                <a:solidFill>
                  <a:schemeClr val="tx1"/>
                </a:solidFill>
                <a:effectLst/>
              </a:rPr>
              <a:t>Creating an environment in which disclosure of MH can be discussed.</a:t>
            </a:r>
            <a:r>
              <a:rPr lang="en-US" sz="3500" dirty="0">
                <a:solidFill>
                  <a:schemeClr val="tx1"/>
                </a:solidFill>
              </a:rPr>
              <a:t> Encourage employees to seek treatment when needed.</a:t>
            </a:r>
            <a:endParaRPr lang="en-US" sz="3500" b="0" i="0" u="none" strike="noStrike" dirty="0">
              <a:solidFill>
                <a:schemeClr val="tx1"/>
              </a:solidFill>
              <a:effectLst/>
            </a:endParaRPr>
          </a:p>
          <a:p>
            <a:endParaRPr lang="en-US" sz="3500" dirty="0">
              <a:solidFill>
                <a:schemeClr val="tx1"/>
              </a:solidFill>
            </a:endParaRPr>
          </a:p>
          <a:p>
            <a:pPr marL="285750" indent="-285750" fontAlgn="t">
              <a:buFont typeface="Arial" panose="020B0604020202020204" pitchFamily="34" charset="0"/>
              <a:buChar char="•"/>
            </a:pPr>
            <a:r>
              <a:rPr lang="en-US" sz="3500" b="0" i="0" u="none" strike="noStrike" dirty="0">
                <a:solidFill>
                  <a:schemeClr val="tx1"/>
                </a:solidFill>
                <a:effectLst/>
              </a:rPr>
              <a:t>Employee Benefits: Share information on </a:t>
            </a:r>
            <a:r>
              <a:rPr lang="en-US" sz="3500" dirty="0">
                <a:solidFill>
                  <a:schemeClr val="tx1"/>
                </a:solidFill>
              </a:rPr>
              <a:t>benefits -</a:t>
            </a:r>
            <a:r>
              <a:rPr lang="en-US" sz="3500" b="0" i="0" u="none" strike="noStrike" dirty="0">
                <a:solidFill>
                  <a:schemeClr val="tx1"/>
                </a:solidFill>
                <a:effectLst/>
              </a:rPr>
              <a:t>coverage for mental health conditions, how to find a range of providers that provide diverse and comprehensive range of mental health.</a:t>
            </a:r>
            <a:r>
              <a:rPr lang="en-US" sz="3500" dirty="0">
                <a:solidFill>
                  <a:schemeClr val="tx1"/>
                </a:solidFill>
              </a:rPr>
              <a:t> NYSHIP benefits for Mental Health, some of the best in the nation with access to telehealth appointments covered. </a:t>
            </a:r>
            <a:r>
              <a:rPr lang="en-US" sz="3500" b="0" i="0" u="none" strike="noStrike" dirty="0">
                <a:solidFill>
                  <a:schemeClr val="tx1"/>
                </a:solidFill>
                <a:effectLst/>
              </a:rPr>
              <a:t>Provide </a:t>
            </a:r>
            <a:r>
              <a:rPr lang="en-US" sz="3500" dirty="0">
                <a:solidFill>
                  <a:schemeClr val="tx1"/>
                </a:solidFill>
              </a:rPr>
              <a:t>information</a:t>
            </a:r>
            <a:r>
              <a:rPr lang="en-US" sz="3500" b="0" i="0" u="none" strike="noStrike" dirty="0">
                <a:solidFill>
                  <a:schemeClr val="tx1"/>
                </a:solidFill>
                <a:effectLst/>
              </a:rPr>
              <a:t> on their rights under FMLA, ADA and RA’s.</a:t>
            </a:r>
            <a:endParaRPr lang="en-US" sz="3500" dirty="0">
              <a:solidFill>
                <a:schemeClr val="tx1"/>
              </a:solidFill>
            </a:endParaRPr>
          </a:p>
          <a:p>
            <a:pPr marL="0" indent="0">
              <a:buNone/>
            </a:pPr>
            <a:endParaRPr lang="en-US" dirty="0"/>
          </a:p>
        </p:txBody>
      </p:sp>
      <p:sp>
        <p:nvSpPr>
          <p:cNvPr id="4" name="Slide Number Placeholder 3">
            <a:extLst>
              <a:ext uri="{FF2B5EF4-FFF2-40B4-BE49-F238E27FC236}">
                <a16:creationId xmlns:a16="http://schemas.microsoft.com/office/drawing/2014/main" id="{CEF22866-4A38-97A5-9DCD-137FB439E20C}"/>
              </a:ext>
            </a:extLst>
          </p:cNvPr>
          <p:cNvSpPr>
            <a:spLocks noGrp="1"/>
          </p:cNvSpPr>
          <p:nvPr>
            <p:ph type="sldNum" sz="quarter" idx="4"/>
          </p:nvPr>
        </p:nvSpPr>
        <p:spPr/>
        <p:txBody>
          <a:bodyPr/>
          <a:lstStyle/>
          <a:p>
            <a:fld id="{DC3C0ABA-9BEB-4C55-AF8E-447A21CEDAEE}" type="slidenum">
              <a:rPr lang="en-US" smtClean="0"/>
              <a:pPr/>
              <a:t>21</a:t>
            </a:fld>
            <a:endParaRPr lang="en-US"/>
          </a:p>
        </p:txBody>
      </p:sp>
    </p:spTree>
    <p:extLst>
      <p:ext uri="{BB962C8B-B14F-4D97-AF65-F5344CB8AC3E}">
        <p14:creationId xmlns:p14="http://schemas.microsoft.com/office/powerpoint/2010/main" val="1692492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9AEE0-99E0-5ECE-F22A-F303B4F17CD2}"/>
              </a:ext>
            </a:extLst>
          </p:cNvPr>
          <p:cNvSpPr>
            <a:spLocks noGrp="1"/>
          </p:cNvSpPr>
          <p:nvPr>
            <p:ph type="title"/>
          </p:nvPr>
        </p:nvSpPr>
        <p:spPr/>
        <p:txBody>
          <a:bodyPr/>
          <a:lstStyle/>
          <a:p>
            <a:pPr algn="ctr"/>
            <a:r>
              <a:rPr lang="en-US" sz="4000" dirty="0"/>
              <a:t>Practical Ways HR Supports Mental Health</a:t>
            </a:r>
          </a:p>
        </p:txBody>
      </p:sp>
      <p:sp>
        <p:nvSpPr>
          <p:cNvPr id="3" name="Content Placeholder 2">
            <a:extLst>
              <a:ext uri="{FF2B5EF4-FFF2-40B4-BE49-F238E27FC236}">
                <a16:creationId xmlns:a16="http://schemas.microsoft.com/office/drawing/2014/main" id="{095B80D7-B062-EFDC-BF2D-5ADAF3340ABC}"/>
              </a:ext>
            </a:extLst>
          </p:cNvPr>
          <p:cNvSpPr>
            <a:spLocks noGrp="1"/>
          </p:cNvSpPr>
          <p:nvPr>
            <p:ph idx="1"/>
          </p:nvPr>
        </p:nvSpPr>
        <p:spPr/>
        <p:txBody>
          <a:bodyPr>
            <a:normAutofit/>
          </a:bodyPr>
          <a:lstStyle/>
          <a:p>
            <a:pPr marL="285750" indent="-285750">
              <a:buFont typeface="Arial,Sans-Serif"/>
              <a:buChar char="•"/>
            </a:pPr>
            <a:r>
              <a:rPr lang="en-US" sz="3200" dirty="0">
                <a:solidFill>
                  <a:schemeClr val="tx1"/>
                </a:solidFill>
                <a:latin typeface="Arial"/>
                <a:cs typeface="Arial"/>
              </a:rPr>
              <a:t>Employee Assistance Programs:  Educate and encourage employees to make use of  EAP benefits and resources.</a:t>
            </a:r>
            <a:br>
              <a:rPr lang="en-US" sz="3200" dirty="0"/>
            </a:br>
            <a:endParaRPr lang="en-US" sz="3200" dirty="0">
              <a:solidFill>
                <a:schemeClr val="tx1"/>
              </a:solidFill>
              <a:latin typeface="Arial"/>
              <a:cs typeface="Arial"/>
            </a:endParaRPr>
          </a:p>
          <a:p>
            <a:pPr marL="285750" indent="-285750">
              <a:buFont typeface="Arial,Sans-Serif"/>
              <a:buChar char="•"/>
            </a:pPr>
            <a:r>
              <a:rPr lang="en-US" sz="3200" dirty="0">
                <a:solidFill>
                  <a:schemeClr val="tx1"/>
                </a:solidFill>
                <a:latin typeface="Arial"/>
                <a:cs typeface="Arial"/>
              </a:rPr>
              <a:t>Wellness Programs: Offer on-site holistic wellness activities recognizing their positive impact on mental health. </a:t>
            </a:r>
          </a:p>
          <a:p>
            <a:pPr lvl="1">
              <a:buFont typeface="Arial,Sans-Serif"/>
              <a:buChar char="•"/>
            </a:pPr>
            <a:r>
              <a:rPr lang="en-US" sz="2800" dirty="0">
                <a:solidFill>
                  <a:schemeClr val="tx1"/>
                </a:solidFill>
                <a:latin typeface="Arial"/>
                <a:cs typeface="Arial"/>
              </a:rPr>
              <a:t>These programs might include meditation spaces or calming techniques. Promoting healthy self-care practices. Stress management programs.</a:t>
            </a:r>
          </a:p>
          <a:p>
            <a:endParaRPr lang="en-US" dirty="0"/>
          </a:p>
        </p:txBody>
      </p:sp>
      <p:sp>
        <p:nvSpPr>
          <p:cNvPr id="4" name="Slide Number Placeholder 3">
            <a:extLst>
              <a:ext uri="{FF2B5EF4-FFF2-40B4-BE49-F238E27FC236}">
                <a16:creationId xmlns:a16="http://schemas.microsoft.com/office/drawing/2014/main" id="{AD440C02-D5BF-3939-7151-A10A6BEC1938}"/>
              </a:ext>
            </a:extLst>
          </p:cNvPr>
          <p:cNvSpPr>
            <a:spLocks noGrp="1"/>
          </p:cNvSpPr>
          <p:nvPr>
            <p:ph type="sldNum" sz="quarter" idx="4"/>
          </p:nvPr>
        </p:nvSpPr>
        <p:spPr/>
        <p:txBody>
          <a:bodyPr/>
          <a:lstStyle/>
          <a:p>
            <a:fld id="{DC3C0ABA-9BEB-4C55-AF8E-447A21CEDAEE}" type="slidenum">
              <a:rPr lang="en-US" smtClean="0"/>
              <a:pPr/>
              <a:t>22</a:t>
            </a:fld>
            <a:endParaRPr lang="en-US"/>
          </a:p>
        </p:txBody>
      </p:sp>
    </p:spTree>
    <p:extLst>
      <p:ext uri="{BB962C8B-B14F-4D97-AF65-F5344CB8AC3E}">
        <p14:creationId xmlns:p14="http://schemas.microsoft.com/office/powerpoint/2010/main" val="415845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FF497-A261-DEA4-BD68-545792FDCEFF}"/>
              </a:ext>
            </a:extLst>
          </p:cNvPr>
          <p:cNvSpPr>
            <a:spLocks noGrp="1"/>
          </p:cNvSpPr>
          <p:nvPr>
            <p:ph type="title"/>
          </p:nvPr>
        </p:nvSpPr>
        <p:spPr/>
        <p:txBody>
          <a:bodyPr/>
          <a:lstStyle/>
          <a:p>
            <a:pPr algn="ctr"/>
            <a:r>
              <a:rPr lang="en-US" sz="4000" dirty="0"/>
              <a:t>Practical Ways HR Supports Mental Health</a:t>
            </a:r>
          </a:p>
        </p:txBody>
      </p:sp>
      <p:sp>
        <p:nvSpPr>
          <p:cNvPr id="3" name="Content Placeholder 2">
            <a:extLst>
              <a:ext uri="{FF2B5EF4-FFF2-40B4-BE49-F238E27FC236}">
                <a16:creationId xmlns:a16="http://schemas.microsoft.com/office/drawing/2014/main" id="{1AE23D19-62D2-8FB6-8ABA-43A7139B2E16}"/>
              </a:ext>
            </a:extLst>
          </p:cNvPr>
          <p:cNvSpPr>
            <a:spLocks noGrp="1"/>
          </p:cNvSpPr>
          <p:nvPr>
            <p:ph idx="1"/>
          </p:nvPr>
        </p:nvSpPr>
        <p:spPr/>
        <p:txBody>
          <a:bodyPr>
            <a:normAutofit fontScale="92500"/>
          </a:bodyPr>
          <a:lstStyle/>
          <a:p>
            <a:pPr marL="285750" indent="-285750" fontAlgn="t">
              <a:buFont typeface="Arial" panose="020B0604020202020204" pitchFamily="34" charset="0"/>
              <a:buChar char="•"/>
            </a:pPr>
            <a:r>
              <a:rPr lang="en-US" sz="3500" dirty="0">
                <a:solidFill>
                  <a:schemeClr val="tx1"/>
                </a:solidFill>
                <a:latin typeface="Arial"/>
                <a:cs typeface="Arial"/>
              </a:rPr>
              <a:t>Policies/ Programs that provide for work/ life balance: Telecommuting, Voluntary Reduction in Work Schedules, Alternative Work Schedules, compressed work weeks, etc. </a:t>
            </a:r>
            <a:br>
              <a:rPr lang="en-US" sz="3500" dirty="0"/>
            </a:br>
            <a:endParaRPr lang="en-US" sz="3500" dirty="0">
              <a:solidFill>
                <a:schemeClr val="tx1"/>
              </a:solidFill>
            </a:endParaRPr>
          </a:p>
          <a:p>
            <a:pPr marL="285750" indent="-285750" fontAlgn="t">
              <a:buFont typeface="Arial" panose="020B0604020202020204" pitchFamily="34" charset="0"/>
              <a:buChar char="•"/>
            </a:pPr>
            <a:r>
              <a:rPr lang="en-US" sz="3500" dirty="0">
                <a:solidFill>
                  <a:schemeClr val="tx1"/>
                </a:solidFill>
                <a:latin typeface="Arial"/>
                <a:cs typeface="Arial"/>
              </a:rPr>
              <a:t>Coordinate training on mental health issues in the workplace – reduce stigma, recognizing MH and responding for both employees and supervisors.</a:t>
            </a:r>
            <a:br>
              <a:rPr lang="en-US" sz="3500" dirty="0">
                <a:solidFill>
                  <a:schemeClr val="tx1"/>
                </a:solidFill>
                <a:latin typeface="Arial"/>
                <a:cs typeface="Arial"/>
              </a:rPr>
            </a:br>
            <a:endParaRPr lang="en-US" sz="3500" dirty="0">
              <a:solidFill>
                <a:schemeClr val="tx1"/>
              </a:solidFill>
            </a:endParaRPr>
          </a:p>
          <a:p>
            <a:pPr marL="285750" indent="-285750">
              <a:buFont typeface="Arial" panose="020B0604020202020204" pitchFamily="34" charset="0"/>
              <a:buChar char="•"/>
            </a:pPr>
            <a:r>
              <a:rPr lang="en-US" sz="3500" dirty="0">
                <a:solidFill>
                  <a:schemeClr val="tx1"/>
                </a:solidFill>
                <a:latin typeface="Arial"/>
                <a:cs typeface="Arial"/>
              </a:rPr>
              <a:t>Leadership: demonstrating actions to build an inclusive culture that supports mental health friendly workplace. </a:t>
            </a:r>
            <a:endParaRPr lang="en-US" sz="3500"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17C2C211-F576-26D9-0C0C-3BB945A88E20}"/>
              </a:ext>
            </a:extLst>
          </p:cNvPr>
          <p:cNvSpPr>
            <a:spLocks noGrp="1"/>
          </p:cNvSpPr>
          <p:nvPr>
            <p:ph type="sldNum" sz="quarter" idx="4"/>
          </p:nvPr>
        </p:nvSpPr>
        <p:spPr/>
        <p:txBody>
          <a:bodyPr/>
          <a:lstStyle/>
          <a:p>
            <a:fld id="{DC3C0ABA-9BEB-4C55-AF8E-447A21CEDAEE}" type="slidenum">
              <a:rPr lang="en-US" smtClean="0"/>
              <a:pPr/>
              <a:t>23</a:t>
            </a:fld>
            <a:endParaRPr lang="en-US"/>
          </a:p>
        </p:txBody>
      </p:sp>
    </p:spTree>
    <p:extLst>
      <p:ext uri="{BB962C8B-B14F-4D97-AF65-F5344CB8AC3E}">
        <p14:creationId xmlns:p14="http://schemas.microsoft.com/office/powerpoint/2010/main" val="3642504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A2D39-9B24-2C14-629E-5C93E2224886}"/>
              </a:ext>
            </a:extLst>
          </p:cNvPr>
          <p:cNvSpPr>
            <a:spLocks noGrp="1"/>
          </p:cNvSpPr>
          <p:nvPr>
            <p:ph type="title"/>
          </p:nvPr>
        </p:nvSpPr>
        <p:spPr/>
        <p:txBody>
          <a:bodyPr/>
          <a:lstStyle/>
          <a:p>
            <a:pPr algn="ctr"/>
            <a:r>
              <a:rPr lang="en-US" dirty="0"/>
              <a:t>As a leader….</a:t>
            </a:r>
          </a:p>
        </p:txBody>
      </p:sp>
      <p:sp>
        <p:nvSpPr>
          <p:cNvPr id="3" name="Content Placeholder 2">
            <a:extLst>
              <a:ext uri="{FF2B5EF4-FFF2-40B4-BE49-F238E27FC236}">
                <a16:creationId xmlns:a16="http://schemas.microsoft.com/office/drawing/2014/main" id="{0523DEB5-2043-7623-ACB8-F0228522B91F}"/>
              </a:ext>
            </a:extLst>
          </p:cNvPr>
          <p:cNvSpPr>
            <a:spLocks noGrp="1"/>
          </p:cNvSpPr>
          <p:nvPr>
            <p:ph idx="1"/>
          </p:nvPr>
        </p:nvSpPr>
        <p:spPr>
          <a:xfrm>
            <a:off x="472440" y="1052512"/>
            <a:ext cx="11247120" cy="5385184"/>
          </a:xfrm>
        </p:spPr>
        <p:txBody>
          <a:bodyPr>
            <a:noAutofit/>
          </a:bodyPr>
          <a:lstStyle/>
          <a:p>
            <a:pPr>
              <a:lnSpc>
                <a:spcPct val="120000"/>
              </a:lnSpc>
            </a:pPr>
            <a:r>
              <a:rPr lang="en-US" sz="2400" dirty="0"/>
              <a:t>It is important to understand fundamentals of mental health as it is DIRECTLY correlated to the productivity.</a:t>
            </a:r>
          </a:p>
          <a:p>
            <a:pPr>
              <a:lnSpc>
                <a:spcPct val="120000"/>
              </a:lnSpc>
            </a:pPr>
            <a:r>
              <a:rPr lang="en-US" sz="2400" dirty="0"/>
              <a:t>Set the example</a:t>
            </a:r>
          </a:p>
          <a:p>
            <a:pPr lvl="1">
              <a:lnSpc>
                <a:spcPct val="120000"/>
              </a:lnSpc>
            </a:pPr>
            <a:r>
              <a:rPr lang="en-US" sz="2000" dirty="0"/>
              <a:t>By prioritizing self-care, seeking support, promoting work-life balance and fostering a safe work environment, leaders can create a culture that values mental health which will subsequently improve productivity, and outcomes for the business/organization.</a:t>
            </a:r>
          </a:p>
          <a:p>
            <a:pPr lvl="1">
              <a:lnSpc>
                <a:spcPct val="120000"/>
              </a:lnSpc>
            </a:pPr>
            <a:r>
              <a:rPr lang="en-US" sz="2000" dirty="0"/>
              <a:t>Take time off, have protected office time, have open office hours, actually take lunch/breaks</a:t>
            </a:r>
          </a:p>
          <a:p>
            <a:pPr>
              <a:lnSpc>
                <a:spcPct val="120000"/>
              </a:lnSpc>
            </a:pPr>
            <a:r>
              <a:rPr lang="en-US" sz="2400" dirty="0"/>
              <a:t>Get to know your people</a:t>
            </a:r>
          </a:p>
          <a:p>
            <a:pPr lvl="1">
              <a:lnSpc>
                <a:spcPct val="120000"/>
              </a:lnSpc>
            </a:pPr>
            <a:r>
              <a:rPr lang="en-US" sz="2000" dirty="0"/>
              <a:t>Hold team meetings/workshops, 1:1 supervision meetings, ask for feedback, hold brainstorming sessions, celebrate milestones</a:t>
            </a:r>
          </a:p>
        </p:txBody>
      </p:sp>
      <p:sp>
        <p:nvSpPr>
          <p:cNvPr id="4" name="Slide Number Placeholder 3">
            <a:extLst>
              <a:ext uri="{FF2B5EF4-FFF2-40B4-BE49-F238E27FC236}">
                <a16:creationId xmlns:a16="http://schemas.microsoft.com/office/drawing/2014/main" id="{ADD607AF-BCA4-EEE8-58F3-B4B447C245DF}"/>
              </a:ext>
            </a:extLst>
          </p:cNvPr>
          <p:cNvSpPr>
            <a:spLocks noGrp="1"/>
          </p:cNvSpPr>
          <p:nvPr>
            <p:ph type="sldNum" sz="quarter" idx="4"/>
          </p:nvPr>
        </p:nvSpPr>
        <p:spPr/>
        <p:txBody>
          <a:bodyPr/>
          <a:lstStyle/>
          <a:p>
            <a:fld id="{DC3C0ABA-9BEB-4C55-AF8E-447A21CEDAEE}" type="slidenum">
              <a:rPr lang="en-US" smtClean="0"/>
              <a:pPr/>
              <a:t>24</a:t>
            </a:fld>
            <a:endParaRPr lang="en-US"/>
          </a:p>
        </p:txBody>
      </p:sp>
    </p:spTree>
    <p:extLst>
      <p:ext uri="{BB962C8B-B14F-4D97-AF65-F5344CB8AC3E}">
        <p14:creationId xmlns:p14="http://schemas.microsoft.com/office/powerpoint/2010/main" val="224070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21C2A-3B01-A820-E13C-17ECBB653B53}"/>
              </a:ext>
            </a:extLst>
          </p:cNvPr>
          <p:cNvSpPr>
            <a:spLocks noGrp="1"/>
          </p:cNvSpPr>
          <p:nvPr>
            <p:ph type="title"/>
          </p:nvPr>
        </p:nvSpPr>
        <p:spPr/>
        <p:txBody>
          <a:bodyPr/>
          <a:lstStyle/>
          <a:p>
            <a:pPr algn="ctr"/>
            <a:r>
              <a:rPr lang="en-US" dirty="0"/>
              <a:t>As a leader….</a:t>
            </a:r>
          </a:p>
        </p:txBody>
      </p:sp>
      <p:sp>
        <p:nvSpPr>
          <p:cNvPr id="3" name="Content Placeholder 2">
            <a:extLst>
              <a:ext uri="{FF2B5EF4-FFF2-40B4-BE49-F238E27FC236}">
                <a16:creationId xmlns:a16="http://schemas.microsoft.com/office/drawing/2014/main" id="{28397A3D-598F-B7A4-AF83-A29FE2BD0E1E}"/>
              </a:ext>
            </a:extLst>
          </p:cNvPr>
          <p:cNvSpPr>
            <a:spLocks noGrp="1"/>
          </p:cNvSpPr>
          <p:nvPr>
            <p:ph idx="1"/>
          </p:nvPr>
        </p:nvSpPr>
        <p:spPr/>
        <p:txBody>
          <a:bodyPr>
            <a:normAutofit/>
          </a:bodyPr>
          <a:lstStyle/>
          <a:p>
            <a:pPr>
              <a:lnSpc>
                <a:spcPct val="120000"/>
              </a:lnSpc>
            </a:pPr>
            <a:r>
              <a:rPr lang="en-US" sz="2800" dirty="0"/>
              <a:t>Remember, it's not up to you or the workplace to recommend a course of treatment for any condition, be it mental or physical.</a:t>
            </a:r>
          </a:p>
          <a:p>
            <a:pPr>
              <a:lnSpc>
                <a:spcPct val="120000"/>
              </a:lnSpc>
            </a:pPr>
            <a:r>
              <a:rPr lang="en-US" sz="2800" dirty="0"/>
              <a:t>You must approach conversations about mental health with compassion and empathy.</a:t>
            </a:r>
          </a:p>
          <a:p>
            <a:pPr>
              <a:lnSpc>
                <a:spcPct val="120000"/>
              </a:lnSpc>
            </a:pPr>
            <a:r>
              <a:rPr lang="en-US" sz="2800" dirty="0"/>
              <a:t>Help normalize mental health in the workplace by demonstrating the same level of concern and support for their team's mental and physical health.</a:t>
            </a:r>
          </a:p>
          <a:p>
            <a:pPr>
              <a:lnSpc>
                <a:spcPct val="120000"/>
              </a:lnSpc>
            </a:pPr>
            <a:endParaRPr lang="en-US" sz="3600" dirty="0"/>
          </a:p>
          <a:p>
            <a:endParaRPr lang="en-US" dirty="0"/>
          </a:p>
        </p:txBody>
      </p:sp>
      <p:sp>
        <p:nvSpPr>
          <p:cNvPr id="4" name="Slide Number Placeholder 3">
            <a:extLst>
              <a:ext uri="{FF2B5EF4-FFF2-40B4-BE49-F238E27FC236}">
                <a16:creationId xmlns:a16="http://schemas.microsoft.com/office/drawing/2014/main" id="{7030F8DF-BE30-DBE6-69DA-AF0BD02D52C8}"/>
              </a:ext>
            </a:extLst>
          </p:cNvPr>
          <p:cNvSpPr>
            <a:spLocks noGrp="1"/>
          </p:cNvSpPr>
          <p:nvPr>
            <p:ph type="sldNum" sz="quarter" idx="4"/>
          </p:nvPr>
        </p:nvSpPr>
        <p:spPr/>
        <p:txBody>
          <a:bodyPr/>
          <a:lstStyle/>
          <a:p>
            <a:fld id="{DC3C0ABA-9BEB-4C55-AF8E-447A21CEDAEE}" type="slidenum">
              <a:rPr lang="en-US" smtClean="0"/>
              <a:pPr/>
              <a:t>25</a:t>
            </a:fld>
            <a:endParaRPr lang="en-US"/>
          </a:p>
        </p:txBody>
      </p:sp>
    </p:spTree>
    <p:extLst>
      <p:ext uri="{BB962C8B-B14F-4D97-AF65-F5344CB8AC3E}">
        <p14:creationId xmlns:p14="http://schemas.microsoft.com/office/powerpoint/2010/main" val="3198528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3635A-F726-7C15-1043-DB8D0CF62730}"/>
              </a:ext>
            </a:extLst>
          </p:cNvPr>
          <p:cNvSpPr>
            <a:spLocks noGrp="1"/>
          </p:cNvSpPr>
          <p:nvPr>
            <p:ph type="title"/>
          </p:nvPr>
        </p:nvSpPr>
        <p:spPr/>
        <p:txBody>
          <a:bodyPr/>
          <a:lstStyle/>
          <a:p>
            <a:pPr algn="ctr"/>
            <a:r>
              <a:rPr lang="en-US" dirty="0"/>
              <a:t>Create Psychological Safety</a:t>
            </a:r>
          </a:p>
        </p:txBody>
      </p:sp>
      <p:sp>
        <p:nvSpPr>
          <p:cNvPr id="3" name="Content Placeholder 2">
            <a:extLst>
              <a:ext uri="{FF2B5EF4-FFF2-40B4-BE49-F238E27FC236}">
                <a16:creationId xmlns:a16="http://schemas.microsoft.com/office/drawing/2014/main" id="{B7D385F9-4AF0-7D64-D379-5E7A98FA0A75}"/>
              </a:ext>
            </a:extLst>
          </p:cNvPr>
          <p:cNvSpPr>
            <a:spLocks noGrp="1"/>
          </p:cNvSpPr>
          <p:nvPr>
            <p:ph idx="1"/>
          </p:nvPr>
        </p:nvSpPr>
        <p:spPr>
          <a:xfrm>
            <a:off x="472440" y="1884218"/>
            <a:ext cx="11247120" cy="4579643"/>
          </a:xfrm>
        </p:spPr>
        <p:txBody>
          <a:bodyPr>
            <a:normAutofit/>
          </a:bodyPr>
          <a:lstStyle/>
          <a:p>
            <a:pPr marL="0" indent="0">
              <a:buNone/>
            </a:pPr>
            <a:r>
              <a:rPr lang="en-US" sz="3200" dirty="0"/>
              <a:t>“In a team with high psychological safety, teammates feel safe to take risks around their team members. They feel confident that no one will embarrass or punish anyone for admitting a mistake, asking a question, or offering a new idea.” </a:t>
            </a:r>
          </a:p>
          <a:p>
            <a:pPr marL="0" indent="0" algn="r">
              <a:buNone/>
            </a:pPr>
            <a:r>
              <a:rPr lang="en-US" sz="3200" i="1" dirty="0"/>
              <a:t>-- Google</a:t>
            </a:r>
          </a:p>
        </p:txBody>
      </p:sp>
      <p:sp>
        <p:nvSpPr>
          <p:cNvPr id="4" name="Slide Number Placeholder 3">
            <a:extLst>
              <a:ext uri="{FF2B5EF4-FFF2-40B4-BE49-F238E27FC236}">
                <a16:creationId xmlns:a16="http://schemas.microsoft.com/office/drawing/2014/main" id="{8BDB9A96-AF10-35B8-A056-CF173FAD83A3}"/>
              </a:ext>
            </a:extLst>
          </p:cNvPr>
          <p:cNvSpPr>
            <a:spLocks noGrp="1"/>
          </p:cNvSpPr>
          <p:nvPr>
            <p:ph type="sldNum" sz="quarter" idx="4"/>
          </p:nvPr>
        </p:nvSpPr>
        <p:spPr/>
        <p:txBody>
          <a:bodyPr/>
          <a:lstStyle/>
          <a:p>
            <a:fld id="{DC3C0ABA-9BEB-4C55-AF8E-447A21CEDAEE}" type="slidenum">
              <a:rPr lang="en-US" smtClean="0"/>
              <a:pPr/>
              <a:t>26</a:t>
            </a:fld>
            <a:endParaRPr lang="en-US"/>
          </a:p>
        </p:txBody>
      </p:sp>
    </p:spTree>
    <p:extLst>
      <p:ext uri="{BB962C8B-B14F-4D97-AF65-F5344CB8AC3E}">
        <p14:creationId xmlns:p14="http://schemas.microsoft.com/office/powerpoint/2010/main" val="3298122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E9414-5384-DEC1-347C-71C48363D312}"/>
              </a:ext>
            </a:extLst>
          </p:cNvPr>
          <p:cNvSpPr>
            <a:spLocks noGrp="1"/>
          </p:cNvSpPr>
          <p:nvPr>
            <p:ph type="title"/>
          </p:nvPr>
        </p:nvSpPr>
        <p:spPr/>
        <p:txBody>
          <a:bodyPr/>
          <a:lstStyle/>
          <a:p>
            <a:pPr algn="ctr"/>
            <a:r>
              <a:rPr lang="en-US" dirty="0"/>
              <a:t>Leadership</a:t>
            </a:r>
          </a:p>
        </p:txBody>
      </p:sp>
      <p:sp>
        <p:nvSpPr>
          <p:cNvPr id="3" name="Content Placeholder 2">
            <a:extLst>
              <a:ext uri="{FF2B5EF4-FFF2-40B4-BE49-F238E27FC236}">
                <a16:creationId xmlns:a16="http://schemas.microsoft.com/office/drawing/2014/main" id="{6A8CAEC4-DC43-3F9C-16FA-BE8230F18779}"/>
              </a:ext>
            </a:extLst>
          </p:cNvPr>
          <p:cNvSpPr>
            <a:spLocks noGrp="1"/>
          </p:cNvSpPr>
          <p:nvPr>
            <p:ph idx="1"/>
          </p:nvPr>
        </p:nvSpPr>
        <p:spPr>
          <a:xfrm>
            <a:off x="472440" y="1339702"/>
            <a:ext cx="11247120" cy="5198893"/>
          </a:xfrm>
        </p:spPr>
        <p:txBody>
          <a:bodyPr>
            <a:noAutofit/>
          </a:bodyPr>
          <a:lstStyle/>
          <a:p>
            <a:pPr algn="l"/>
            <a:r>
              <a:rPr lang="en-US" sz="3000" i="0" u="none" strike="noStrike" baseline="0" dirty="0"/>
              <a:t>Perceptions of employees of a “good” organizational climate were significantly associated with positive employee mental health outcomes such as lower levels of burnout, depression, and anxiety.</a:t>
            </a:r>
          </a:p>
          <a:p>
            <a:pPr algn="l"/>
            <a:endParaRPr lang="en-US" sz="3000" dirty="0"/>
          </a:p>
          <a:p>
            <a:pPr algn="l"/>
            <a:r>
              <a:rPr lang="en-US" sz="3000" i="0" u="none" strike="noStrike" baseline="0" dirty="0"/>
              <a:t>The practical implications for employers is that paying attention to positive leadership and management styles, and stimulating a supportive atmosphere among employees, are actionable strategies for addressing employee mental health.</a:t>
            </a:r>
          </a:p>
          <a:p>
            <a:pPr algn="ctr"/>
            <a:endParaRPr lang="en-US" sz="2800" dirty="0"/>
          </a:p>
          <a:p>
            <a:pPr marL="0" indent="0" algn="ctr">
              <a:buNone/>
            </a:pPr>
            <a:r>
              <a:rPr lang="en-US" sz="2800" dirty="0">
                <a:hlinkClick r:id="rId3"/>
              </a:rPr>
              <a:t>Advice to Employers</a:t>
            </a:r>
            <a:endParaRPr lang="en-US" sz="2800" dirty="0"/>
          </a:p>
        </p:txBody>
      </p:sp>
      <p:sp>
        <p:nvSpPr>
          <p:cNvPr id="4" name="Slide Number Placeholder 3">
            <a:extLst>
              <a:ext uri="{FF2B5EF4-FFF2-40B4-BE49-F238E27FC236}">
                <a16:creationId xmlns:a16="http://schemas.microsoft.com/office/drawing/2014/main" id="{AF59F02B-C1D8-7501-17B5-AC0AECB2B9E7}"/>
              </a:ext>
            </a:extLst>
          </p:cNvPr>
          <p:cNvSpPr>
            <a:spLocks noGrp="1"/>
          </p:cNvSpPr>
          <p:nvPr>
            <p:ph type="sldNum" sz="quarter" idx="4"/>
          </p:nvPr>
        </p:nvSpPr>
        <p:spPr/>
        <p:txBody>
          <a:bodyPr/>
          <a:lstStyle/>
          <a:p>
            <a:fld id="{DC3C0ABA-9BEB-4C55-AF8E-447A21CEDAEE}" type="slidenum">
              <a:rPr lang="en-US" smtClean="0"/>
              <a:pPr/>
              <a:t>27</a:t>
            </a:fld>
            <a:endParaRPr lang="en-US"/>
          </a:p>
        </p:txBody>
      </p:sp>
    </p:spTree>
    <p:extLst>
      <p:ext uri="{BB962C8B-B14F-4D97-AF65-F5344CB8AC3E}">
        <p14:creationId xmlns:p14="http://schemas.microsoft.com/office/powerpoint/2010/main" val="793334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3C7AF-EB0B-B83B-4287-41B3C19732FE}"/>
              </a:ext>
            </a:extLst>
          </p:cNvPr>
          <p:cNvSpPr>
            <a:spLocks noGrp="1"/>
          </p:cNvSpPr>
          <p:nvPr>
            <p:ph type="title"/>
          </p:nvPr>
        </p:nvSpPr>
        <p:spPr>
          <a:xfrm>
            <a:off x="472440" y="255609"/>
            <a:ext cx="11247120" cy="567686"/>
          </a:xfrm>
        </p:spPr>
        <p:txBody>
          <a:bodyPr/>
          <a:lstStyle/>
          <a:p>
            <a:pPr algn="ctr">
              <a:lnSpc>
                <a:spcPct val="100000"/>
              </a:lnSpc>
              <a:spcBef>
                <a:spcPct val="20000"/>
              </a:spcBef>
              <a:defRPr/>
            </a:pPr>
            <a:r>
              <a:rPr lang="en-US" dirty="0"/>
              <a:t>OMH - Our Mission</a:t>
            </a:r>
            <a:br>
              <a:rPr lang="en-US" sz="2000" dirty="0"/>
            </a:br>
            <a:br>
              <a:rPr kumimoji="0" lang="en-US" sz="3200" b="1" i="0" u="none" strike="noStrike" kern="1200" cap="none" spc="0" normalizeH="0" baseline="0" noProof="0" dirty="0">
                <a:ln>
                  <a:noFill/>
                </a:ln>
                <a:solidFill>
                  <a:srgbClr val="553278"/>
                </a:solidFill>
                <a:effectLst/>
                <a:uLnTx/>
                <a:uFillTx/>
                <a:latin typeface="Arial" panose="020B0604020202020204" pitchFamily="34" charset="0"/>
                <a:ea typeface="+mn-ea"/>
                <a:cs typeface="Arial" panose="020B0604020202020204" pitchFamily="34" charset="0"/>
              </a:rPr>
            </a:br>
            <a:br>
              <a:rPr kumimoji="0" lang="en-US" sz="3200" b="1" i="0" u="none" strike="noStrike" kern="1200" cap="none" spc="0" normalizeH="0" baseline="0" noProof="0" dirty="0">
                <a:ln>
                  <a:noFill/>
                </a:ln>
                <a:solidFill>
                  <a:srgbClr val="553278"/>
                </a:solidFill>
                <a:effectLst/>
                <a:uLnTx/>
                <a:uFillTx/>
                <a:latin typeface="Arial" panose="020B0604020202020204" pitchFamily="34" charset="0"/>
                <a:ea typeface="+mn-ea"/>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CA7A05E3-3169-1E24-57DB-F50A92FFE4DA}"/>
              </a:ext>
            </a:extLst>
          </p:cNvPr>
          <p:cNvSpPr>
            <a:spLocks noGrp="1"/>
          </p:cNvSpPr>
          <p:nvPr>
            <p:ph idx="1"/>
          </p:nvPr>
        </p:nvSpPr>
        <p:spPr/>
        <p:txBody>
          <a:bodyPr>
            <a:normAutofit fontScale="77500" lnSpcReduction="20000"/>
          </a:bodyPr>
          <a:lstStyle/>
          <a:p>
            <a:pPr marL="0" indent="0" algn="ctr">
              <a:lnSpc>
                <a:spcPct val="120000"/>
              </a:lnSpc>
              <a:buNone/>
            </a:pPr>
            <a:r>
              <a:rPr lang="en-US" sz="3400" dirty="0">
                <a:effectLst/>
                <a:ea typeface="Calibri" panose="020F0502020204030204" pitchFamily="34" charset="0"/>
              </a:rPr>
              <a:t>The Mission of the New York State Office of Mental Health is to promote the mental health of all New Yorkers, with a focus on providing hope and supporting recovery for adults with serious mental illness and children with serious emotional disturbances. Applicants with lived mental health experience are encouraged to apply. OMH is deeply committed to supporting underserved individuals, organizations, and communities. To this end, OMH is focused on implementing activities and initiatives to reduce disparities in access, quality, and treatment outcomes for underserved populations. A critical component of these efforts is ensuring OMH is a diverse and inclusive workplace where all employees' unique attributes and skills are valued and utilized to support the mission of the Agency. </a:t>
            </a:r>
          </a:p>
          <a:p>
            <a:endParaRPr lang="en-US" dirty="0"/>
          </a:p>
        </p:txBody>
      </p:sp>
      <p:sp>
        <p:nvSpPr>
          <p:cNvPr id="4" name="Slide Number Placeholder 3">
            <a:extLst>
              <a:ext uri="{FF2B5EF4-FFF2-40B4-BE49-F238E27FC236}">
                <a16:creationId xmlns:a16="http://schemas.microsoft.com/office/drawing/2014/main" id="{25DEC7E4-C548-9B32-8011-2D998883DAAD}"/>
              </a:ext>
            </a:extLst>
          </p:cNvPr>
          <p:cNvSpPr>
            <a:spLocks noGrp="1"/>
          </p:cNvSpPr>
          <p:nvPr>
            <p:ph type="sldNum" sz="quarter" idx="4"/>
          </p:nvPr>
        </p:nvSpPr>
        <p:spPr/>
        <p:txBody>
          <a:bodyPr/>
          <a:lstStyle/>
          <a:p>
            <a:fld id="{DC3C0ABA-9BEB-4C55-AF8E-447A21CEDAEE}" type="slidenum">
              <a:rPr lang="en-US" smtClean="0"/>
              <a:pPr/>
              <a:t>28</a:t>
            </a:fld>
            <a:endParaRPr lang="en-US"/>
          </a:p>
        </p:txBody>
      </p:sp>
    </p:spTree>
    <p:extLst>
      <p:ext uri="{BB962C8B-B14F-4D97-AF65-F5344CB8AC3E}">
        <p14:creationId xmlns:p14="http://schemas.microsoft.com/office/powerpoint/2010/main" val="3871968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1E774-95F2-844E-A55F-CFD52CE3B627}"/>
              </a:ext>
            </a:extLst>
          </p:cNvPr>
          <p:cNvSpPr>
            <a:spLocks noGrp="1"/>
          </p:cNvSpPr>
          <p:nvPr>
            <p:ph type="title"/>
          </p:nvPr>
        </p:nvSpPr>
        <p:spPr/>
        <p:txBody>
          <a:bodyPr/>
          <a:lstStyle/>
          <a:p>
            <a:pPr algn="ctr"/>
            <a:r>
              <a:rPr lang="en-US" dirty="0"/>
              <a:t>OMH - Our story</a:t>
            </a:r>
            <a:br>
              <a:rPr lang="en-US" dirty="0"/>
            </a:br>
            <a:endParaRPr lang="en-US" dirty="0"/>
          </a:p>
        </p:txBody>
      </p:sp>
      <p:sp>
        <p:nvSpPr>
          <p:cNvPr id="3" name="Content Placeholder 2">
            <a:extLst>
              <a:ext uri="{FF2B5EF4-FFF2-40B4-BE49-F238E27FC236}">
                <a16:creationId xmlns:a16="http://schemas.microsoft.com/office/drawing/2014/main" id="{832BA35B-9AA3-2DFC-AE13-47DD019EF222}"/>
              </a:ext>
            </a:extLst>
          </p:cNvPr>
          <p:cNvSpPr>
            <a:spLocks noGrp="1"/>
          </p:cNvSpPr>
          <p:nvPr>
            <p:ph idx="1"/>
          </p:nvPr>
        </p:nvSpPr>
        <p:spPr>
          <a:xfrm>
            <a:off x="472440" y="1531088"/>
            <a:ext cx="11247120" cy="4932773"/>
          </a:xfrm>
        </p:spPr>
        <p:txBody>
          <a:bodyPr>
            <a:normAutofit/>
          </a:bodyPr>
          <a:lstStyle/>
          <a:p>
            <a:pPr marL="342900" indent="-342900">
              <a:buFont typeface="Arial" panose="020B0604020202020204" pitchFamily="34" charset="0"/>
              <a:buChar char="•"/>
            </a:pPr>
            <a:r>
              <a:rPr lang="en-US" sz="2600" dirty="0"/>
              <a:t>We find we have more frequent disclosure by applicants for employment and employees about their mental health conditions;</a:t>
            </a:r>
            <a:br>
              <a:rPr lang="en-US" sz="2600" dirty="0"/>
            </a:br>
            <a:endParaRPr lang="en-US" sz="2600" dirty="0"/>
          </a:p>
          <a:p>
            <a:pPr marL="342900" indent="-342900">
              <a:buFont typeface="Arial" panose="020B0604020202020204" pitchFamily="34" charset="0"/>
              <a:buChar char="•"/>
            </a:pPr>
            <a:r>
              <a:rPr lang="en-US" sz="2600" dirty="0">
                <a:latin typeface="Arial"/>
                <a:cs typeface="Arial"/>
              </a:rPr>
              <a:t>HR staff need the knowledge of the appropriate responses and how to advise supervisors – keeping in mind applicants and employees mental health condition is protected by ADA/HIPPA;</a:t>
            </a:r>
            <a:br>
              <a:rPr lang="en-US" sz="2600" dirty="0">
                <a:latin typeface="Arial"/>
                <a:cs typeface="Arial"/>
              </a:rPr>
            </a:br>
            <a:endParaRPr lang="en-US" sz="2600" dirty="0"/>
          </a:p>
          <a:p>
            <a:pPr marL="342900" indent="-342900">
              <a:buFont typeface="Arial" panose="020B0604020202020204" pitchFamily="34" charset="0"/>
              <a:buChar char="•"/>
            </a:pPr>
            <a:r>
              <a:rPr lang="en-US" sz="2600" dirty="0">
                <a:latin typeface="Arial"/>
                <a:cs typeface="Arial"/>
              </a:rPr>
              <a:t>Approaches in responding to employee work-place behaviors with performance and attendance issues can be examined by looking through the lenses of supporting an employee’s well being/ mental health; </a:t>
            </a:r>
            <a:endParaRPr lang="en-US" sz="2600" dirty="0"/>
          </a:p>
          <a:p>
            <a:endParaRPr lang="en-US" dirty="0"/>
          </a:p>
        </p:txBody>
      </p:sp>
      <p:sp>
        <p:nvSpPr>
          <p:cNvPr id="4" name="Slide Number Placeholder 3">
            <a:extLst>
              <a:ext uri="{FF2B5EF4-FFF2-40B4-BE49-F238E27FC236}">
                <a16:creationId xmlns:a16="http://schemas.microsoft.com/office/drawing/2014/main" id="{21CE240E-AF24-DBFB-1D56-E0AB8CD9C9B6}"/>
              </a:ext>
            </a:extLst>
          </p:cNvPr>
          <p:cNvSpPr>
            <a:spLocks noGrp="1"/>
          </p:cNvSpPr>
          <p:nvPr>
            <p:ph type="sldNum" sz="quarter" idx="4"/>
          </p:nvPr>
        </p:nvSpPr>
        <p:spPr/>
        <p:txBody>
          <a:bodyPr/>
          <a:lstStyle/>
          <a:p>
            <a:fld id="{DC3C0ABA-9BEB-4C55-AF8E-447A21CEDAEE}" type="slidenum">
              <a:rPr lang="en-US" smtClean="0"/>
              <a:pPr/>
              <a:t>29</a:t>
            </a:fld>
            <a:endParaRPr lang="en-US"/>
          </a:p>
        </p:txBody>
      </p:sp>
    </p:spTree>
    <p:extLst>
      <p:ext uri="{BB962C8B-B14F-4D97-AF65-F5344CB8AC3E}">
        <p14:creationId xmlns:p14="http://schemas.microsoft.com/office/powerpoint/2010/main" val="580580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F926-C672-3578-9873-F47A7309CBA8}"/>
              </a:ext>
            </a:extLst>
          </p:cNvPr>
          <p:cNvSpPr>
            <a:spLocks noGrp="1"/>
          </p:cNvSpPr>
          <p:nvPr>
            <p:ph type="title"/>
          </p:nvPr>
        </p:nvSpPr>
        <p:spPr>
          <a:xfrm>
            <a:off x="170121" y="319405"/>
            <a:ext cx="11791507" cy="567686"/>
          </a:xfrm>
        </p:spPr>
        <p:txBody>
          <a:bodyPr/>
          <a:lstStyle/>
          <a:p>
            <a:pPr algn="ctr"/>
            <a:r>
              <a:rPr lang="en-US" sz="3800" dirty="0"/>
              <a:t>Section 72 of the Civil Service Law Background</a:t>
            </a:r>
            <a:br>
              <a:rPr lang="en-US" sz="4400" dirty="0"/>
            </a:br>
            <a:endParaRPr lang="en-US" dirty="0"/>
          </a:p>
        </p:txBody>
      </p:sp>
      <p:sp>
        <p:nvSpPr>
          <p:cNvPr id="3" name="Content Placeholder 2">
            <a:extLst>
              <a:ext uri="{FF2B5EF4-FFF2-40B4-BE49-F238E27FC236}">
                <a16:creationId xmlns:a16="http://schemas.microsoft.com/office/drawing/2014/main" id="{8B427F96-8BDC-A1DA-B384-272777447EF0}"/>
              </a:ext>
            </a:extLst>
          </p:cNvPr>
          <p:cNvSpPr>
            <a:spLocks noGrp="1"/>
          </p:cNvSpPr>
          <p:nvPr>
            <p:ph idx="1"/>
          </p:nvPr>
        </p:nvSpPr>
        <p:spPr/>
        <p:txBody>
          <a:bodyPr>
            <a:normAutofit/>
          </a:bodyPr>
          <a:lstStyle/>
          <a:p>
            <a:pPr marL="342900" indent="-342900">
              <a:buFont typeface="Arial" panose="020B0604020202020204" pitchFamily="34" charset="0"/>
              <a:buChar char="•"/>
            </a:pPr>
            <a:r>
              <a:rPr lang="en-US" sz="2600" dirty="0">
                <a:latin typeface="Arial"/>
                <a:cs typeface="Arial"/>
              </a:rPr>
              <a:t>Most employees with performance problems due to medical condition voluntarily go out on sick leave or seek reasonable accommodation to stay on the job. In some instances, some employee’s don’t recognize their performance problem or seek to stay on the job anyway. Section 72 provides the mechanism for the evaluation and determination of recovery.</a:t>
            </a:r>
          </a:p>
          <a:p>
            <a:pPr marL="342900" indent="-342900">
              <a:buFont typeface="Arial" panose="020B0604020202020204" pitchFamily="34" charset="0"/>
              <a:buChar char="•"/>
            </a:pPr>
            <a:r>
              <a:rPr lang="en-US" sz="2600" dirty="0">
                <a:latin typeface="Arial"/>
                <a:cs typeface="Arial"/>
              </a:rPr>
              <a:t>Meet with the employee share leave benefits information available to them.</a:t>
            </a:r>
          </a:p>
          <a:p>
            <a:pPr marL="342900" indent="-342900">
              <a:buFont typeface="Arial" panose="020B0604020202020204" pitchFamily="34" charset="0"/>
              <a:buChar char="•"/>
            </a:pPr>
            <a:r>
              <a:rPr lang="en-US" sz="2600" dirty="0">
                <a:latin typeface="Arial"/>
                <a:cs typeface="Arial"/>
              </a:rPr>
              <a:t>The employee may need time away from the office to heal and recover. </a:t>
            </a:r>
            <a:endParaRPr lang="en-US" sz="2600" dirty="0"/>
          </a:p>
          <a:p>
            <a:pPr marL="342900" indent="-342900">
              <a:buFont typeface="Arial" panose="020B0604020202020204" pitchFamily="34" charset="0"/>
              <a:buChar char="•"/>
            </a:pPr>
            <a:r>
              <a:rPr lang="en-US" sz="2600" dirty="0">
                <a:latin typeface="Arial"/>
                <a:cs typeface="Arial"/>
              </a:rPr>
              <a:t>Procedural protections for the employee who may be unable to complete the duties due to medical condition. Rare 72.5</a:t>
            </a:r>
            <a:endParaRPr lang="en-US" sz="2600" dirty="0"/>
          </a:p>
          <a:p>
            <a:endParaRPr lang="en-US" dirty="0"/>
          </a:p>
        </p:txBody>
      </p:sp>
      <p:sp>
        <p:nvSpPr>
          <p:cNvPr id="4" name="Slide Number Placeholder 3">
            <a:extLst>
              <a:ext uri="{FF2B5EF4-FFF2-40B4-BE49-F238E27FC236}">
                <a16:creationId xmlns:a16="http://schemas.microsoft.com/office/drawing/2014/main" id="{EB6E14ED-0521-25B4-3C13-038BD08E9514}"/>
              </a:ext>
            </a:extLst>
          </p:cNvPr>
          <p:cNvSpPr>
            <a:spLocks noGrp="1"/>
          </p:cNvSpPr>
          <p:nvPr>
            <p:ph type="sldNum" sz="quarter" idx="4"/>
          </p:nvPr>
        </p:nvSpPr>
        <p:spPr/>
        <p:txBody>
          <a:bodyPr/>
          <a:lstStyle/>
          <a:p>
            <a:fld id="{DC3C0ABA-9BEB-4C55-AF8E-447A21CEDAEE}" type="slidenum">
              <a:rPr lang="en-US" smtClean="0"/>
              <a:pPr/>
              <a:t>30</a:t>
            </a:fld>
            <a:endParaRPr lang="en-US"/>
          </a:p>
        </p:txBody>
      </p:sp>
    </p:spTree>
    <p:extLst>
      <p:ext uri="{BB962C8B-B14F-4D97-AF65-F5344CB8AC3E}">
        <p14:creationId xmlns:p14="http://schemas.microsoft.com/office/powerpoint/2010/main" val="34286175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3815-58F2-E3FD-146C-32CFA7AC0C31}"/>
              </a:ext>
            </a:extLst>
          </p:cNvPr>
          <p:cNvSpPr>
            <a:spLocks noGrp="1"/>
          </p:cNvSpPr>
          <p:nvPr>
            <p:ph type="title"/>
          </p:nvPr>
        </p:nvSpPr>
        <p:spPr>
          <a:xfrm>
            <a:off x="40758" y="308773"/>
            <a:ext cx="12110484" cy="567686"/>
          </a:xfrm>
        </p:spPr>
        <p:txBody>
          <a:bodyPr/>
          <a:lstStyle/>
          <a:p>
            <a:pPr algn="ctr"/>
            <a:r>
              <a:rPr lang="en-US" sz="4000" dirty="0"/>
              <a:t>When should HR refer for Medical Evaluation?</a:t>
            </a:r>
            <a:br>
              <a:rPr lang="en-US" sz="4400" dirty="0"/>
            </a:br>
            <a:endParaRPr lang="en-US" dirty="0"/>
          </a:p>
        </p:txBody>
      </p:sp>
      <p:sp>
        <p:nvSpPr>
          <p:cNvPr id="3" name="Content Placeholder 2">
            <a:extLst>
              <a:ext uri="{FF2B5EF4-FFF2-40B4-BE49-F238E27FC236}">
                <a16:creationId xmlns:a16="http://schemas.microsoft.com/office/drawing/2014/main" id="{58B81E80-3BB8-70C9-6125-E5A95D0DC3F8}"/>
              </a:ext>
            </a:extLst>
          </p:cNvPr>
          <p:cNvSpPr>
            <a:spLocks noGrp="1"/>
          </p:cNvSpPr>
          <p:nvPr>
            <p:ph idx="1"/>
          </p:nvPr>
        </p:nvSpPr>
        <p:spPr/>
        <p:txBody>
          <a:bodyPr>
            <a:normAutofit/>
          </a:bodyPr>
          <a:lstStyle/>
          <a:p>
            <a:pPr marL="342900" indent="-342900">
              <a:buFont typeface="Arial" panose="020B0604020202020204" pitchFamily="34" charset="0"/>
              <a:buChar char="•"/>
            </a:pPr>
            <a:r>
              <a:rPr lang="en-US" sz="2600" dirty="0">
                <a:latin typeface="Arial"/>
                <a:cs typeface="Arial"/>
              </a:rPr>
              <a:t>Medical Exam may be necessary by the medical officer where an employee may be unable to complete the duties of the job due to medical condition.</a:t>
            </a:r>
            <a:br>
              <a:rPr lang="en-US" sz="2600" dirty="0">
                <a:latin typeface="Arial"/>
                <a:cs typeface="Arial"/>
              </a:rPr>
            </a:br>
            <a:endParaRPr lang="en-US" sz="2600" dirty="0">
              <a:latin typeface="Arial"/>
              <a:cs typeface="Arial"/>
            </a:endParaRPr>
          </a:p>
          <a:p>
            <a:pPr marL="342900" indent="-342900">
              <a:buFont typeface="Arial" panose="020B0604020202020204" pitchFamily="34" charset="0"/>
              <a:buChar char="•"/>
            </a:pPr>
            <a:r>
              <a:rPr lang="en-US" sz="2600" dirty="0">
                <a:latin typeface="Arial"/>
                <a:cs typeface="Arial"/>
              </a:rPr>
              <a:t>Informs HR for next steps to take.  </a:t>
            </a:r>
            <a:br>
              <a:rPr lang="en-US" sz="2600" dirty="0">
                <a:latin typeface="Arial"/>
                <a:cs typeface="Arial"/>
              </a:rPr>
            </a:br>
            <a:endParaRPr lang="en-US" sz="2600" dirty="0">
              <a:latin typeface="Arial"/>
              <a:cs typeface="Arial"/>
            </a:endParaRPr>
          </a:p>
          <a:p>
            <a:pPr marL="342900" indent="-342900">
              <a:buFont typeface="Arial" panose="020B0604020202020204" pitchFamily="34" charset="0"/>
              <a:buChar char="•"/>
            </a:pPr>
            <a:r>
              <a:rPr lang="en-US" sz="2600" dirty="0">
                <a:latin typeface="Arial"/>
                <a:cs typeface="Arial"/>
              </a:rPr>
              <a:t>Keep in mind - when mental health information is disclosed for reasonable accommodation it </a:t>
            </a:r>
            <a:r>
              <a:rPr lang="en-US" sz="2600" b="1" dirty="0">
                <a:latin typeface="Arial"/>
                <a:cs typeface="Arial"/>
              </a:rPr>
              <a:t>cannot  </a:t>
            </a:r>
            <a:r>
              <a:rPr lang="en-US" sz="2600" dirty="0">
                <a:latin typeface="Arial"/>
                <a:cs typeface="Arial"/>
              </a:rPr>
              <a:t>be used as a basis for sending information to determine a fitness for duty evaluation.</a:t>
            </a:r>
          </a:p>
        </p:txBody>
      </p:sp>
      <p:sp>
        <p:nvSpPr>
          <p:cNvPr id="4" name="Slide Number Placeholder 3">
            <a:extLst>
              <a:ext uri="{FF2B5EF4-FFF2-40B4-BE49-F238E27FC236}">
                <a16:creationId xmlns:a16="http://schemas.microsoft.com/office/drawing/2014/main" id="{F065F095-ED8E-7046-031E-B49F83C0AD28}"/>
              </a:ext>
            </a:extLst>
          </p:cNvPr>
          <p:cNvSpPr>
            <a:spLocks noGrp="1"/>
          </p:cNvSpPr>
          <p:nvPr>
            <p:ph type="sldNum" sz="quarter" idx="4"/>
          </p:nvPr>
        </p:nvSpPr>
        <p:spPr/>
        <p:txBody>
          <a:bodyPr/>
          <a:lstStyle/>
          <a:p>
            <a:fld id="{DC3C0ABA-9BEB-4C55-AF8E-447A21CEDAEE}" type="slidenum">
              <a:rPr lang="en-US" smtClean="0"/>
              <a:pPr/>
              <a:t>31</a:t>
            </a:fld>
            <a:endParaRPr lang="en-US"/>
          </a:p>
        </p:txBody>
      </p:sp>
    </p:spTree>
    <p:extLst>
      <p:ext uri="{BB962C8B-B14F-4D97-AF65-F5344CB8AC3E}">
        <p14:creationId xmlns:p14="http://schemas.microsoft.com/office/powerpoint/2010/main" val="338679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CA7710-09DF-1F0E-32A0-5E5C57021CF8}"/>
              </a:ext>
            </a:extLst>
          </p:cNvPr>
          <p:cNvSpPr>
            <a:spLocks noGrp="1"/>
          </p:cNvSpPr>
          <p:nvPr>
            <p:ph idx="1"/>
          </p:nvPr>
        </p:nvSpPr>
        <p:spPr>
          <a:xfrm>
            <a:off x="472440" y="1261240"/>
            <a:ext cx="7179091" cy="5202621"/>
          </a:xfrm>
        </p:spPr>
        <p:txBody>
          <a:bodyPr>
            <a:normAutofit fontScale="70000" lnSpcReduction="20000"/>
          </a:bodyPr>
          <a:lstStyle/>
          <a:p>
            <a:pPr marL="0" marR="0" indent="0" algn="ctr">
              <a:lnSpc>
                <a:spcPct val="120000"/>
              </a:lnSpc>
              <a:spcBef>
                <a:spcPts val="0"/>
              </a:spcBef>
              <a:spcAft>
                <a:spcPts val="0"/>
              </a:spcAft>
              <a:buNone/>
            </a:pPr>
            <a:r>
              <a:rPr lang="en-US" sz="3600" dirty="0">
                <a:effectLst/>
                <a:latin typeface="Arial" panose="020B0604020202020204" pitchFamily="34" charset="0"/>
                <a:ea typeface="Aptos" panose="020B0004020202020204" pitchFamily="34" charset="0"/>
                <a:cs typeface="Arial" panose="020B0604020202020204" pitchFamily="34" charset="0"/>
              </a:rPr>
              <a:t>The New York State Office of Mental Health (OMH) is excited to share the availability of </a:t>
            </a:r>
            <a:r>
              <a:rPr lang="en-US" sz="3600" b="1" i="1" dirty="0">
                <a:effectLst/>
                <a:latin typeface="Arial" panose="020B0604020202020204" pitchFamily="34" charset="0"/>
                <a:ea typeface="Aptos" panose="020B0004020202020204" pitchFamily="34" charset="0"/>
                <a:cs typeface="Arial" panose="020B0604020202020204" pitchFamily="34" charset="0"/>
              </a:rPr>
              <a:t>Mental Health First Aid</a:t>
            </a:r>
            <a:r>
              <a:rPr lang="en-US" sz="3600" dirty="0">
                <a:effectLst/>
                <a:latin typeface="Arial" panose="020B0604020202020204" pitchFamily="34" charset="0"/>
                <a:ea typeface="Aptos" panose="020B0004020202020204" pitchFamily="34" charset="0"/>
                <a:cs typeface="Arial" panose="020B0604020202020204" pitchFamily="34" charset="0"/>
              </a:rPr>
              <a:t> (MHFA) training for employees.</a:t>
            </a:r>
          </a:p>
          <a:p>
            <a:pPr marL="0" marR="0" indent="0">
              <a:lnSpc>
                <a:spcPct val="120000"/>
              </a:lnSpc>
              <a:spcBef>
                <a:spcPts val="0"/>
              </a:spcBef>
              <a:spcAft>
                <a:spcPts val="0"/>
              </a:spcAft>
              <a:buNone/>
            </a:pPr>
            <a:endParaRPr lang="en-US" sz="3600" dirty="0">
              <a:effectLst/>
              <a:latin typeface="Arial" panose="020B0604020202020204" pitchFamily="34" charset="0"/>
              <a:ea typeface="Aptos" panose="020B0004020202020204" pitchFamily="34" charset="0"/>
              <a:cs typeface="Arial" panose="020B0604020202020204" pitchFamily="34" charset="0"/>
            </a:endParaRPr>
          </a:p>
          <a:p>
            <a:pPr marL="0" marR="0" indent="0">
              <a:lnSpc>
                <a:spcPct val="120000"/>
              </a:lnSpc>
              <a:spcBef>
                <a:spcPts val="0"/>
              </a:spcBef>
              <a:spcAft>
                <a:spcPts val="0"/>
              </a:spcAft>
              <a:buNone/>
            </a:pPr>
            <a:endParaRPr lang="en-US" sz="3600" dirty="0">
              <a:effectLst/>
              <a:latin typeface="Arial" panose="020B0604020202020204" pitchFamily="34" charset="0"/>
              <a:ea typeface="Aptos" panose="020B0004020202020204" pitchFamily="34" charset="0"/>
              <a:cs typeface="Arial" panose="020B0604020202020204" pitchFamily="34" charset="0"/>
            </a:endParaRPr>
          </a:p>
          <a:p>
            <a:pPr marL="0" marR="0" indent="0" algn="ctr">
              <a:lnSpc>
                <a:spcPct val="120000"/>
              </a:lnSpc>
              <a:spcBef>
                <a:spcPts val="0"/>
              </a:spcBef>
              <a:spcAft>
                <a:spcPts val="0"/>
              </a:spcAft>
              <a:buNone/>
            </a:pPr>
            <a:r>
              <a:rPr lang="en-US" sz="3600" dirty="0">
                <a:effectLst/>
                <a:latin typeface="Arial" panose="020B0604020202020204" pitchFamily="34" charset="0"/>
                <a:ea typeface="Aptos" panose="020B0004020202020204" pitchFamily="34" charset="0"/>
                <a:cs typeface="Arial" panose="020B0604020202020204" pitchFamily="34" charset="0"/>
              </a:rPr>
              <a:t>MHFA training is an evidence-based practice that participants find extremely useful and effective. In addition to the knowledge and skills gained, this training often contributes to a more supportive and mental wellness aware work environment.</a:t>
            </a:r>
          </a:p>
          <a:p>
            <a:endParaRPr lang="en-US" dirty="0"/>
          </a:p>
        </p:txBody>
      </p:sp>
      <p:sp>
        <p:nvSpPr>
          <p:cNvPr id="4" name="Slide Number Placeholder 3">
            <a:extLst>
              <a:ext uri="{FF2B5EF4-FFF2-40B4-BE49-F238E27FC236}">
                <a16:creationId xmlns:a16="http://schemas.microsoft.com/office/drawing/2014/main" id="{7283A79B-3556-6247-55FB-0F8A4EB5AFEC}"/>
              </a:ext>
            </a:extLst>
          </p:cNvPr>
          <p:cNvSpPr>
            <a:spLocks noGrp="1"/>
          </p:cNvSpPr>
          <p:nvPr>
            <p:ph type="sldNum" sz="quarter" idx="4"/>
          </p:nvPr>
        </p:nvSpPr>
        <p:spPr/>
        <p:txBody>
          <a:bodyPr/>
          <a:lstStyle/>
          <a:p>
            <a:fld id="{DC3C0ABA-9BEB-4C55-AF8E-447A21CEDAEE}" type="slidenum">
              <a:rPr lang="en-US" smtClean="0"/>
              <a:pPr/>
              <a:t>32</a:t>
            </a:fld>
            <a:endParaRPr lang="en-US"/>
          </a:p>
        </p:txBody>
      </p:sp>
      <p:pic>
        <p:nvPicPr>
          <p:cNvPr id="5" name="Picture 4">
            <a:extLst>
              <a:ext uri="{FF2B5EF4-FFF2-40B4-BE49-F238E27FC236}">
                <a16:creationId xmlns:a16="http://schemas.microsoft.com/office/drawing/2014/main" id="{7210602C-A448-72D5-A353-DAEAA3A5C392}"/>
              </a:ext>
            </a:extLst>
          </p:cNvPr>
          <p:cNvPicPr>
            <a:picLocks noChangeAspect="1"/>
          </p:cNvPicPr>
          <p:nvPr/>
        </p:nvPicPr>
        <p:blipFill>
          <a:blip r:embed="rId2"/>
          <a:stretch>
            <a:fillRect/>
          </a:stretch>
        </p:blipFill>
        <p:spPr>
          <a:xfrm>
            <a:off x="8133853" y="1647714"/>
            <a:ext cx="3441392" cy="3247262"/>
          </a:xfrm>
          <a:prstGeom prst="rect">
            <a:avLst/>
          </a:prstGeom>
        </p:spPr>
      </p:pic>
    </p:spTree>
    <p:extLst>
      <p:ext uri="{BB962C8B-B14F-4D97-AF65-F5344CB8AC3E}">
        <p14:creationId xmlns:p14="http://schemas.microsoft.com/office/powerpoint/2010/main" val="389413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AC758-2C12-66DC-6DE8-85186CD4F07A}"/>
              </a:ext>
            </a:extLst>
          </p:cNvPr>
          <p:cNvSpPr>
            <a:spLocks noGrp="1"/>
          </p:cNvSpPr>
          <p:nvPr>
            <p:ph type="title"/>
          </p:nvPr>
        </p:nvSpPr>
        <p:spPr/>
        <p:txBody>
          <a:bodyPr/>
          <a:lstStyle/>
          <a:p>
            <a:pPr algn="ctr"/>
            <a:r>
              <a:rPr lang="en-US" dirty="0"/>
              <a:t>Mental Health First Aiders….</a:t>
            </a:r>
          </a:p>
        </p:txBody>
      </p:sp>
      <p:sp>
        <p:nvSpPr>
          <p:cNvPr id="3" name="Content Placeholder 2">
            <a:extLst>
              <a:ext uri="{FF2B5EF4-FFF2-40B4-BE49-F238E27FC236}">
                <a16:creationId xmlns:a16="http://schemas.microsoft.com/office/drawing/2014/main" id="{8669D0C7-DB62-6AA5-6ED2-ACA2EC26C030}"/>
              </a:ext>
            </a:extLst>
          </p:cNvPr>
          <p:cNvSpPr>
            <a:spLocks noGrp="1"/>
          </p:cNvSpPr>
          <p:nvPr>
            <p:ph idx="1"/>
          </p:nvPr>
        </p:nvSpPr>
        <p:spPr>
          <a:xfrm>
            <a:off x="5238206" y="1645920"/>
            <a:ext cx="6481354" cy="4817941"/>
          </a:xfrm>
        </p:spPr>
        <p:txBody>
          <a:bodyPr>
            <a:normAutofit/>
          </a:bodyPr>
          <a:lstStyle/>
          <a:p>
            <a:pPr marL="285750" indent="-285750">
              <a:lnSpc>
                <a:spcPct val="90000"/>
              </a:lnSpc>
              <a:buFont typeface="Arial" panose="020B0604020202020204" pitchFamily="34" charset="0"/>
              <a:buChar char="•"/>
            </a:pPr>
            <a:r>
              <a:rPr lang="en-US" sz="2800" dirty="0"/>
              <a:t>Do not diagnose or treat themselves or others.</a:t>
            </a:r>
          </a:p>
          <a:p>
            <a:pPr marL="285750" indent="-285750">
              <a:lnSpc>
                <a:spcPct val="90000"/>
              </a:lnSpc>
              <a:buFont typeface="Arial" panose="020B0604020202020204" pitchFamily="34" charset="0"/>
              <a:buChar char="•"/>
            </a:pPr>
            <a:r>
              <a:rPr lang="en-US" sz="2800" dirty="0"/>
              <a:t>Observe changes in behavior</a:t>
            </a:r>
          </a:p>
          <a:p>
            <a:pPr marL="285750" indent="-285750">
              <a:lnSpc>
                <a:spcPct val="90000"/>
              </a:lnSpc>
              <a:buFont typeface="Arial" panose="020B0604020202020204" pitchFamily="34" charset="0"/>
              <a:buChar char="•"/>
            </a:pPr>
            <a:r>
              <a:rPr lang="en-US" sz="2800" dirty="0"/>
              <a:t>Offer a nonjudgemental listening ear.</a:t>
            </a:r>
          </a:p>
          <a:p>
            <a:pPr marL="285750" indent="-285750">
              <a:lnSpc>
                <a:spcPct val="90000"/>
              </a:lnSpc>
              <a:buFont typeface="Arial" panose="020B0604020202020204" pitchFamily="34" charset="0"/>
              <a:buChar char="•"/>
            </a:pPr>
            <a:r>
              <a:rPr lang="en-US" sz="2800" dirty="0"/>
              <a:t>Respects the privacy of the person.</a:t>
            </a:r>
          </a:p>
          <a:p>
            <a:pPr marL="285750" indent="-285750">
              <a:lnSpc>
                <a:spcPct val="90000"/>
              </a:lnSpc>
              <a:buFont typeface="Arial" panose="020B0604020202020204" pitchFamily="34" charset="0"/>
              <a:buChar char="•"/>
            </a:pPr>
            <a:r>
              <a:rPr lang="en-US" sz="2800" dirty="0"/>
              <a:t>Serves as a vital link to early intervention.</a:t>
            </a:r>
          </a:p>
          <a:p>
            <a:pPr marL="285750" indent="-285750">
              <a:lnSpc>
                <a:spcPct val="90000"/>
              </a:lnSpc>
              <a:buFont typeface="Arial" panose="020B0604020202020204" pitchFamily="34" charset="0"/>
              <a:buChar char="•"/>
            </a:pPr>
            <a:r>
              <a:rPr lang="en-US" sz="2800" dirty="0"/>
              <a:t>Respect and honor the background and experiences of the person.</a:t>
            </a:r>
          </a:p>
          <a:p>
            <a:endParaRPr lang="en-US" dirty="0"/>
          </a:p>
        </p:txBody>
      </p:sp>
      <p:sp>
        <p:nvSpPr>
          <p:cNvPr id="4" name="Slide Number Placeholder 3">
            <a:extLst>
              <a:ext uri="{FF2B5EF4-FFF2-40B4-BE49-F238E27FC236}">
                <a16:creationId xmlns:a16="http://schemas.microsoft.com/office/drawing/2014/main" id="{C81FA5F7-F8B9-57CC-A0FC-36C31F8D8FF2}"/>
              </a:ext>
            </a:extLst>
          </p:cNvPr>
          <p:cNvSpPr>
            <a:spLocks noGrp="1"/>
          </p:cNvSpPr>
          <p:nvPr>
            <p:ph type="sldNum" sz="quarter" idx="4"/>
          </p:nvPr>
        </p:nvSpPr>
        <p:spPr/>
        <p:txBody>
          <a:bodyPr/>
          <a:lstStyle/>
          <a:p>
            <a:fld id="{DC3C0ABA-9BEB-4C55-AF8E-447A21CEDAEE}" type="slidenum">
              <a:rPr lang="en-US" smtClean="0"/>
              <a:pPr/>
              <a:t>33</a:t>
            </a:fld>
            <a:endParaRPr lang="en-US"/>
          </a:p>
        </p:txBody>
      </p:sp>
      <p:pic>
        <p:nvPicPr>
          <p:cNvPr id="5" name="Picture 4">
            <a:extLst>
              <a:ext uri="{FF2B5EF4-FFF2-40B4-BE49-F238E27FC236}">
                <a16:creationId xmlns:a16="http://schemas.microsoft.com/office/drawing/2014/main" id="{E12BF5A3-C83E-31BB-03DC-3ADE79F439C2}"/>
              </a:ext>
            </a:extLst>
          </p:cNvPr>
          <p:cNvPicPr>
            <a:picLocks noChangeAspect="1"/>
          </p:cNvPicPr>
          <p:nvPr/>
        </p:nvPicPr>
        <p:blipFill>
          <a:blip r:embed="rId2"/>
          <a:stretch>
            <a:fillRect/>
          </a:stretch>
        </p:blipFill>
        <p:spPr>
          <a:xfrm>
            <a:off x="1168490" y="1909792"/>
            <a:ext cx="3590855" cy="3395766"/>
          </a:xfrm>
          <a:prstGeom prst="rect">
            <a:avLst/>
          </a:prstGeom>
        </p:spPr>
      </p:pic>
    </p:spTree>
    <p:extLst>
      <p:ext uri="{BB962C8B-B14F-4D97-AF65-F5344CB8AC3E}">
        <p14:creationId xmlns:p14="http://schemas.microsoft.com/office/powerpoint/2010/main" val="298741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773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C049976-529F-1DB0-8DDA-5AFF5E245237}"/>
              </a:ext>
            </a:extLst>
          </p:cNvPr>
          <p:cNvPicPr>
            <a:picLocks noChangeAspect="1"/>
          </p:cNvPicPr>
          <p:nvPr/>
        </p:nvPicPr>
        <p:blipFill>
          <a:blip r:embed="rId3"/>
          <a:stretch>
            <a:fillRect/>
          </a:stretch>
        </p:blipFill>
        <p:spPr>
          <a:xfrm>
            <a:off x="4907177" y="2307239"/>
            <a:ext cx="2377646" cy="2243522"/>
          </a:xfrm>
          <a:prstGeom prst="rect">
            <a:avLst/>
          </a:prstGeom>
        </p:spPr>
      </p:pic>
      <p:pic>
        <p:nvPicPr>
          <p:cNvPr id="5" name="Picture 4">
            <a:extLst>
              <a:ext uri="{FF2B5EF4-FFF2-40B4-BE49-F238E27FC236}">
                <a16:creationId xmlns:a16="http://schemas.microsoft.com/office/drawing/2014/main" id="{FF52CCFB-591D-9997-EADD-19DE4A95DBF2}"/>
              </a:ext>
            </a:extLst>
          </p:cNvPr>
          <p:cNvPicPr>
            <a:picLocks noChangeAspect="1"/>
          </p:cNvPicPr>
          <p:nvPr/>
        </p:nvPicPr>
        <p:blipFill>
          <a:blip r:embed="rId4"/>
          <a:stretch>
            <a:fillRect/>
          </a:stretch>
        </p:blipFill>
        <p:spPr>
          <a:xfrm>
            <a:off x="4542323" y="418011"/>
            <a:ext cx="6786673" cy="5938339"/>
          </a:xfrm>
          <a:prstGeom prst="rect">
            <a:avLst/>
          </a:prstGeom>
        </p:spPr>
      </p:pic>
      <p:sp>
        <p:nvSpPr>
          <p:cNvPr id="4" name="Slide Number Placeholder 3">
            <a:extLst>
              <a:ext uri="{FF2B5EF4-FFF2-40B4-BE49-F238E27FC236}">
                <a16:creationId xmlns:a16="http://schemas.microsoft.com/office/drawing/2014/main" id="{6EADB352-1ED2-CA7A-01CE-FD32D1FA51D6}"/>
              </a:ext>
            </a:extLst>
          </p:cNvPr>
          <p:cNvSpPr>
            <a:spLocks noGrp="1"/>
          </p:cNvSpPr>
          <p:nvPr>
            <p:ph type="sldNum" sz="quarter" idx="4"/>
          </p:nvPr>
        </p:nvSpPr>
        <p:spPr>
          <a:xfrm>
            <a:off x="10926476" y="6356350"/>
            <a:ext cx="625443" cy="365125"/>
          </a:xfrm>
          <a:noFill/>
        </p:spPr>
        <p:txBody>
          <a:bodyPr vert="horz" lIns="91440" tIns="45720" rIns="91440" bIns="45720" rtlCol="0" anchor="ctr">
            <a:normAutofit/>
          </a:bodyPr>
          <a:lstStyle/>
          <a:p>
            <a:pPr algn="l">
              <a:spcAft>
                <a:spcPts val="600"/>
              </a:spcAft>
            </a:pPr>
            <a:fld id="{DC3C0ABA-9BEB-4C55-AF8E-447A21CEDAEE}" type="slidenum">
              <a:rPr lang="en-US" sz="1200" kern="1200" smtClean="0">
                <a:solidFill>
                  <a:schemeClr val="tx1">
                    <a:tint val="75000"/>
                  </a:schemeClr>
                </a:solidFill>
                <a:latin typeface="+mn-lt"/>
                <a:ea typeface="+mn-ea"/>
                <a:cs typeface="+mn-cs"/>
              </a:rPr>
              <a:pPr algn="l">
                <a:spcAft>
                  <a:spcPts val="600"/>
                </a:spcAft>
              </a:pPr>
              <a:t>34</a:t>
            </a:fld>
            <a:endParaRPr lang="en-US" sz="1200" kern="1200">
              <a:solidFill>
                <a:schemeClr val="tx1">
                  <a:tint val="75000"/>
                </a:schemeClr>
              </a:solidFill>
              <a:latin typeface="+mn-lt"/>
              <a:ea typeface="+mn-ea"/>
              <a:cs typeface="+mn-cs"/>
            </a:endParaRPr>
          </a:p>
        </p:txBody>
      </p:sp>
      <p:pic>
        <p:nvPicPr>
          <p:cNvPr id="7" name="Picture 6">
            <a:extLst>
              <a:ext uri="{FF2B5EF4-FFF2-40B4-BE49-F238E27FC236}">
                <a16:creationId xmlns:a16="http://schemas.microsoft.com/office/drawing/2014/main" id="{DA1EFF45-E6F0-17CB-5DBB-75F1403D51D5}"/>
              </a:ext>
            </a:extLst>
          </p:cNvPr>
          <p:cNvPicPr>
            <a:picLocks noChangeAspect="1"/>
          </p:cNvPicPr>
          <p:nvPr/>
        </p:nvPicPr>
        <p:blipFill>
          <a:blip r:embed="rId3"/>
          <a:stretch>
            <a:fillRect/>
          </a:stretch>
        </p:blipFill>
        <p:spPr>
          <a:xfrm>
            <a:off x="1020652" y="234975"/>
            <a:ext cx="2377646" cy="2243522"/>
          </a:xfrm>
          <a:prstGeom prst="rect">
            <a:avLst/>
          </a:prstGeom>
        </p:spPr>
      </p:pic>
    </p:spTree>
    <p:extLst>
      <p:ext uri="{BB962C8B-B14F-4D97-AF65-F5344CB8AC3E}">
        <p14:creationId xmlns:p14="http://schemas.microsoft.com/office/powerpoint/2010/main" val="10908377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64274-E7E6-1AF2-0B68-2BDAD254EE19}"/>
              </a:ext>
            </a:extLst>
          </p:cNvPr>
          <p:cNvSpPr>
            <a:spLocks noGrp="1"/>
          </p:cNvSpPr>
          <p:nvPr>
            <p:ph type="title"/>
          </p:nvPr>
        </p:nvSpPr>
        <p:spPr/>
        <p:txBody>
          <a:bodyPr/>
          <a:lstStyle/>
          <a:p>
            <a:pPr algn="ctr"/>
            <a:r>
              <a:rPr lang="en-US" i="1" dirty="0"/>
              <a:t>Want more information?</a:t>
            </a:r>
          </a:p>
        </p:txBody>
      </p:sp>
      <p:sp>
        <p:nvSpPr>
          <p:cNvPr id="3" name="Content Placeholder 2">
            <a:extLst>
              <a:ext uri="{FF2B5EF4-FFF2-40B4-BE49-F238E27FC236}">
                <a16:creationId xmlns:a16="http://schemas.microsoft.com/office/drawing/2014/main" id="{BA107CCA-CEEA-8248-2CAC-DF2EC66F2947}"/>
              </a:ext>
            </a:extLst>
          </p:cNvPr>
          <p:cNvSpPr>
            <a:spLocks noGrp="1"/>
          </p:cNvSpPr>
          <p:nvPr>
            <p:ph idx="1"/>
          </p:nvPr>
        </p:nvSpPr>
        <p:spPr>
          <a:xfrm>
            <a:off x="283779" y="1891862"/>
            <a:ext cx="11435781" cy="4571999"/>
          </a:xfrm>
        </p:spPr>
        <p:txBody>
          <a:bodyPr/>
          <a:lstStyle/>
          <a:p>
            <a:r>
              <a:rPr lang="en-US" sz="2800" dirty="0">
                <a:latin typeface="Arial" panose="020B0604020202020204" pitchFamily="34" charset="0"/>
                <a:cs typeface="Arial" panose="020B0604020202020204" pitchFamily="34" charset="0"/>
              </a:rPr>
              <a:t>If you have staff, whether in HR or other areas, who you’d like to participate in this training and you would like to host an agency-specific class, you can reach out to Kimberly Chapman in the OMH Bureau of Education and Workforce Development at </a:t>
            </a:r>
            <a:r>
              <a:rPr lang="en-US" sz="2800" dirty="0">
                <a:latin typeface="Arial" panose="020B0604020202020204" pitchFamily="34" charset="0"/>
                <a:cs typeface="Arial" panose="020B0604020202020204" pitchFamily="34" charset="0"/>
                <a:hlinkClick r:id="rId3"/>
              </a:rPr>
              <a:t>Kimberly.Chapman@omh.ny.gov</a:t>
            </a:r>
            <a:r>
              <a:rPr lang="en-US" sz="2800" dirty="0">
                <a:latin typeface="Arial" panose="020B0604020202020204" pitchFamily="34" charset="0"/>
                <a:cs typeface="Arial" panose="020B0604020202020204" pitchFamily="34" charset="0"/>
              </a:rPr>
              <a:t> or (518) 549-5350. </a:t>
            </a:r>
          </a:p>
          <a:p>
            <a:endParaRPr lang="en-US" sz="2800" dirty="0">
              <a:latin typeface="Arial" panose="020B0604020202020204" pitchFamily="34" charset="0"/>
              <a:cs typeface="Arial" panose="020B0604020202020204" pitchFamily="34" charset="0"/>
            </a:endParaRPr>
          </a:p>
          <a:p>
            <a:r>
              <a:rPr lang="en-US" sz="2800" dirty="0">
                <a:effectLst/>
                <a:latin typeface="Arial" panose="020B0604020202020204" pitchFamily="34" charset="0"/>
                <a:ea typeface="Aptos" panose="020B0004020202020204" pitchFamily="34" charset="0"/>
                <a:cs typeface="Arial" panose="020B0604020202020204" pitchFamily="34" charset="0"/>
              </a:rPr>
              <a:t>More information about MHFA can be found on their </a:t>
            </a:r>
            <a:r>
              <a:rPr lang="en-US" sz="2800" u="sng" dirty="0">
                <a:solidFill>
                  <a:srgbClr val="4472C4"/>
                </a:solidFill>
                <a:effectLst/>
                <a:latin typeface="Arial" panose="020B0604020202020204" pitchFamily="34" charset="0"/>
                <a:ea typeface="Aptos" panose="020B0004020202020204" pitchFamily="34" charset="0"/>
                <a:cs typeface="Arial" panose="020B0604020202020204" pitchFamily="34" charset="0"/>
                <a:hlinkClick r:id="rId4"/>
              </a:rPr>
              <a:t>website</a:t>
            </a:r>
            <a:r>
              <a:rPr lang="en-US" sz="2800" dirty="0">
                <a:effectLst/>
                <a:latin typeface="Arial" panose="020B0604020202020204" pitchFamily="34" charset="0"/>
                <a:ea typeface="Aptos" panose="020B0004020202020204" pitchFamily="34" charset="0"/>
                <a:cs typeface="Arial" panose="020B0604020202020204" pitchFamily="34" charset="0"/>
              </a:rPr>
              <a:t>.</a:t>
            </a:r>
          </a:p>
          <a:p>
            <a:endParaRPr lang="en-US" dirty="0"/>
          </a:p>
        </p:txBody>
      </p:sp>
      <p:sp>
        <p:nvSpPr>
          <p:cNvPr id="4" name="Slide Number Placeholder 3">
            <a:extLst>
              <a:ext uri="{FF2B5EF4-FFF2-40B4-BE49-F238E27FC236}">
                <a16:creationId xmlns:a16="http://schemas.microsoft.com/office/drawing/2014/main" id="{9897CFA5-9C79-F771-9009-348F3BA2F1EB}"/>
              </a:ext>
            </a:extLst>
          </p:cNvPr>
          <p:cNvSpPr>
            <a:spLocks noGrp="1"/>
          </p:cNvSpPr>
          <p:nvPr>
            <p:ph type="sldNum" sz="quarter" idx="4"/>
          </p:nvPr>
        </p:nvSpPr>
        <p:spPr/>
        <p:txBody>
          <a:bodyPr/>
          <a:lstStyle/>
          <a:p>
            <a:fld id="{DC3C0ABA-9BEB-4C55-AF8E-447A21CEDAEE}" type="slidenum">
              <a:rPr lang="en-US" smtClean="0"/>
              <a:pPr/>
              <a:t>35</a:t>
            </a:fld>
            <a:endParaRPr lang="en-US"/>
          </a:p>
        </p:txBody>
      </p:sp>
    </p:spTree>
    <p:extLst>
      <p:ext uri="{BB962C8B-B14F-4D97-AF65-F5344CB8AC3E}">
        <p14:creationId xmlns:p14="http://schemas.microsoft.com/office/powerpoint/2010/main" val="578451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1088-635A-1DE2-DB26-2E3AA92B2612}"/>
              </a:ext>
            </a:extLst>
          </p:cNvPr>
          <p:cNvSpPr>
            <a:spLocks noGrp="1"/>
          </p:cNvSpPr>
          <p:nvPr>
            <p:ph type="title"/>
          </p:nvPr>
        </p:nvSpPr>
        <p:spPr/>
        <p:txBody>
          <a:bodyPr/>
          <a:lstStyle/>
          <a:p>
            <a:r>
              <a:rPr lang="en-US" dirty="0"/>
              <a:t>What are your HR experiences with mental health in the workplace?</a:t>
            </a:r>
          </a:p>
        </p:txBody>
      </p:sp>
    </p:spTree>
    <p:extLst>
      <p:ext uri="{BB962C8B-B14F-4D97-AF65-F5344CB8AC3E}">
        <p14:creationId xmlns:p14="http://schemas.microsoft.com/office/powerpoint/2010/main" val="149061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182880"/>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D59D1CFA-3B12-F484-063B-6AD9D2C48BAB}"/>
              </a:ext>
            </a:extLst>
          </p:cNvPr>
          <p:cNvPicPr>
            <a:picLocks noChangeAspect="1"/>
          </p:cNvPicPr>
          <p:nvPr/>
        </p:nvPicPr>
        <p:blipFill>
          <a:blip r:embed="rId3"/>
          <a:stretch>
            <a:fillRect/>
          </a:stretch>
        </p:blipFill>
        <p:spPr>
          <a:xfrm>
            <a:off x="2209800" y="2565400"/>
            <a:ext cx="7772400" cy="1727199"/>
          </a:xfrm>
          <a:prstGeom prst="rect">
            <a:avLst/>
          </a:prstGeom>
        </p:spPr>
      </p:pic>
    </p:spTree>
    <p:extLst>
      <p:ext uri="{BB962C8B-B14F-4D97-AF65-F5344CB8AC3E}">
        <p14:creationId xmlns:p14="http://schemas.microsoft.com/office/powerpoint/2010/main" val="414634245"/>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F057C7535A6845BC03A0E211E74E60" ma:contentTypeVersion="16" ma:contentTypeDescription="Create a new document." ma:contentTypeScope="" ma:versionID="096238ce98b234f3580aab584e065ee1">
  <xsd:schema xmlns:xsd="http://www.w3.org/2001/XMLSchema" xmlns:xs="http://www.w3.org/2001/XMLSchema" xmlns:p="http://schemas.microsoft.com/office/2006/metadata/properties" xmlns:ns2="e2b0e5d4-424c-4d2d-a4c3-c2ed698ce36b" xmlns:ns3="e44b1e9c-cae9-4e83-b972-c4a6d0803d9e" targetNamespace="http://schemas.microsoft.com/office/2006/metadata/properties" ma:root="true" ma:fieldsID="a1e6904c1fceb8146c588ed811d65f35" ns2:_="" ns3:_="">
    <xsd:import namespace="e2b0e5d4-424c-4d2d-a4c3-c2ed698ce36b"/>
    <xsd:import namespace="e44b1e9c-cae9-4e83-b972-c4a6d0803d9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b0e5d4-424c-4d2d-a4c3-c2ed698ce3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39e25b7-0a97-41c9-a156-d5f3062356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4b1e9c-cae9-4e83-b972-c4a6d0803d9e"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91d5cf6-fc2f-43d6-99b6-c9caf17f2145}" ma:internalName="TaxCatchAll" ma:showField="CatchAllData" ma:web="e44b1e9c-cae9-4e83-b972-c4a6d0803d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2b0e5d4-424c-4d2d-a4c3-c2ed698ce36b">
      <Terms xmlns="http://schemas.microsoft.com/office/infopath/2007/PartnerControls"/>
    </lcf76f155ced4ddcb4097134ff3c332f>
    <TaxCatchAll xmlns="e44b1e9c-cae9-4e83-b972-c4a6d0803d9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9E93CB-0245-41E3-8E3F-A2764FF3BC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b0e5d4-424c-4d2d-a4c3-c2ed698ce36b"/>
    <ds:schemaRef ds:uri="e44b1e9c-cae9-4e83-b972-c4a6d0803d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7F50461-7CE6-4008-918F-CF8B8D3CA1A1}">
  <ds:schemaRefs>
    <ds:schemaRef ds:uri="http://schemas.microsoft.com/office/2006/metadata/properties"/>
    <ds:schemaRef ds:uri="e2b0e5d4-424c-4d2d-a4c3-c2ed698ce36b"/>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e44b1e9c-cae9-4e83-b972-c4a6d0803d9e"/>
    <ds:schemaRef ds:uri="http://www.w3.org/XML/1998/namespace"/>
    <ds:schemaRef ds:uri="http://purl.org/dc/dcmitype/"/>
  </ds:schemaRefs>
</ds:datastoreItem>
</file>

<file path=customXml/itemProps3.xml><?xml version="1.0" encoding="utf-8"?>
<ds:datastoreItem xmlns:ds="http://schemas.openxmlformats.org/officeDocument/2006/customXml" ds:itemID="{85062F3D-D31D-4F5B-81E7-01C98C7752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13199</TotalTime>
  <Words>4875</Words>
  <Application>Microsoft Office PowerPoint</Application>
  <PresentationFormat>Widescreen</PresentationFormat>
  <Paragraphs>365</Paragraphs>
  <Slides>37</Slides>
  <Notes>29</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37</vt:i4>
      </vt:variant>
    </vt:vector>
  </HeadingPairs>
  <TitlesOfParts>
    <vt:vector size="52" baseType="lpstr">
      <vt:lpstr>Aptos</vt:lpstr>
      <vt:lpstr>Arial</vt:lpstr>
      <vt:lpstr>Arial,Sans-Serif</vt:lpstr>
      <vt:lpstr>Cabin</vt:lpstr>
      <vt:lpstr>Calibri</vt:lpstr>
      <vt:lpstr>Courier New</vt:lpstr>
      <vt:lpstr>Oswald</vt:lpstr>
      <vt:lpstr>ProximaNova-Regular</vt:lpstr>
      <vt:lpstr>Roboto</vt:lpstr>
      <vt:lpstr>Segoe UI</vt:lpstr>
      <vt:lpstr>Symbol</vt:lpstr>
      <vt:lpstr>Tahoma</vt:lpstr>
      <vt:lpstr>Times New Roman</vt:lpstr>
      <vt:lpstr>Verdana</vt:lpstr>
      <vt:lpstr>1_Custom Design</vt:lpstr>
      <vt:lpstr>Human Resources’ Role in Supporting   Mental Health in the Workplace </vt:lpstr>
      <vt:lpstr>Agenda</vt:lpstr>
      <vt:lpstr>Mental Health in the Workplace</vt:lpstr>
      <vt:lpstr>Workplace Mental Health Crisis </vt:lpstr>
      <vt:lpstr>Mental health in the workplace </vt:lpstr>
      <vt:lpstr>Common mental health disorders</vt:lpstr>
      <vt:lpstr>Signs &amp; Symptoms</vt:lpstr>
      <vt:lpstr>How might you recognize mental health conditions? </vt:lpstr>
      <vt:lpstr>Mental Health Issues presenting in the workplace </vt:lpstr>
      <vt:lpstr>Signs &amp; Symptoms in the workplace</vt:lpstr>
      <vt:lpstr>HR Insight</vt:lpstr>
      <vt:lpstr>HR Solution</vt:lpstr>
      <vt:lpstr>Stigma in the Workplace </vt:lpstr>
      <vt:lpstr>Employees Still Reluctant to Discuss </vt:lpstr>
      <vt:lpstr>How to respond when an employee shares a mental health challenge </vt:lpstr>
      <vt:lpstr>Be Prepared</vt:lpstr>
      <vt:lpstr>Listen First </vt:lpstr>
      <vt:lpstr>HR Advice for Supervisors  </vt:lpstr>
      <vt:lpstr>The HR Professional's Toolkit  </vt:lpstr>
      <vt:lpstr>PowerPoint Presentation</vt:lpstr>
      <vt:lpstr>Practical Ways HR Supports Mental Health  </vt:lpstr>
      <vt:lpstr>Practical Ways HR Supports Mental Health</vt:lpstr>
      <vt:lpstr>Practical Ways HR Supports Mental Health</vt:lpstr>
      <vt:lpstr>As a leader….</vt:lpstr>
      <vt:lpstr>As a leader….</vt:lpstr>
      <vt:lpstr>Create Psychological Safety</vt:lpstr>
      <vt:lpstr>Leadership</vt:lpstr>
      <vt:lpstr>OMH - Our Mission   </vt:lpstr>
      <vt:lpstr>OMH - Our story </vt:lpstr>
      <vt:lpstr>Section 72 of the Civil Service Law Background </vt:lpstr>
      <vt:lpstr>When should HR refer for Medical Evaluation? </vt:lpstr>
      <vt:lpstr>PowerPoint Presentation</vt:lpstr>
      <vt:lpstr>Mental Health First Aiders….</vt:lpstr>
      <vt:lpstr>PowerPoint Presentation</vt:lpstr>
      <vt:lpstr>Want more information?</vt:lpstr>
      <vt:lpstr>What are your HR experiences with mental health in the workplace?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Lillie (OMH)</dc:creator>
  <cp:lastModifiedBy>Rodak, Amy (OMH)</cp:lastModifiedBy>
  <cp:revision>137</cp:revision>
  <cp:lastPrinted>2024-10-29T10:13:34Z</cp:lastPrinted>
  <dcterms:modified xsi:type="dcterms:W3CDTF">2025-05-16T17:04:21Z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0x010100EAF057C7535A6845BC03A0E211E74E60</vt:lpwstr>
  </property>
  <property fmtid="{D5CDD505-2E9C-101B-9397-08002B2CF9AE}" pid="3" name="MediaServiceImageTags">
    <vt:lpwstr/>
  </property>
</Properties>
</file>