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4"/>
    <p:sldMasterId id="2147483654" r:id="rId5"/>
  </p:sldMasterIdLst>
  <p:notesMasterIdLst>
    <p:notesMasterId r:id="rId24"/>
  </p:notesMasterIdLst>
  <p:sldIdLst>
    <p:sldId id="346" r:id="rId6"/>
    <p:sldId id="433" r:id="rId7"/>
    <p:sldId id="377" r:id="rId8"/>
    <p:sldId id="397" r:id="rId9"/>
    <p:sldId id="416" r:id="rId10"/>
    <p:sldId id="396" r:id="rId11"/>
    <p:sldId id="436" r:id="rId12"/>
    <p:sldId id="438" r:id="rId13"/>
    <p:sldId id="439" r:id="rId14"/>
    <p:sldId id="437" r:id="rId15"/>
    <p:sldId id="434" r:id="rId16"/>
    <p:sldId id="440" r:id="rId17"/>
    <p:sldId id="435" r:id="rId18"/>
    <p:sldId id="442" r:id="rId19"/>
    <p:sldId id="441" r:id="rId20"/>
    <p:sldId id="443" r:id="rId21"/>
    <p:sldId id="444" r:id="rId22"/>
    <p:sldId id="366" r:id="rId23"/>
  </p:sldIdLst>
  <p:sldSz cx="12192000" cy="6858000"/>
  <p:notesSz cx="6858000" cy="9144000"/>
  <p:embeddedFontLst>
    <p:embeddedFont>
      <p:font typeface="Oswald" panose="00000500000000000000" pitchFamily="2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8" roundtripDataSignature="AMtx7mgiEQzM15yImlSdMhu3IxpNo6Dn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999E"/>
    <a:srgbClr val="457AA5"/>
    <a:srgbClr val="FACE00"/>
    <a:srgbClr val="0B5D66"/>
    <a:srgbClr val="A2350A"/>
    <a:srgbClr val="D07954"/>
    <a:srgbClr val="AC3F14"/>
    <a:srgbClr val="F3D3C1"/>
    <a:srgbClr val="D0D0CE"/>
    <a:srgbClr val="6266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2.fntdata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68" Type="http://customschemas.google.com/relationships/presentationmetadata" Target="meta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1.fntdata"/><Relationship Id="rId71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6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360"/>
        <c:holeSize val="3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Cover Slide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27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Text / Content Slide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60703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Section Slide</a:t>
            </a:r>
          </a:p>
        </p:txBody>
      </p:sp>
    </p:spTree>
    <p:extLst>
      <p:ext uri="{BB962C8B-B14F-4D97-AF65-F5344CB8AC3E}">
        <p14:creationId xmlns:p14="http://schemas.microsoft.com/office/powerpoint/2010/main" val="1105449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Text / Content Slide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58592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Data slide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2409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Quote Slide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34259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Section Slide</a:t>
            </a:r>
          </a:p>
        </p:txBody>
      </p:sp>
    </p:spTree>
    <p:extLst>
      <p:ext uri="{BB962C8B-B14F-4D97-AF65-F5344CB8AC3E}">
        <p14:creationId xmlns:p14="http://schemas.microsoft.com/office/powerpoint/2010/main" val="6796343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Text / Content Slide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65840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Text / Content Slide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87596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Section Slide</a:t>
            </a:r>
          </a:p>
        </p:txBody>
      </p:sp>
    </p:spTree>
    <p:extLst>
      <p:ext uri="{BB962C8B-B14F-4D97-AF65-F5344CB8AC3E}">
        <p14:creationId xmlns:p14="http://schemas.microsoft.com/office/powerpoint/2010/main" val="41141126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Text / Content Slide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798999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Section Slide</a:t>
            </a:r>
          </a:p>
        </p:txBody>
      </p:sp>
    </p:spTree>
    <p:extLst>
      <p:ext uri="{BB962C8B-B14F-4D97-AF65-F5344CB8AC3E}">
        <p14:creationId xmlns:p14="http://schemas.microsoft.com/office/powerpoint/2010/main" val="5373999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Text / Content Slide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2535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Text / Content Slide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502057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Text / Content Slide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582051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Section Slide</a:t>
            </a:r>
          </a:p>
        </p:txBody>
      </p:sp>
    </p:spTree>
    <p:extLst>
      <p:ext uri="{BB962C8B-B14F-4D97-AF65-F5344CB8AC3E}">
        <p14:creationId xmlns:p14="http://schemas.microsoft.com/office/powerpoint/2010/main" val="9521858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Text / Content Slide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586276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1484959b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11484959b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End slide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82233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Master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Master" type="blank" preserve="1">
  <p:cSld name="Section Mast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318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hf sldNum="0" hdr="0" ft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011341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Relationship Id="rId9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mailto:Adam.dolce@cs.ny.gov" TargetMode="External"/><Relationship Id="rId3" Type="http://schemas.openxmlformats.org/officeDocument/2006/relationships/hyperlink" Target="mailto:Adam.Rossi@cs.ny.gov" TargetMode="External"/><Relationship Id="rId7" Type="http://schemas.openxmlformats.org/officeDocument/2006/relationships/hyperlink" Target="mailto:Christina.lyon@cs.ny.gov" TargetMode="External"/><Relationship Id="rId12" Type="http://schemas.openxmlformats.org/officeDocument/2006/relationships/hyperlink" Target="mailto:Jocelyn.morales@cs.ny.gov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Joseph.Lyman@cs.ny.gov" TargetMode="External"/><Relationship Id="rId11" Type="http://schemas.openxmlformats.org/officeDocument/2006/relationships/hyperlink" Target="mailto:Mariam.aragon@cs.ny.gov" TargetMode="External"/><Relationship Id="rId5" Type="http://schemas.openxmlformats.org/officeDocument/2006/relationships/hyperlink" Target="mailto:Krystal.curley@cs.ny.gov" TargetMode="External"/><Relationship Id="rId10" Type="http://schemas.openxmlformats.org/officeDocument/2006/relationships/hyperlink" Target="mailto:Deondra.morgan@cs.ny.gov" TargetMode="External"/><Relationship Id="rId4" Type="http://schemas.openxmlformats.org/officeDocument/2006/relationships/hyperlink" Target="mailto:Veda.galy@cs.ny.gov" TargetMode="External"/><Relationship Id="rId9" Type="http://schemas.openxmlformats.org/officeDocument/2006/relationships/hyperlink" Target="mailto:Jason.tomlinson@cs.ny.gov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84404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53CF880-6957-A882-6844-51330FCEF3B6}"/>
              </a:ext>
            </a:extLst>
          </p:cNvPr>
          <p:cNvSpPr/>
          <p:nvPr/>
        </p:nvSpPr>
        <p:spPr>
          <a:xfrm>
            <a:off x="184401" y="182880"/>
            <a:ext cx="11823192" cy="6492240"/>
          </a:xfrm>
          <a:prstGeom prst="roundRect">
            <a:avLst>
              <a:gd name="adj" fmla="val 3633"/>
            </a:avLst>
          </a:prstGeom>
          <a:blipFill>
            <a:blip r:embed="rId3">
              <a:alphaModFix amt="1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EC95D-8EB3-0846-9B0E-185DCA083121}"/>
              </a:ext>
            </a:extLst>
          </p:cNvPr>
          <p:cNvSpPr txBox="1">
            <a:spLocks/>
          </p:cNvSpPr>
          <p:nvPr/>
        </p:nvSpPr>
        <p:spPr>
          <a:xfrm>
            <a:off x="230124" y="2386475"/>
            <a:ext cx="11731752" cy="19908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8400"/>
              </a:lnSpc>
            </a:pPr>
            <a:r>
              <a:rPr lang="en-US" sz="5400" b="1" spc="300" dirty="0">
                <a:solidFill>
                  <a:srgbClr val="0B5D66"/>
                </a:solidFill>
                <a:latin typeface="Oswald" panose="02000503000000000000" pitchFamily="2" charset="0"/>
              </a:rPr>
              <a:t>Partnering with your Center for Careers in Government (CCGs)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1235944-D862-7E05-F727-0CECAA64037B}"/>
              </a:ext>
            </a:extLst>
          </p:cNvPr>
          <p:cNvSpPr/>
          <p:nvPr/>
        </p:nvSpPr>
        <p:spPr>
          <a:xfrm>
            <a:off x="1167489" y="4782460"/>
            <a:ext cx="9857017" cy="1069848"/>
          </a:xfrm>
          <a:prstGeom prst="roundRect">
            <a:avLst>
              <a:gd name="adj" fmla="val 50000"/>
            </a:avLst>
          </a:prstGeom>
          <a:solidFill>
            <a:srgbClr val="6599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D457CF7-03B9-CDF2-37A3-57350A9BC557}"/>
              </a:ext>
            </a:extLst>
          </p:cNvPr>
          <p:cNvSpPr txBox="1">
            <a:spLocks/>
          </p:cNvSpPr>
          <p:nvPr/>
        </p:nvSpPr>
        <p:spPr>
          <a:xfrm>
            <a:off x="1248971" y="4921909"/>
            <a:ext cx="4847030" cy="7909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600"/>
              </a:lnSpc>
            </a:pPr>
            <a:r>
              <a:rPr lang="en-US" sz="1600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Adam Rossi, Capital Region CCG</a:t>
            </a:r>
          </a:p>
          <a:p>
            <a:pPr>
              <a:lnSpc>
                <a:spcPts val="2600"/>
              </a:lnSpc>
            </a:pPr>
            <a:r>
              <a:rPr lang="en-US" sz="1600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Tatiana Diaz, City of Albany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4AFF3C-544F-3D95-6EA7-81DA474C483C}"/>
              </a:ext>
            </a:extLst>
          </p:cNvPr>
          <p:cNvSpPr txBox="1"/>
          <p:nvPr/>
        </p:nvSpPr>
        <p:spPr>
          <a:xfrm>
            <a:off x="1" y="6151443"/>
            <a:ext cx="12191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2092139-C217-D340-8753-A000502CDFC7}" type="datetime4">
              <a:rPr lang="en-US" sz="1400" cap="all" spc="300" smtClean="0">
                <a:solidFill>
                  <a:srgbClr val="0B5D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29, 2025</a:t>
            </a:fld>
            <a:endParaRPr lang="en-US" sz="1400" cap="all" spc="300">
              <a:solidFill>
                <a:srgbClr val="0B5D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D4C664-8851-E7F5-1385-783CD4E4C4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242789" y="545585"/>
            <a:ext cx="5706422" cy="154175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0BEE4D6-BC4A-A9EC-6F8F-EFBD45808272}"/>
              </a:ext>
            </a:extLst>
          </p:cNvPr>
          <p:cNvSpPr txBox="1">
            <a:spLocks/>
          </p:cNvSpPr>
          <p:nvPr/>
        </p:nvSpPr>
        <p:spPr>
          <a:xfrm>
            <a:off x="5812324" y="4918733"/>
            <a:ext cx="4952655" cy="7909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2600"/>
              </a:lnSpc>
            </a:pPr>
            <a:r>
              <a:rPr lang="en-US" sz="1600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Hannah Black, Albany County</a:t>
            </a:r>
          </a:p>
          <a:p>
            <a:pPr algn="r">
              <a:lnSpc>
                <a:spcPts val="2600"/>
              </a:lnSpc>
            </a:pPr>
            <a:r>
              <a:rPr lang="en-US" sz="1600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Timothy Lansing, Albany County</a:t>
            </a:r>
          </a:p>
        </p:txBody>
      </p:sp>
    </p:spTree>
    <p:extLst>
      <p:ext uri="{BB962C8B-B14F-4D97-AF65-F5344CB8AC3E}">
        <p14:creationId xmlns:p14="http://schemas.microsoft.com/office/powerpoint/2010/main" val="3354178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84404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0BA9862-918D-D106-E39C-24B41BDA8312}"/>
              </a:ext>
            </a:extLst>
          </p:cNvPr>
          <p:cNvSpPr txBox="1">
            <a:spLocks/>
          </p:cNvSpPr>
          <p:nvPr/>
        </p:nvSpPr>
        <p:spPr>
          <a:xfrm>
            <a:off x="11180869" y="6314384"/>
            <a:ext cx="703729" cy="30145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bg1"/>
                </a:solidFill>
                <a:latin typeface="Proxima Nova Rg" panose="02000506030000020004" pitchFamily="2" charset="77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47B3E011-04A4-7E41-8BCF-555BBF758256}" type="slidenum">
              <a:rPr lang="en-US" sz="1400" smtClean="0">
                <a:solidFill>
                  <a:schemeClr val="tx1"/>
                </a:solidFill>
              </a:rPr>
              <a:pPr/>
              <a:t>2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6438A0-5386-FAAB-B29C-F62D1A4F66EE}"/>
              </a:ext>
            </a:extLst>
          </p:cNvPr>
          <p:cNvSpPr txBox="1"/>
          <p:nvPr/>
        </p:nvSpPr>
        <p:spPr>
          <a:xfrm>
            <a:off x="7391705" y="6311220"/>
            <a:ext cx="41974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rgbClr val="6599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CIVIL SERVICE</a:t>
            </a:r>
          </a:p>
        </p:txBody>
      </p:sp>
      <p:sp>
        <p:nvSpPr>
          <p:cNvPr id="20" name="Round Same Side Corner Rectangle 19">
            <a:extLst>
              <a:ext uri="{FF2B5EF4-FFF2-40B4-BE49-F238E27FC236}">
                <a16:creationId xmlns:a16="http://schemas.microsoft.com/office/drawing/2014/main" id="{9EEFB70C-E56B-E299-4EE0-931BBB926205}"/>
              </a:ext>
            </a:extLst>
          </p:cNvPr>
          <p:cNvSpPr/>
          <p:nvPr/>
        </p:nvSpPr>
        <p:spPr>
          <a:xfrm>
            <a:off x="184403" y="182880"/>
            <a:ext cx="11823192" cy="749931"/>
          </a:xfrm>
          <a:prstGeom prst="round2SameRect">
            <a:avLst>
              <a:gd name="adj1" fmla="val 31537"/>
              <a:gd name="adj2" fmla="val 0"/>
            </a:avLst>
          </a:prstGeom>
          <a:solidFill>
            <a:srgbClr val="D0D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49B44B7-9539-3883-C042-DFDF7D15889F}"/>
              </a:ext>
            </a:extLst>
          </p:cNvPr>
          <p:cNvSpPr txBox="1">
            <a:spLocks/>
          </p:cNvSpPr>
          <p:nvPr/>
        </p:nvSpPr>
        <p:spPr>
          <a:xfrm>
            <a:off x="421009" y="390453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tx1"/>
                </a:solidFill>
                <a:latin typeface="Oswald" panose="02000503000000000000" pitchFamily="2" charset="0"/>
              </a:rPr>
              <a:t>Today’s presenters</a:t>
            </a:r>
          </a:p>
        </p:txBody>
      </p:sp>
      <p:pic>
        <p:nvPicPr>
          <p:cNvPr id="6" name="Picture 5" descr="A person smiling for the camera&#10;&#10;AI-generated content may be incorrect.">
            <a:extLst>
              <a:ext uri="{FF2B5EF4-FFF2-40B4-BE49-F238E27FC236}">
                <a16:creationId xmlns:a16="http://schemas.microsoft.com/office/drawing/2014/main" id="{D45E1373-D09C-84EE-552A-62F7CA2A68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231"/>
          <a:stretch/>
        </p:blipFill>
        <p:spPr>
          <a:xfrm>
            <a:off x="754663" y="1538124"/>
            <a:ext cx="2318910" cy="215122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91DD61-7A1E-5AE8-B1A1-832142B7CD29}"/>
              </a:ext>
            </a:extLst>
          </p:cNvPr>
          <p:cNvSpPr txBox="1">
            <a:spLocks/>
          </p:cNvSpPr>
          <p:nvPr/>
        </p:nvSpPr>
        <p:spPr>
          <a:xfrm>
            <a:off x="-135802" y="3717892"/>
            <a:ext cx="3739081" cy="5372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5265" indent="0" algn="ctr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154973"/>
              </a:buClr>
              <a:buSzPts val="1400"/>
              <a:buNone/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Adam Rossi</a:t>
            </a:r>
            <a:r>
              <a:rPr lang="en-US" sz="1000" b="1">
                <a:latin typeface="Arial" panose="020B0604020202020204" pitchFamily="34" charset="0"/>
                <a:cs typeface="Arial" panose="020B0604020202020204" pitchFamily="34" charset="0"/>
              </a:rPr>
              <a:t>, Capital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Region CCG</a:t>
            </a:r>
          </a:p>
          <a:p>
            <a:pPr marL="335265" indent="0" algn="ctr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154973"/>
              </a:buClr>
              <a:buSzPts val="1400"/>
              <a:buNone/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NYS Dept. of Civil Service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A65B3E-8998-26F0-4057-CB47FBDB38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046" r="6046"/>
          <a:stretch/>
        </p:blipFill>
        <p:spPr>
          <a:xfrm>
            <a:off x="3603279" y="1541396"/>
            <a:ext cx="2391631" cy="2176496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C5C248E-EC71-5330-6B06-C79F6DEB9DD6}"/>
              </a:ext>
            </a:extLst>
          </p:cNvPr>
          <p:cNvSpPr txBox="1">
            <a:spLocks/>
          </p:cNvSpPr>
          <p:nvPr/>
        </p:nvSpPr>
        <p:spPr>
          <a:xfrm>
            <a:off x="2777510" y="3735038"/>
            <a:ext cx="3739081" cy="5372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5265" indent="0" algn="ctr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154973"/>
              </a:buClr>
              <a:buSzPts val="1400"/>
              <a:buNone/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Tatiana Diaz, Director of Human Resources</a:t>
            </a:r>
          </a:p>
          <a:p>
            <a:pPr marL="335265" indent="0" algn="ctr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154973"/>
              </a:buClr>
              <a:buSzPts val="1400"/>
              <a:buNone/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City of Albany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532FDE-9775-54F1-AD86-90C2C80577A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602" r="9500"/>
          <a:stretch/>
        </p:blipFill>
        <p:spPr>
          <a:xfrm>
            <a:off x="6516591" y="1549151"/>
            <a:ext cx="2146494" cy="21764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5A0469-F9A9-6D0D-6EC1-1BCC3DA6E03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5169"/>
          <a:stretch/>
        </p:blipFill>
        <p:spPr>
          <a:xfrm>
            <a:off x="9127209" y="1549151"/>
            <a:ext cx="2269304" cy="2140199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2B0DEFA-0908-567B-39C8-29940CC0041A}"/>
              </a:ext>
            </a:extLst>
          </p:cNvPr>
          <p:cNvSpPr txBox="1">
            <a:spLocks/>
          </p:cNvSpPr>
          <p:nvPr/>
        </p:nvSpPr>
        <p:spPr>
          <a:xfrm>
            <a:off x="5523012" y="3725647"/>
            <a:ext cx="3739081" cy="5372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5265" indent="0" algn="ctr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154973"/>
              </a:buClr>
              <a:buSzPts val="1400"/>
              <a:buNone/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Hannah Black, Director of Civil Service</a:t>
            </a:r>
          </a:p>
          <a:p>
            <a:pPr marL="335265" indent="0" algn="ctr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154973"/>
              </a:buClr>
              <a:buSzPts val="1400"/>
              <a:buNone/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Albany County Dept. of Civil Service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0849BC4-CC7B-7520-2F74-CDD46AFEA194}"/>
              </a:ext>
            </a:extLst>
          </p:cNvPr>
          <p:cNvSpPr txBox="1">
            <a:spLocks/>
          </p:cNvSpPr>
          <p:nvPr/>
        </p:nvSpPr>
        <p:spPr>
          <a:xfrm>
            <a:off x="8217370" y="3739456"/>
            <a:ext cx="3739081" cy="5372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5265" indent="0" algn="ctr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154973"/>
              </a:buClr>
              <a:buSzPts val="1400"/>
              <a:buNone/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Tim Lansing, Personnel Technician 1</a:t>
            </a:r>
          </a:p>
          <a:p>
            <a:pPr marL="335265" indent="0" algn="ctr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154973"/>
              </a:buClr>
              <a:buSzPts val="1400"/>
              <a:buNone/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Albany County Dept. of Civil Service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F40E4E-5974-C6F2-A033-38B076F3FAC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32919" y="4960874"/>
            <a:ext cx="3179852" cy="859129"/>
          </a:xfrm>
          <a:prstGeom prst="rect">
            <a:avLst/>
          </a:prstGeom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750C5439-EDC6-92DF-6AEF-CE48A375F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948" y="4498156"/>
            <a:ext cx="1735413" cy="173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477444-B145-2833-AD37-ECB6EE7F6A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54699" y="4703229"/>
            <a:ext cx="1365133" cy="13755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9819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9903"/>
            <a:ext cx="12192000" cy="6858000"/>
          </a:xfrm>
          <a:prstGeom prst="rect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84404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53CF880-6957-A882-6844-51330FCEF3B6}"/>
              </a:ext>
            </a:extLst>
          </p:cNvPr>
          <p:cNvSpPr/>
          <p:nvPr/>
        </p:nvSpPr>
        <p:spPr>
          <a:xfrm>
            <a:off x="184401" y="182880"/>
            <a:ext cx="11823192" cy="6492240"/>
          </a:xfrm>
          <a:prstGeom prst="roundRect">
            <a:avLst>
              <a:gd name="adj" fmla="val 3633"/>
            </a:avLst>
          </a:prstGeom>
          <a:blipFill>
            <a:blip r:embed="rId3">
              <a:alphaModFix amt="1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82939C-64A4-C4B1-151E-FCC8E6FF714F}"/>
              </a:ext>
            </a:extLst>
          </p:cNvPr>
          <p:cNvSpPr txBox="1">
            <a:spLocks/>
          </p:cNvSpPr>
          <p:nvPr/>
        </p:nvSpPr>
        <p:spPr>
          <a:xfrm>
            <a:off x="230121" y="3438903"/>
            <a:ext cx="11731752" cy="19908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8400"/>
              </a:lnSpc>
            </a:pPr>
            <a:r>
              <a:rPr lang="en-US" sz="6600" b="1" spc="300">
                <a:solidFill>
                  <a:srgbClr val="0B5D66"/>
                </a:solidFill>
                <a:latin typeface="Oswald" panose="02000503000000000000" pitchFamily="2" charset="0"/>
              </a:rPr>
              <a:t>Centers for Careers In Government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8F3FDD0-9767-0338-E92B-D6C3C10988EA}"/>
              </a:ext>
            </a:extLst>
          </p:cNvPr>
          <p:cNvSpPr/>
          <p:nvPr/>
        </p:nvSpPr>
        <p:spPr>
          <a:xfrm>
            <a:off x="5089067" y="917770"/>
            <a:ext cx="2013860" cy="2013860"/>
          </a:xfrm>
          <a:prstGeom prst="ellipse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37553E-CBA3-8EB5-77AA-BF2B851F15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2747" y="1321450"/>
            <a:ext cx="1206500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068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84404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56511E8-143A-A7E5-AF03-2BE37E598319}"/>
              </a:ext>
            </a:extLst>
          </p:cNvPr>
          <p:cNvSpPr txBox="1">
            <a:spLocks/>
          </p:cNvSpPr>
          <p:nvPr/>
        </p:nvSpPr>
        <p:spPr>
          <a:xfrm>
            <a:off x="0" y="1258519"/>
            <a:ext cx="11624630" cy="43110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5265" indent="0">
              <a:lnSpc>
                <a:spcPts val="2600"/>
              </a:lnSpc>
              <a:spcAft>
                <a:spcPts val="600"/>
              </a:spcAft>
              <a:buClr>
                <a:srgbClr val="154973"/>
              </a:buClr>
              <a:buSzPts val="1400"/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Our aim is to develop a proactive community outreach and strategic recruitment effort to attract and cultivate diverse candidates from communities throughout New York by:</a:t>
            </a:r>
          </a:p>
          <a:p>
            <a:pPr marL="678165" indent="-342900">
              <a:lnSpc>
                <a:spcPts val="2600"/>
              </a:lnSpc>
              <a:spcAft>
                <a:spcPts val="600"/>
              </a:spcAft>
              <a:buClr>
                <a:srgbClr val="154973"/>
              </a:buClr>
              <a:buSzPts val="1400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Supporting recruitment efforts on critical hard-to-recruit positions and vacancies that agencies are currently seeking to fill.</a:t>
            </a:r>
          </a:p>
          <a:p>
            <a:pPr marL="678165" indent="-342900">
              <a:lnSpc>
                <a:spcPts val="2600"/>
              </a:lnSpc>
              <a:spcAft>
                <a:spcPts val="600"/>
              </a:spcAft>
              <a:buClr>
                <a:srgbClr val="154973"/>
              </a:buClr>
              <a:buSzPts val="1400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Promoting and enhancing the hiring of individuals and veterans with disabilities.</a:t>
            </a:r>
          </a:p>
          <a:p>
            <a:pPr marL="678165" indent="-342900">
              <a:lnSpc>
                <a:spcPts val="2600"/>
              </a:lnSpc>
              <a:spcAft>
                <a:spcPts val="600"/>
              </a:spcAft>
              <a:buClr>
                <a:srgbClr val="154973"/>
              </a:buClr>
              <a:buSzPts val="1400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Establishing relationships with educational institutions, such as technical high schools and institutions of higher learning.</a:t>
            </a:r>
          </a:p>
          <a:p>
            <a:pPr marL="678165" indent="-342900">
              <a:lnSpc>
                <a:spcPts val="2600"/>
              </a:lnSpc>
              <a:spcAft>
                <a:spcPts val="600"/>
              </a:spcAft>
              <a:buClr>
                <a:srgbClr val="154973"/>
              </a:buClr>
              <a:buSzPts val="1400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Demystifying the civil service merit system.</a:t>
            </a:r>
          </a:p>
          <a:p>
            <a:pPr marL="678165" indent="-342900">
              <a:lnSpc>
                <a:spcPts val="2600"/>
              </a:lnSpc>
              <a:spcAft>
                <a:spcPts val="600"/>
              </a:spcAft>
              <a:buClr>
                <a:srgbClr val="154973"/>
              </a:buClr>
              <a:buSzPts val="1400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Providing enhanced resources to current State employees.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0BA9862-918D-D106-E39C-24B41BDA8312}"/>
              </a:ext>
            </a:extLst>
          </p:cNvPr>
          <p:cNvSpPr txBox="1">
            <a:spLocks/>
          </p:cNvSpPr>
          <p:nvPr/>
        </p:nvSpPr>
        <p:spPr>
          <a:xfrm>
            <a:off x="11180869" y="6314384"/>
            <a:ext cx="703729" cy="30145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bg1"/>
                </a:solidFill>
                <a:latin typeface="Proxima Nova Rg" panose="02000506030000020004" pitchFamily="2" charset="77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47B3E011-04A4-7E41-8BCF-555BBF758256}" type="slidenum">
              <a:rPr lang="en-US" sz="1400" smtClean="0">
                <a:solidFill>
                  <a:schemeClr val="tx1"/>
                </a:solidFill>
              </a:rPr>
              <a:pPr/>
              <a:t>4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6438A0-5386-FAAB-B29C-F62D1A4F66EE}"/>
              </a:ext>
            </a:extLst>
          </p:cNvPr>
          <p:cNvSpPr txBox="1"/>
          <p:nvPr/>
        </p:nvSpPr>
        <p:spPr>
          <a:xfrm>
            <a:off x="7391705" y="6311220"/>
            <a:ext cx="41974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rgbClr val="6599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CIVIL SERVICE</a:t>
            </a:r>
          </a:p>
        </p:txBody>
      </p:sp>
      <p:sp>
        <p:nvSpPr>
          <p:cNvPr id="20" name="Round Same Side Corner Rectangle 19">
            <a:extLst>
              <a:ext uri="{FF2B5EF4-FFF2-40B4-BE49-F238E27FC236}">
                <a16:creationId xmlns:a16="http://schemas.microsoft.com/office/drawing/2014/main" id="{9EEFB70C-E56B-E299-4EE0-931BBB926205}"/>
              </a:ext>
            </a:extLst>
          </p:cNvPr>
          <p:cNvSpPr/>
          <p:nvPr/>
        </p:nvSpPr>
        <p:spPr>
          <a:xfrm>
            <a:off x="184403" y="182880"/>
            <a:ext cx="11823192" cy="749931"/>
          </a:xfrm>
          <a:prstGeom prst="round2SameRect">
            <a:avLst>
              <a:gd name="adj1" fmla="val 31537"/>
              <a:gd name="adj2" fmla="val 0"/>
            </a:avLst>
          </a:prstGeom>
          <a:solidFill>
            <a:srgbClr val="D0D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49B44B7-9539-3883-C042-DFDF7D15889F}"/>
              </a:ext>
            </a:extLst>
          </p:cNvPr>
          <p:cNvSpPr txBox="1">
            <a:spLocks/>
          </p:cNvSpPr>
          <p:nvPr/>
        </p:nvSpPr>
        <p:spPr>
          <a:xfrm>
            <a:off x="421009" y="390453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2400">
                <a:solidFill>
                  <a:schemeClr val="tx1"/>
                </a:solidFill>
                <a:latin typeface="Oswald" panose="02000503000000000000" pitchFamily="2" charset="0"/>
              </a:rPr>
              <a:t>Centers for Careers in Government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36866B-49C7-32F5-37C3-6CD6C2210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6290" y="4454460"/>
            <a:ext cx="1206500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41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84401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A7A5148-3A49-3A89-B6A0-F1A7D97AD78A}"/>
              </a:ext>
            </a:extLst>
          </p:cNvPr>
          <p:cNvSpPr txBox="1">
            <a:spLocks/>
          </p:cNvSpPr>
          <p:nvPr/>
        </p:nvSpPr>
        <p:spPr>
          <a:xfrm>
            <a:off x="11180869" y="6314384"/>
            <a:ext cx="703729" cy="30145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bg1"/>
                </a:solidFill>
                <a:latin typeface="Proxima Nova Rg" panose="02000506030000020004" pitchFamily="2" charset="77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47B3E011-04A4-7E41-8BCF-555BBF758256}" type="slidenum">
              <a:rPr lang="en-US" sz="1400" smtClean="0">
                <a:solidFill>
                  <a:schemeClr val="tx1"/>
                </a:solidFill>
              </a:rPr>
              <a:pPr/>
              <a:t>5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75FF32-8EA2-702D-60E8-28F6549236EB}"/>
              </a:ext>
            </a:extLst>
          </p:cNvPr>
          <p:cNvSpPr txBox="1"/>
          <p:nvPr/>
        </p:nvSpPr>
        <p:spPr>
          <a:xfrm>
            <a:off x="7391705" y="6311220"/>
            <a:ext cx="41974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rgbClr val="6599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CIVIL SERVICE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D6EFFB4-B321-4FB5-3E99-9642AC8CD4E9}"/>
              </a:ext>
            </a:extLst>
          </p:cNvPr>
          <p:cNvGraphicFramePr/>
          <p:nvPr/>
        </p:nvGraphicFramePr>
        <p:xfrm>
          <a:off x="8170344" y="1060893"/>
          <a:ext cx="3362389" cy="3362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ound Same Side Corner Rectangle 5">
            <a:extLst>
              <a:ext uri="{FF2B5EF4-FFF2-40B4-BE49-F238E27FC236}">
                <a16:creationId xmlns:a16="http://schemas.microsoft.com/office/drawing/2014/main" id="{7F6ACA17-67AD-960A-6DBF-1FEC75FD7E6F}"/>
              </a:ext>
            </a:extLst>
          </p:cNvPr>
          <p:cNvSpPr/>
          <p:nvPr/>
        </p:nvSpPr>
        <p:spPr>
          <a:xfrm>
            <a:off x="184403" y="182880"/>
            <a:ext cx="11823192" cy="749931"/>
          </a:xfrm>
          <a:prstGeom prst="round2SameRect">
            <a:avLst>
              <a:gd name="adj1" fmla="val 31537"/>
              <a:gd name="adj2" fmla="val 0"/>
            </a:avLst>
          </a:prstGeom>
          <a:solidFill>
            <a:srgbClr val="D0D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269C149-03C7-6376-4D2E-2901A22BBE99}"/>
              </a:ext>
            </a:extLst>
          </p:cNvPr>
          <p:cNvSpPr txBox="1">
            <a:spLocks/>
          </p:cNvSpPr>
          <p:nvPr/>
        </p:nvSpPr>
        <p:spPr>
          <a:xfrm>
            <a:off x="421009" y="390453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2400">
                <a:solidFill>
                  <a:schemeClr val="tx1"/>
                </a:solidFill>
                <a:latin typeface="Oswald" panose="02000503000000000000" pitchFamily="2" charset="0"/>
              </a:rPr>
              <a:t>Where are the CCGs located: 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8BE1A1E-3D56-94AF-CEDE-151E47E9F8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79219"/>
              </p:ext>
            </p:extLst>
          </p:nvPr>
        </p:nvGraphicFramePr>
        <p:xfrm>
          <a:off x="184398" y="932810"/>
          <a:ext cx="11823190" cy="5742310"/>
        </p:xfrm>
        <a:graphic>
          <a:graphicData uri="http://schemas.openxmlformats.org/drawingml/2006/table">
            <a:tbl>
              <a:tblPr/>
              <a:tblGrid>
                <a:gridCol w="2216850">
                  <a:extLst>
                    <a:ext uri="{9D8B030D-6E8A-4147-A177-3AD203B41FA5}">
                      <a16:colId xmlns:a16="http://schemas.microsoft.com/office/drawing/2014/main" val="2049189450"/>
                    </a:ext>
                  </a:extLst>
                </a:gridCol>
                <a:gridCol w="5911595">
                  <a:extLst>
                    <a:ext uri="{9D8B030D-6E8A-4147-A177-3AD203B41FA5}">
                      <a16:colId xmlns:a16="http://schemas.microsoft.com/office/drawing/2014/main" val="3769756996"/>
                    </a:ext>
                  </a:extLst>
                </a:gridCol>
                <a:gridCol w="3694745">
                  <a:extLst>
                    <a:ext uri="{9D8B030D-6E8A-4147-A177-3AD203B41FA5}">
                      <a16:colId xmlns:a16="http://schemas.microsoft.com/office/drawing/2014/main" val="3450483503"/>
                    </a:ext>
                  </a:extLst>
                </a:gridCol>
              </a:tblGrid>
              <a:tr h="110122">
                <a:tc>
                  <a:txBody>
                    <a:bodyPr/>
                    <a:lstStyle/>
                    <a:p>
                      <a:r>
                        <a:rPr lang="en-US" sz="400" b="1">
                          <a:solidFill>
                            <a:srgbClr val="FFFFFF"/>
                          </a:solidFill>
                          <a:effectLst/>
                        </a:rPr>
                        <a:t>Region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656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 b="1">
                          <a:solidFill>
                            <a:srgbClr val="FFFFFF"/>
                          </a:solidFill>
                          <a:effectLst/>
                        </a:rPr>
                        <a:t>Address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656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 b="1">
                          <a:solidFill>
                            <a:srgbClr val="FFFFFF"/>
                          </a:solidFill>
                          <a:effectLst/>
                        </a:rPr>
                        <a:t>Counties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65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1352841"/>
                  </a:ext>
                </a:extLst>
              </a:tr>
              <a:tr h="445748"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New York City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215 West 125th Street, 6th Floor, New York, New York 10027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Bronx, New York, Queens, Kings, Richmond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383645"/>
                  </a:ext>
                </a:extLst>
              </a:tr>
              <a:tr h="949191"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Capital Region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155 Washington Ave, 3rd Floor, Albany, NY 12210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Albany, Columbia, Fulton, Greene, Montgomery, Rensselaer, Saratoga, Schenectady, Schoharie, Warren, Washington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084014"/>
                  </a:ext>
                </a:extLst>
              </a:tr>
              <a:tr h="697470"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Buffalo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284 Main Street, Buffalo, NY 14202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effectLst/>
                        </a:rPr>
                        <a:t>Allegany, Cattaraugus, Chautauqua, Erie, Genesee, Niagara, Orleans, Wyoming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729457"/>
                  </a:ext>
                </a:extLst>
              </a:tr>
              <a:tr h="697470"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Rochester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321 State Street, Suite 210, Rochester, NY 14608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Chemung, Livingston, Monroe, Ontario, Schuyler, Seneca, Steuben, Wayne, Yates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762860"/>
                  </a:ext>
                </a:extLst>
              </a:tr>
              <a:tr h="781377"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Syracuse 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960 James Street, Syracuse, NY 13203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Broome, Cayuga, Chenango, Cortland, Madison, Onondaga, Otsego, Tioga, Tompkins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346904"/>
                  </a:ext>
                </a:extLst>
              </a:tr>
              <a:tr h="529656"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Utica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207 </a:t>
                      </a:r>
                      <a:r>
                        <a:rPr lang="nb-NO" sz="1100" err="1">
                          <a:effectLst/>
                        </a:rPr>
                        <a:t>Genesee</a:t>
                      </a:r>
                      <a:r>
                        <a:rPr lang="nb-NO" sz="1100">
                          <a:effectLst/>
                        </a:rPr>
                        <a:t> Street, </a:t>
                      </a:r>
                      <a:r>
                        <a:rPr lang="nb-NO" sz="1100" err="1">
                          <a:effectLst/>
                        </a:rPr>
                        <a:t>Utica</a:t>
                      </a:r>
                      <a:r>
                        <a:rPr lang="nb-NO" sz="1100">
                          <a:effectLst/>
                        </a:rPr>
                        <a:t>, NY 13501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Herkimer, Jefferson, Lewis, Oneida, Oswego, St. Lawrence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857585"/>
                  </a:ext>
                </a:extLst>
              </a:tr>
              <a:tr h="361842"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Plattsburgh 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194 US Oval, Plattsburgh, NY 12903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Clinton, Essex, Franklin, Hamilton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166453"/>
                  </a:ext>
                </a:extLst>
              </a:tr>
              <a:tr h="529656"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Poughkeepsie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191 Main Street, Poughkeepsie, NY12601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Delaware, Dutchess, Orange, Putnam, Sullivan, Ulster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737404"/>
                  </a:ext>
                </a:extLst>
              </a:tr>
              <a:tr h="361842"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Yonkers 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28 Wells Ave, Yonkers, NY 10701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Rockland, Westchester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975022"/>
                  </a:ext>
                </a:extLst>
              </a:tr>
              <a:tr h="277936"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Long Island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301 West Old Country Road, Hicksville, NY 11801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effectLst/>
                        </a:rPr>
                        <a:t>Nassau, Suffolk</a:t>
                      </a:r>
                    </a:p>
                  </a:txBody>
                  <a:tcPr marL="9932" marR="9932" marT="9932" marB="9932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616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6099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84404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4C1B925-8DD6-40D5-C8FB-668E6A593F45}"/>
              </a:ext>
            </a:extLst>
          </p:cNvPr>
          <p:cNvSpPr txBox="1">
            <a:spLocks/>
          </p:cNvSpPr>
          <p:nvPr/>
        </p:nvSpPr>
        <p:spPr>
          <a:xfrm>
            <a:off x="368807" y="5232257"/>
            <a:ext cx="11490684" cy="38345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2600"/>
              </a:lnSpc>
            </a:pPr>
            <a:r>
              <a:rPr lang="en-US" sz="1800" spc="30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6846714-4266-5766-24AB-42F102703F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780840"/>
              </p:ext>
            </p:extLst>
          </p:nvPr>
        </p:nvGraphicFramePr>
        <p:xfrm>
          <a:off x="170793" y="-1"/>
          <a:ext cx="11891509" cy="66395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7593">
                  <a:extLst>
                    <a:ext uri="{9D8B030D-6E8A-4147-A177-3AD203B41FA5}">
                      <a16:colId xmlns:a16="http://schemas.microsoft.com/office/drawing/2014/main" val="1739545547"/>
                    </a:ext>
                  </a:extLst>
                </a:gridCol>
                <a:gridCol w="3816258">
                  <a:extLst>
                    <a:ext uri="{9D8B030D-6E8A-4147-A177-3AD203B41FA5}">
                      <a16:colId xmlns:a16="http://schemas.microsoft.com/office/drawing/2014/main" val="1004416656"/>
                    </a:ext>
                  </a:extLst>
                </a:gridCol>
                <a:gridCol w="1571400">
                  <a:extLst>
                    <a:ext uri="{9D8B030D-6E8A-4147-A177-3AD203B41FA5}">
                      <a16:colId xmlns:a16="http://schemas.microsoft.com/office/drawing/2014/main" val="3668293611"/>
                    </a:ext>
                  </a:extLst>
                </a:gridCol>
                <a:gridCol w="3816258">
                  <a:extLst>
                    <a:ext uri="{9D8B030D-6E8A-4147-A177-3AD203B41FA5}">
                      <a16:colId xmlns:a16="http://schemas.microsoft.com/office/drawing/2014/main" val="3333567366"/>
                    </a:ext>
                  </a:extLst>
                </a:gridCol>
              </a:tblGrid>
              <a:tr h="2042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kern="0"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Location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kern="0"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Counties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kern="0"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CCG Name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kern="0"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CCG Email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5155263"/>
                  </a:ext>
                </a:extLst>
              </a:tr>
              <a:tr h="9397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155 Washington Ave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Albany, NY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Floor 3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Albany, Columbia, Fulton, Greene, Montgomery, Rensselaer, Saratoga, Schenectady, Schoharie, Warren, Washington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Adam Rossi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3"/>
                        </a:rPr>
                        <a:t>Adam.Rossi@cs.ny.gov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  <a:hlinkClick r:id="rId3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18199"/>
                  </a:ext>
                </a:extLst>
              </a:tr>
              <a:tr h="7967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194 US Oval, Plattsburgh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Clinton, Essex, Franklin, Hamilton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Veda Galy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Veda.</a:t>
                      </a: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4"/>
                        </a:rPr>
                        <a:t>Galy</a:t>
                      </a: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@cs.ny.gov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128865"/>
                  </a:ext>
                </a:extLst>
              </a:tr>
              <a:tr h="5720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207 Genesee Street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Utica, NY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Herkimer, Jefferson, Lewis, Oneida, Oswego, St. Lawrence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Krystal Curley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Krystal.</a:t>
                      </a: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5"/>
                        </a:rPr>
                        <a:t>Curley</a:t>
                      </a: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@cs.ny.gov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368576"/>
                  </a:ext>
                </a:extLst>
              </a:tr>
              <a:tr h="7558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960 James Street, Syracuse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Broome, Cayuga, Chenango, Cortland, Madison, Onondaga, Otsego, Tioga, Tompkins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Joe Lyman </a:t>
                      </a:r>
                      <a:endParaRPr lang="en-US" sz="1100" kern="0">
                        <a:solidFill>
                          <a:srgbClr val="000000"/>
                        </a:solidFill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cs typeface="Times New Roman"/>
                          <a:hlinkClick r:id="rId6"/>
                        </a:rPr>
                        <a:t>Joseph</a:t>
                      </a:r>
                      <a:r>
                        <a:rPr lang="en-US" sz="1100" b="0" i="0" u="none" strike="noStrike" kern="0" noProof="0">
                          <a:solidFill>
                            <a:srgbClr val="000000"/>
                          </a:solidFill>
                          <a:effectLst/>
                          <a:latin typeface="Arial"/>
                          <a:hlinkClick r:id="rId6"/>
                        </a:rPr>
                        <a:t>.Lyman@cs.ny.gov</a:t>
                      </a:r>
                      <a:endParaRPr lang="en-US" sz="1100" b="0" i="0" u="none" strike="noStrike" kern="100" noProof="0">
                        <a:effectLst/>
                        <a:latin typeface="Arial"/>
                        <a:ea typeface="Calibri"/>
                        <a:hlinkClick r:id="rId6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843345"/>
                  </a:ext>
                </a:extLst>
              </a:tr>
              <a:tr h="7558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u="none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321 State Street Suite 210, Rochester, NY</a:t>
                      </a:r>
                      <a:endParaRPr lang="en-US" sz="1100" u="none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Chemung, Livingston, Monroe, Ontario, Schuyler, Seneca, Steuben, Wayne, Yates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Christina Lyon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7"/>
                        </a:rPr>
                        <a:t>Christina.Lyon</a:t>
                      </a:r>
                      <a:r>
                        <a:rPr lang="en-US" sz="1100" b="0" i="0" u="none" strike="noStrike" kern="0" noProof="0">
                          <a:solidFill>
                            <a:srgbClr val="000000"/>
                          </a:solidFill>
                          <a:effectLst/>
                          <a:latin typeface="Arial"/>
                          <a:hlinkClick r:id="rId7"/>
                        </a:rPr>
                        <a:t>@cs.ny.gov</a:t>
                      </a:r>
                      <a:endParaRPr lang="en-US" sz="1100" kern="100">
                        <a:effectLst/>
                        <a:latin typeface="Arial"/>
                        <a:ea typeface="Calibri"/>
                        <a:cs typeface="Times New Roman"/>
                        <a:hlinkClick r:id="rId7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360754"/>
                  </a:ext>
                </a:extLst>
              </a:tr>
              <a:tr h="490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284 Main Street, Buffalo, NY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Allegany, Cattaraugus, Chautauqua, Erie, Genesee, Niagara, Orleans, Wyoming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Adam Dolce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Adam.</a:t>
                      </a: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8"/>
                        </a:rPr>
                        <a:t>Dolce</a:t>
                      </a: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@cs.ny.gov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790021"/>
                  </a:ext>
                </a:extLst>
              </a:tr>
              <a:tr h="5720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191 Main Street, Poughkeepsie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Delaware, Dutchess, Orange, Putman, Sullivan, Ulster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Jason Tomlinson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Jason.</a:t>
                      </a: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9"/>
                        </a:rPr>
                        <a:t>Tomlinson</a:t>
                      </a: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@cs.ny.gov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463169"/>
                  </a:ext>
                </a:extLst>
              </a:tr>
              <a:tr h="490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28 Wells Ave, Yonkers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Floor 3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Rockland, Westchester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Deondra Morgan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10"/>
                        </a:rPr>
                        <a:t>Deondra.Morgan@cs.ny.gov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  <a:hlinkClick r:id="rId1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23231"/>
                  </a:ext>
                </a:extLst>
              </a:tr>
              <a:tr h="490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301 W. Old Country Road, 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Hicksville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Nassau, Suffolk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Mariam Aragon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Mariam.</a:t>
                      </a: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11"/>
                        </a:rPr>
                        <a:t>Aragon</a:t>
                      </a: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@cs.ny.gov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122101"/>
                  </a:ext>
                </a:extLst>
              </a:tr>
              <a:tr h="5720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215 West 125th Street, 6th floor, NY, NY 10027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Bronx, New York, Queens, Kings, Richmond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</a:rPr>
                        <a:t>Jocelyn Morales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Jocelyn.</a:t>
                      </a: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12"/>
                        </a:rPr>
                        <a:t>Morales</a:t>
                      </a:r>
                      <a:r>
                        <a:rPr lang="en-US" sz="1100" u="sng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Times New Roman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@cs.ny.gov</a:t>
                      </a: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kern="100">
                        <a:effectLst/>
                        <a:latin typeface="Arial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873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6900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9903"/>
            <a:ext cx="12192000" cy="6858000"/>
          </a:xfrm>
          <a:prstGeom prst="rect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84404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53CF880-6957-A882-6844-51330FCEF3B6}"/>
              </a:ext>
            </a:extLst>
          </p:cNvPr>
          <p:cNvSpPr/>
          <p:nvPr/>
        </p:nvSpPr>
        <p:spPr>
          <a:xfrm>
            <a:off x="184401" y="182880"/>
            <a:ext cx="11823192" cy="6492240"/>
          </a:xfrm>
          <a:prstGeom prst="roundRect">
            <a:avLst>
              <a:gd name="adj" fmla="val 3633"/>
            </a:avLst>
          </a:prstGeom>
          <a:blipFill>
            <a:blip r:embed="rId3">
              <a:alphaModFix amt="1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82939C-64A4-C4B1-151E-FCC8E6FF714F}"/>
              </a:ext>
            </a:extLst>
          </p:cNvPr>
          <p:cNvSpPr txBox="1">
            <a:spLocks/>
          </p:cNvSpPr>
          <p:nvPr/>
        </p:nvSpPr>
        <p:spPr>
          <a:xfrm>
            <a:off x="230121" y="2907330"/>
            <a:ext cx="11731752" cy="19908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8400"/>
              </a:lnSpc>
            </a:pPr>
            <a:r>
              <a:rPr lang="en-US" sz="6600" b="1" spc="300" dirty="0">
                <a:solidFill>
                  <a:srgbClr val="0B5D66"/>
                </a:solidFill>
                <a:latin typeface="Oswald" panose="02000503000000000000" pitchFamily="2" charset="0"/>
              </a:rPr>
              <a:t>City of Albany</a:t>
            </a:r>
          </a:p>
        </p:txBody>
      </p:sp>
      <p:sp>
        <p:nvSpPr>
          <p:cNvPr id="3" name="Freeform 11">
            <a:extLst>
              <a:ext uri="{FF2B5EF4-FFF2-40B4-BE49-F238E27FC236}">
                <a16:creationId xmlns:a16="http://schemas.microsoft.com/office/drawing/2014/main" id="{1423AF53-CC3E-875E-439E-6967D44FD632}"/>
              </a:ext>
            </a:extLst>
          </p:cNvPr>
          <p:cNvSpPr/>
          <p:nvPr/>
        </p:nvSpPr>
        <p:spPr>
          <a:xfrm rot="-5400000">
            <a:off x="919361" y="2662423"/>
            <a:ext cx="2572589" cy="1552959"/>
          </a:xfrm>
          <a:custGeom>
            <a:avLst/>
            <a:gdLst/>
            <a:ahLst/>
            <a:cxnLst/>
            <a:rect l="l" t="t" r="r" b="b"/>
            <a:pathLst>
              <a:path w="2572589" h="1552959">
                <a:moveTo>
                  <a:pt x="0" y="0"/>
                </a:moveTo>
                <a:lnTo>
                  <a:pt x="2572589" y="0"/>
                </a:lnTo>
                <a:lnTo>
                  <a:pt x="2572589" y="1552959"/>
                </a:lnTo>
                <a:lnTo>
                  <a:pt x="0" y="15529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4137" t="-41467" r="-51897" b="-223946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708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60687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56511E8-143A-A7E5-AF03-2BE37E598319}"/>
              </a:ext>
            </a:extLst>
          </p:cNvPr>
          <p:cNvSpPr txBox="1">
            <a:spLocks/>
          </p:cNvSpPr>
          <p:nvPr/>
        </p:nvSpPr>
        <p:spPr>
          <a:xfrm>
            <a:off x="259968" y="1140384"/>
            <a:ext cx="11624630" cy="43110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buNone/>
              <a:defRPr/>
            </a:pPr>
            <a:r>
              <a:rPr lang="en-US" sz="2000" kern="0" dirty="0">
                <a:latin typeface="+mn-lt"/>
                <a:ea typeface="Verdana" pitchFamily="34" charset="0"/>
                <a:cs typeface="Verdana" pitchFamily="34" charset="0"/>
              </a:rPr>
              <a:t>In March 2023, City of Albany launched </a:t>
            </a:r>
            <a:r>
              <a:rPr lang="en-US" sz="2000" b="1" kern="0" dirty="0">
                <a:solidFill>
                  <a:srgbClr val="65999E"/>
                </a:solidFill>
                <a:latin typeface="+mn-lt"/>
                <a:ea typeface="Verdana" pitchFamily="34" charset="0"/>
                <a:cs typeface="Verdana" pitchFamily="34" charset="0"/>
              </a:rPr>
              <a:t>Join Albany </a:t>
            </a:r>
            <a:r>
              <a:rPr lang="en-US" sz="2000" kern="0" dirty="0">
                <a:latin typeface="+mn-lt"/>
                <a:ea typeface="Verdana" pitchFamily="34" charset="0"/>
                <a:cs typeface="Verdana" pitchFamily="34" charset="0"/>
              </a:rPr>
              <a:t>– a digital recruitment and retention campaign made possible by the </a:t>
            </a:r>
            <a:r>
              <a:rPr lang="en-US" sz="2000" b="1" kern="0" dirty="0">
                <a:solidFill>
                  <a:srgbClr val="65999E"/>
                </a:solidFill>
                <a:latin typeface="+mn-lt"/>
                <a:ea typeface="Verdana" pitchFamily="34" charset="0"/>
                <a:cs typeface="Verdana" pitchFamily="34" charset="0"/>
              </a:rPr>
              <a:t>Rescue Plan Act</a:t>
            </a:r>
            <a:r>
              <a:rPr lang="en-US" sz="2000" kern="0" dirty="0">
                <a:latin typeface="+mn-lt"/>
                <a:ea typeface="Verdana" pitchFamily="34" charset="0"/>
                <a:cs typeface="Verdana" pitchFamily="34" charset="0"/>
              </a:rPr>
              <a:t>.</a:t>
            </a:r>
          </a:p>
          <a:p>
            <a:pPr marL="0" indent="0"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buNone/>
              <a:defRPr/>
            </a:pPr>
            <a:endParaRPr lang="en-US" sz="2000" kern="0" dirty="0">
              <a:latin typeface="+mn-lt"/>
              <a:ea typeface="Verdana" pitchFamily="34" charset="0"/>
              <a:cs typeface="Verdana" pitchFamily="34" charset="0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Advertised through local news channels, City website, and social media.</a:t>
            </a:r>
          </a:p>
          <a:p>
            <a:pPr marL="0" indent="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buNone/>
              <a:defRPr/>
            </a:pPr>
            <a:endParaRPr lang="en-US" sz="2000" kern="0" dirty="0">
              <a:latin typeface="+mn-lt"/>
              <a:ea typeface="Verdana" pitchFamily="34" charset="0"/>
              <a:cs typeface="Verdana" pitchFamily="34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  <a:cs typeface="Verdana" pitchFamily="34" charset="0"/>
              </a:rPr>
              <a:t>Join Albany campaign continues to leverage power of data and digital marketing to help the City of Albany make informed recruitment decisions with a focus on recruiting through community building efforts.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2000" kern="0" dirty="0">
              <a:latin typeface="+mn-lt"/>
              <a:ea typeface="Verdana" pitchFamily="34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b="1" kern="0" dirty="0">
                <a:solidFill>
                  <a:srgbClr val="65999E"/>
                </a:solidFill>
                <a:latin typeface="+mn-lt"/>
                <a:ea typeface="Verdana" pitchFamily="34" charset="0"/>
              </a:rPr>
              <a:t>2022: </a:t>
            </a:r>
            <a:r>
              <a:rPr lang="en-US" sz="2000" kern="0" dirty="0">
                <a:latin typeface="+mn-lt"/>
                <a:ea typeface="Verdana" pitchFamily="34" charset="0"/>
              </a:rPr>
              <a:t>2 events attended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b="1" kern="0" dirty="0">
                <a:solidFill>
                  <a:srgbClr val="65999E"/>
                </a:solidFill>
                <a:latin typeface="+mn-lt"/>
                <a:ea typeface="Verdana" pitchFamily="34" charset="0"/>
              </a:rPr>
              <a:t>2023: </a:t>
            </a:r>
            <a:r>
              <a:rPr lang="en-US" sz="2000" kern="0" dirty="0">
                <a:latin typeface="+mn-lt"/>
                <a:ea typeface="Verdana" pitchFamily="34" charset="0"/>
              </a:rPr>
              <a:t>38 events attended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b="1" kern="0" dirty="0">
                <a:solidFill>
                  <a:srgbClr val="65999E"/>
                </a:solidFill>
                <a:latin typeface="+mn-lt"/>
                <a:ea typeface="Verdana" pitchFamily="34" charset="0"/>
              </a:rPr>
              <a:t>2024: </a:t>
            </a:r>
            <a:r>
              <a:rPr lang="en-US" sz="2000" kern="0" dirty="0">
                <a:latin typeface="+mn-lt"/>
                <a:ea typeface="Verdana" pitchFamily="34" charset="0"/>
              </a:rPr>
              <a:t>56 events attended, plus 12 Civil Service workshops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2000" kern="0" dirty="0">
              <a:latin typeface="+mn-lt"/>
              <a:ea typeface="Verdana" pitchFamily="34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2000" kern="0" dirty="0">
              <a:latin typeface="+mn-lt"/>
              <a:ea typeface="Verdana" pitchFamily="34" charset="0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0BA9862-918D-D106-E39C-24B41BDA8312}"/>
              </a:ext>
            </a:extLst>
          </p:cNvPr>
          <p:cNvSpPr txBox="1">
            <a:spLocks/>
          </p:cNvSpPr>
          <p:nvPr/>
        </p:nvSpPr>
        <p:spPr>
          <a:xfrm>
            <a:off x="11180869" y="6314384"/>
            <a:ext cx="703729" cy="30145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bg1"/>
                </a:solidFill>
                <a:latin typeface="Proxima Nova Rg" panose="02000506030000020004" pitchFamily="2" charset="77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47B3E011-04A4-7E41-8BCF-555BBF758256}" type="slidenum">
              <a:rPr lang="en-US" sz="1400" smtClean="0">
                <a:solidFill>
                  <a:schemeClr val="tx1"/>
                </a:solidFill>
              </a:rPr>
              <a:pPr/>
              <a:t>8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6438A0-5386-FAAB-B29C-F62D1A4F66EE}"/>
              </a:ext>
            </a:extLst>
          </p:cNvPr>
          <p:cNvSpPr txBox="1"/>
          <p:nvPr/>
        </p:nvSpPr>
        <p:spPr>
          <a:xfrm>
            <a:off x="7391705" y="6311220"/>
            <a:ext cx="41974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rgbClr val="6599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CIVIL SERVICE</a:t>
            </a:r>
          </a:p>
        </p:txBody>
      </p:sp>
      <p:sp>
        <p:nvSpPr>
          <p:cNvPr id="20" name="Round Same Side Corner Rectangle 19">
            <a:extLst>
              <a:ext uri="{FF2B5EF4-FFF2-40B4-BE49-F238E27FC236}">
                <a16:creationId xmlns:a16="http://schemas.microsoft.com/office/drawing/2014/main" id="{9EEFB70C-E56B-E299-4EE0-931BBB926205}"/>
              </a:ext>
            </a:extLst>
          </p:cNvPr>
          <p:cNvSpPr/>
          <p:nvPr/>
        </p:nvSpPr>
        <p:spPr>
          <a:xfrm>
            <a:off x="156122" y="182880"/>
            <a:ext cx="11823192" cy="749931"/>
          </a:xfrm>
          <a:prstGeom prst="round2SameRect">
            <a:avLst>
              <a:gd name="adj1" fmla="val 31537"/>
              <a:gd name="adj2" fmla="val 0"/>
            </a:avLst>
          </a:prstGeom>
          <a:solidFill>
            <a:srgbClr val="D0D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49B44B7-9539-3883-C042-DFDF7D15889F}"/>
              </a:ext>
            </a:extLst>
          </p:cNvPr>
          <p:cNvSpPr txBox="1">
            <a:spLocks/>
          </p:cNvSpPr>
          <p:nvPr/>
        </p:nvSpPr>
        <p:spPr>
          <a:xfrm>
            <a:off x="421009" y="390453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tx1"/>
                </a:solidFill>
                <a:latin typeface="Oswald" panose="02000503000000000000" pitchFamily="2" charset="0"/>
              </a:rPr>
              <a:t>City of Albany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75AC32-E02F-0A73-29D7-4FBEDD109E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704" y="3832795"/>
            <a:ext cx="4460913" cy="223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47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60687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56511E8-143A-A7E5-AF03-2BE37E598319}"/>
              </a:ext>
            </a:extLst>
          </p:cNvPr>
          <p:cNvSpPr txBox="1">
            <a:spLocks/>
          </p:cNvSpPr>
          <p:nvPr/>
        </p:nvSpPr>
        <p:spPr>
          <a:xfrm>
            <a:off x="259968" y="1140384"/>
            <a:ext cx="11624630" cy="43110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  <a:cs typeface="Verdana" pitchFamily="34" charset="0"/>
              </a:rPr>
              <a:t>Since launching the campaign, </a:t>
            </a:r>
            <a:r>
              <a:rPr lang="en-US" sz="2000" b="1" kern="0" dirty="0">
                <a:latin typeface="+mn-lt"/>
                <a:ea typeface="Verdana" pitchFamily="34" charset="0"/>
                <a:cs typeface="Verdana" pitchFamily="34" charset="0"/>
              </a:rPr>
              <a:t>138,000+ </a:t>
            </a:r>
            <a:r>
              <a:rPr lang="en-US" sz="2000" kern="0" dirty="0">
                <a:latin typeface="+mn-lt"/>
                <a:ea typeface="Verdana" pitchFamily="34" charset="0"/>
                <a:cs typeface="Verdana" pitchFamily="34" charset="0"/>
              </a:rPr>
              <a:t>individuals visited pages on the Join Albany website over </a:t>
            </a:r>
            <a:r>
              <a:rPr lang="en-US" sz="2000" b="1" kern="0" dirty="0">
                <a:latin typeface="+mn-lt"/>
                <a:ea typeface="Verdana" pitchFamily="34" charset="0"/>
                <a:cs typeface="Verdana" pitchFamily="34" charset="0"/>
              </a:rPr>
              <a:t>540,000</a:t>
            </a:r>
            <a:r>
              <a:rPr lang="en-US" sz="2000" kern="0" dirty="0">
                <a:latin typeface="+mn-lt"/>
                <a:ea typeface="Verdana" pitchFamily="34" charset="0"/>
                <a:cs typeface="Verdana" pitchFamily="34" charset="0"/>
              </a:rPr>
              <a:t> times, with </a:t>
            </a:r>
            <a:r>
              <a:rPr lang="en-US" sz="2000" b="1" kern="0" dirty="0">
                <a:latin typeface="+mn-lt"/>
                <a:ea typeface="Verdana" pitchFamily="34" charset="0"/>
                <a:cs typeface="Verdana" pitchFamily="34" charset="0"/>
              </a:rPr>
              <a:t>2,800</a:t>
            </a:r>
            <a:r>
              <a:rPr lang="en-US" sz="2000" kern="0" dirty="0">
                <a:latin typeface="+mn-lt"/>
                <a:ea typeface="Verdana" pitchFamily="34" charset="0"/>
                <a:cs typeface="Verdana" pitchFamily="34" charset="0"/>
              </a:rPr>
              <a:t> forms of interest submitted.</a:t>
            </a:r>
          </a:p>
          <a:p>
            <a:pPr marL="0" indent="0"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buNone/>
              <a:defRPr/>
            </a:pPr>
            <a:endParaRPr lang="en-US" sz="2000" kern="0" dirty="0">
              <a:latin typeface="+mn-lt"/>
              <a:ea typeface="Verdana" pitchFamily="34" charset="0"/>
              <a:cs typeface="Verdana" pitchFamily="34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Other insights and social media data has shown that ads are working, resulting in a click rate of </a:t>
            </a:r>
            <a:r>
              <a:rPr lang="en-US" sz="2000" b="1" kern="0" dirty="0">
                <a:latin typeface="+mn-lt"/>
                <a:ea typeface="Verdana" pitchFamily="34" charset="0"/>
              </a:rPr>
              <a:t>12.52%, </a:t>
            </a:r>
            <a:r>
              <a:rPr lang="en-US" sz="2000" kern="0" dirty="0">
                <a:latin typeface="+mn-lt"/>
                <a:ea typeface="Verdana" pitchFamily="34" charset="0"/>
              </a:rPr>
              <a:t>which is over 2x higher than the industry averages.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2000" kern="0" dirty="0">
              <a:latin typeface="+mn-lt"/>
              <a:ea typeface="Verdana" pitchFamily="34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b="1" kern="0" dirty="0">
                <a:latin typeface="+mn-lt"/>
                <a:ea typeface="Verdana" pitchFamily="34" charset="0"/>
              </a:rPr>
              <a:t>39.52% </a:t>
            </a:r>
            <a:r>
              <a:rPr lang="en-US" sz="2000" kern="0" dirty="0">
                <a:latin typeface="+mn-lt"/>
                <a:ea typeface="Verdana" pitchFamily="34" charset="0"/>
              </a:rPr>
              <a:t>increase in job and exam applications since 2022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2000" kern="0" dirty="0">
              <a:latin typeface="+mn-lt"/>
              <a:ea typeface="Verdana" pitchFamily="34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Vacancy rate was reduced by </a:t>
            </a:r>
            <a:r>
              <a:rPr lang="en-US" sz="2000" b="1" kern="0" dirty="0">
                <a:latin typeface="+mn-lt"/>
                <a:ea typeface="Verdana" pitchFamily="34" charset="0"/>
              </a:rPr>
              <a:t>25% </a:t>
            </a:r>
            <a:r>
              <a:rPr lang="en-US" sz="2000" kern="0" dirty="0">
                <a:latin typeface="+mn-lt"/>
                <a:ea typeface="Verdana" pitchFamily="34" charset="0"/>
              </a:rPr>
              <a:t>compared to previous years</a:t>
            </a:r>
          </a:p>
          <a:p>
            <a:pPr lvl="1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1600" b="1" kern="0" dirty="0">
                <a:solidFill>
                  <a:srgbClr val="65999E"/>
                </a:solidFill>
                <a:latin typeface="+mn-lt"/>
                <a:ea typeface="Verdana" pitchFamily="34" charset="0"/>
              </a:rPr>
              <a:t>2022: </a:t>
            </a:r>
            <a:r>
              <a:rPr lang="en-US" sz="1600" kern="0" dirty="0">
                <a:latin typeface="+mn-lt"/>
                <a:ea typeface="Verdana" pitchFamily="34" charset="0"/>
              </a:rPr>
              <a:t>3,140 applications</a:t>
            </a:r>
          </a:p>
          <a:p>
            <a:pPr lvl="1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1600" b="1" kern="0" dirty="0">
                <a:solidFill>
                  <a:srgbClr val="65999E"/>
                </a:solidFill>
                <a:latin typeface="+mn-lt"/>
                <a:ea typeface="Verdana" pitchFamily="34" charset="0"/>
              </a:rPr>
              <a:t>2023: </a:t>
            </a:r>
            <a:r>
              <a:rPr lang="en-US" sz="1600" kern="0" dirty="0">
                <a:latin typeface="+mn-lt"/>
                <a:ea typeface="Verdana" pitchFamily="34" charset="0"/>
              </a:rPr>
              <a:t>4,381 applications</a:t>
            </a:r>
          </a:p>
          <a:p>
            <a:pPr lvl="1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1600" b="1" kern="0" dirty="0">
                <a:solidFill>
                  <a:srgbClr val="65999E"/>
                </a:solidFill>
                <a:latin typeface="+mn-lt"/>
                <a:ea typeface="Verdana" pitchFamily="34" charset="0"/>
              </a:rPr>
              <a:t>2024: </a:t>
            </a:r>
            <a:r>
              <a:rPr lang="en-US" sz="1600" kern="0" dirty="0">
                <a:latin typeface="+mn-lt"/>
                <a:ea typeface="Verdana" pitchFamily="34" charset="0"/>
              </a:rPr>
              <a:t>6,935 applications</a:t>
            </a:r>
          </a:p>
          <a:p>
            <a:pPr marL="457200" lvl="1" indent="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buNone/>
              <a:defRPr/>
            </a:pPr>
            <a:endParaRPr lang="en-US" sz="1600" kern="0" dirty="0">
              <a:latin typeface="+mn-lt"/>
              <a:ea typeface="Verdana" pitchFamily="34" charset="0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0BA9862-918D-D106-E39C-24B41BDA8312}"/>
              </a:ext>
            </a:extLst>
          </p:cNvPr>
          <p:cNvSpPr txBox="1">
            <a:spLocks/>
          </p:cNvSpPr>
          <p:nvPr/>
        </p:nvSpPr>
        <p:spPr>
          <a:xfrm>
            <a:off x="11180869" y="6314384"/>
            <a:ext cx="703729" cy="30145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bg1"/>
                </a:solidFill>
                <a:latin typeface="Proxima Nova Rg" panose="02000506030000020004" pitchFamily="2" charset="77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47B3E011-04A4-7E41-8BCF-555BBF758256}" type="slidenum">
              <a:rPr lang="en-US" sz="1400" smtClean="0">
                <a:solidFill>
                  <a:schemeClr val="tx1"/>
                </a:solidFill>
              </a:rPr>
              <a:pPr/>
              <a:t>9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6438A0-5386-FAAB-B29C-F62D1A4F66EE}"/>
              </a:ext>
            </a:extLst>
          </p:cNvPr>
          <p:cNvSpPr txBox="1"/>
          <p:nvPr/>
        </p:nvSpPr>
        <p:spPr>
          <a:xfrm>
            <a:off x="7391705" y="6311220"/>
            <a:ext cx="41974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rgbClr val="6599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CIVIL SERVICE</a:t>
            </a:r>
          </a:p>
        </p:txBody>
      </p:sp>
      <p:sp>
        <p:nvSpPr>
          <p:cNvPr id="20" name="Round Same Side Corner Rectangle 19">
            <a:extLst>
              <a:ext uri="{FF2B5EF4-FFF2-40B4-BE49-F238E27FC236}">
                <a16:creationId xmlns:a16="http://schemas.microsoft.com/office/drawing/2014/main" id="{9EEFB70C-E56B-E299-4EE0-931BBB926205}"/>
              </a:ext>
            </a:extLst>
          </p:cNvPr>
          <p:cNvSpPr/>
          <p:nvPr/>
        </p:nvSpPr>
        <p:spPr>
          <a:xfrm>
            <a:off x="184403" y="182880"/>
            <a:ext cx="11823192" cy="749931"/>
          </a:xfrm>
          <a:prstGeom prst="round2SameRect">
            <a:avLst>
              <a:gd name="adj1" fmla="val 31537"/>
              <a:gd name="adj2" fmla="val 0"/>
            </a:avLst>
          </a:prstGeom>
          <a:solidFill>
            <a:srgbClr val="D0D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49B44B7-9539-3883-C042-DFDF7D15889F}"/>
              </a:ext>
            </a:extLst>
          </p:cNvPr>
          <p:cNvSpPr txBox="1">
            <a:spLocks/>
          </p:cNvSpPr>
          <p:nvPr/>
        </p:nvSpPr>
        <p:spPr>
          <a:xfrm>
            <a:off x="421009" y="390453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tx1"/>
                </a:solidFill>
                <a:latin typeface="Oswald" panose="02000503000000000000" pitchFamily="2" charset="0"/>
              </a:rPr>
              <a:t>City of Albany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AD3F0F-1453-A9C9-37CC-7612135ECD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479" y="3950602"/>
            <a:ext cx="47244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298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9903"/>
            <a:ext cx="12192000" cy="6858000"/>
          </a:xfrm>
          <a:prstGeom prst="rect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84404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53CF880-6957-A882-6844-51330FCEF3B6}"/>
              </a:ext>
            </a:extLst>
          </p:cNvPr>
          <p:cNvSpPr/>
          <p:nvPr/>
        </p:nvSpPr>
        <p:spPr>
          <a:xfrm>
            <a:off x="184401" y="182880"/>
            <a:ext cx="11823192" cy="6492240"/>
          </a:xfrm>
          <a:prstGeom prst="roundRect">
            <a:avLst>
              <a:gd name="adj" fmla="val 3633"/>
            </a:avLst>
          </a:prstGeom>
          <a:blipFill>
            <a:blip r:embed="rId3">
              <a:alphaModFix amt="1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82939C-64A4-C4B1-151E-FCC8E6FF714F}"/>
              </a:ext>
            </a:extLst>
          </p:cNvPr>
          <p:cNvSpPr txBox="1">
            <a:spLocks/>
          </p:cNvSpPr>
          <p:nvPr/>
        </p:nvSpPr>
        <p:spPr>
          <a:xfrm>
            <a:off x="230121" y="3438903"/>
            <a:ext cx="11731752" cy="19908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8400"/>
              </a:lnSpc>
            </a:pPr>
            <a:r>
              <a:rPr lang="en-US" sz="6600" b="1" spc="300" dirty="0">
                <a:solidFill>
                  <a:srgbClr val="0B5D66"/>
                </a:solidFill>
                <a:latin typeface="Oswald" panose="02000503000000000000" pitchFamily="2" charset="0"/>
              </a:rPr>
              <a:t>Albany County </a:t>
            </a:r>
          </a:p>
          <a:p>
            <a:pPr algn="ctr">
              <a:lnSpc>
                <a:spcPts val="8400"/>
              </a:lnSpc>
            </a:pPr>
            <a:r>
              <a:rPr lang="en-US" sz="6600" b="1" spc="300" dirty="0">
                <a:solidFill>
                  <a:srgbClr val="0B5D66"/>
                </a:solidFill>
                <a:latin typeface="Oswald" panose="02000503000000000000" pitchFamily="2" charset="0"/>
              </a:rPr>
              <a:t>Department of Civil Service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7B8ED4-7ADF-0282-9D2B-0BD60C134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894" y="1056966"/>
            <a:ext cx="2055283" cy="20709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272795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60687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56511E8-143A-A7E5-AF03-2BE37E598319}"/>
              </a:ext>
            </a:extLst>
          </p:cNvPr>
          <p:cNvSpPr txBox="1">
            <a:spLocks/>
          </p:cNvSpPr>
          <p:nvPr/>
        </p:nvSpPr>
        <p:spPr>
          <a:xfrm>
            <a:off x="259968" y="1140384"/>
            <a:ext cx="11624630" cy="43110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  <a:cs typeface="Verdana" pitchFamily="34" charset="0"/>
              </a:rPr>
              <a:t>The Department of Civil Service became tasked with recruiting for Albany County in early 2024.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2000" kern="0" dirty="0">
              <a:latin typeface="+mn-lt"/>
              <a:ea typeface="Verdana" pitchFamily="34" charset="0"/>
              <a:cs typeface="Verdana" pitchFamily="34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  <a:cs typeface="Verdana" pitchFamily="34" charset="0"/>
              </a:rPr>
              <a:t>Recruitment has become a core function of the department.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2000" kern="0" dirty="0">
              <a:latin typeface="+mn-lt"/>
              <a:ea typeface="Verdana" pitchFamily="34" charset="0"/>
              <a:cs typeface="Verdana" pitchFamily="34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  <a:cs typeface="Verdana" pitchFamily="34" charset="0"/>
              </a:rPr>
              <a:t>Thought: we need a way to educate the public about local government careers! 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2000" kern="0" dirty="0">
              <a:latin typeface="+mn-lt"/>
              <a:ea typeface="Verdana" pitchFamily="34" charset="0"/>
              <a:cs typeface="Verdana" pitchFamily="34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  <a:cs typeface="Verdana" pitchFamily="34" charset="0"/>
              </a:rPr>
              <a:t>Then, we found out about the City of Albany’s Civil Service Workshop. 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2000" kern="0" dirty="0">
              <a:latin typeface="+mn-lt"/>
              <a:ea typeface="Verdana" pitchFamily="34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First attended in January 2024 and saw the opportunity for </a:t>
            </a:r>
            <a:r>
              <a:rPr lang="en-US" sz="2000" b="1" u="sng" kern="0" dirty="0">
                <a:latin typeface="+mn-lt"/>
                <a:ea typeface="Verdana" pitchFamily="34" charset="0"/>
              </a:rPr>
              <a:t>collaboration</a:t>
            </a:r>
            <a:r>
              <a:rPr lang="en-US" sz="2000" kern="0" dirty="0">
                <a:latin typeface="+mn-lt"/>
                <a:ea typeface="Verdana" pitchFamily="34" charset="0"/>
              </a:rPr>
              <a:t>. 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2000" b="1" u="sng" kern="0" dirty="0">
              <a:latin typeface="+mn-lt"/>
              <a:ea typeface="Verdana" pitchFamily="34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b="1" u="sng" kern="0" dirty="0">
                <a:latin typeface="+mn-lt"/>
                <a:ea typeface="Verdana" pitchFamily="34" charset="0"/>
              </a:rPr>
              <a:t>Consistent collaborator</a:t>
            </a:r>
            <a:r>
              <a:rPr lang="en-US" sz="2000" kern="0" dirty="0">
                <a:latin typeface="+mn-lt"/>
                <a:ea typeface="Verdana" pitchFamily="34" charset="0"/>
              </a:rPr>
              <a:t> since October 2024. 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0BA9862-918D-D106-E39C-24B41BDA8312}"/>
              </a:ext>
            </a:extLst>
          </p:cNvPr>
          <p:cNvSpPr txBox="1">
            <a:spLocks/>
          </p:cNvSpPr>
          <p:nvPr/>
        </p:nvSpPr>
        <p:spPr>
          <a:xfrm>
            <a:off x="11180869" y="6314384"/>
            <a:ext cx="703729" cy="30145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bg1"/>
                </a:solidFill>
                <a:latin typeface="Proxima Nova Rg" panose="02000506030000020004" pitchFamily="2" charset="77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47B3E011-04A4-7E41-8BCF-555BBF758256}" type="slidenum">
              <a:rPr lang="en-US" sz="1400" smtClean="0">
                <a:solidFill>
                  <a:schemeClr val="tx1"/>
                </a:solidFill>
              </a:rPr>
              <a:pPr/>
              <a:t>11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6438A0-5386-FAAB-B29C-F62D1A4F66EE}"/>
              </a:ext>
            </a:extLst>
          </p:cNvPr>
          <p:cNvSpPr txBox="1"/>
          <p:nvPr/>
        </p:nvSpPr>
        <p:spPr>
          <a:xfrm>
            <a:off x="7391705" y="6311220"/>
            <a:ext cx="41974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rgbClr val="6599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CIVIL SERVICE</a:t>
            </a:r>
          </a:p>
        </p:txBody>
      </p:sp>
      <p:sp>
        <p:nvSpPr>
          <p:cNvPr id="20" name="Round Same Side Corner Rectangle 19">
            <a:extLst>
              <a:ext uri="{FF2B5EF4-FFF2-40B4-BE49-F238E27FC236}">
                <a16:creationId xmlns:a16="http://schemas.microsoft.com/office/drawing/2014/main" id="{9EEFB70C-E56B-E299-4EE0-931BBB926205}"/>
              </a:ext>
            </a:extLst>
          </p:cNvPr>
          <p:cNvSpPr/>
          <p:nvPr/>
        </p:nvSpPr>
        <p:spPr>
          <a:xfrm>
            <a:off x="184403" y="182880"/>
            <a:ext cx="11823192" cy="749931"/>
          </a:xfrm>
          <a:prstGeom prst="round2SameRect">
            <a:avLst>
              <a:gd name="adj1" fmla="val 31537"/>
              <a:gd name="adj2" fmla="val 0"/>
            </a:avLst>
          </a:prstGeom>
          <a:solidFill>
            <a:srgbClr val="D0D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49B44B7-9539-3883-C042-DFDF7D15889F}"/>
              </a:ext>
            </a:extLst>
          </p:cNvPr>
          <p:cNvSpPr txBox="1">
            <a:spLocks/>
          </p:cNvSpPr>
          <p:nvPr/>
        </p:nvSpPr>
        <p:spPr>
          <a:xfrm>
            <a:off x="421009" y="390453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tx1"/>
                </a:solidFill>
                <a:latin typeface="Oswald" panose="02000503000000000000" pitchFamily="2" charset="0"/>
              </a:rPr>
              <a:t>Albany County Dept. of Civil Service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F7F84C-2A70-7C60-8B19-04DC252B9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2611" y="3926914"/>
            <a:ext cx="2055283" cy="20709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79034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9903"/>
            <a:ext cx="12192000" cy="6858000"/>
          </a:xfrm>
          <a:prstGeom prst="rect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84404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53CF880-6957-A882-6844-51330FCEF3B6}"/>
              </a:ext>
            </a:extLst>
          </p:cNvPr>
          <p:cNvSpPr/>
          <p:nvPr/>
        </p:nvSpPr>
        <p:spPr>
          <a:xfrm>
            <a:off x="184401" y="182880"/>
            <a:ext cx="11823192" cy="6492240"/>
          </a:xfrm>
          <a:prstGeom prst="roundRect">
            <a:avLst>
              <a:gd name="adj" fmla="val 3633"/>
            </a:avLst>
          </a:prstGeom>
          <a:blipFill>
            <a:blip r:embed="rId3">
              <a:alphaModFix amt="1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82939C-64A4-C4B1-151E-FCC8E6FF714F}"/>
              </a:ext>
            </a:extLst>
          </p:cNvPr>
          <p:cNvSpPr txBox="1">
            <a:spLocks/>
          </p:cNvSpPr>
          <p:nvPr/>
        </p:nvSpPr>
        <p:spPr>
          <a:xfrm>
            <a:off x="230121" y="3438903"/>
            <a:ext cx="11731752" cy="19908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8400"/>
              </a:lnSpc>
            </a:pPr>
            <a:r>
              <a:rPr lang="en-US" sz="6600" b="1" spc="300" dirty="0">
                <a:solidFill>
                  <a:srgbClr val="0B5D66"/>
                </a:solidFill>
                <a:latin typeface="Oswald" panose="02000503000000000000" pitchFamily="2" charset="0"/>
              </a:rPr>
              <a:t>Outreach Experiences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8F3FDD0-9767-0338-E92B-D6C3C10988EA}"/>
              </a:ext>
            </a:extLst>
          </p:cNvPr>
          <p:cNvSpPr/>
          <p:nvPr/>
        </p:nvSpPr>
        <p:spPr>
          <a:xfrm>
            <a:off x="5089067" y="917770"/>
            <a:ext cx="2013860" cy="2013860"/>
          </a:xfrm>
          <a:prstGeom prst="ellipse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37553E-CBA3-8EB5-77AA-BF2B851F15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2747" y="1321450"/>
            <a:ext cx="1206500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847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60687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56511E8-143A-A7E5-AF03-2BE37E598319}"/>
              </a:ext>
            </a:extLst>
          </p:cNvPr>
          <p:cNvSpPr txBox="1">
            <a:spLocks/>
          </p:cNvSpPr>
          <p:nvPr/>
        </p:nvSpPr>
        <p:spPr>
          <a:xfrm>
            <a:off x="259968" y="1044150"/>
            <a:ext cx="11624630" cy="43110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Although job seekers have engaged with recruitment efforts, data and feedback revealed not many understand what Civil Service is or how it relates to public sector careers.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2000" kern="0" dirty="0">
              <a:latin typeface="+mn-lt"/>
              <a:ea typeface="Verdana" pitchFamily="34" charset="0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Workshops help with this! Not only are they a valuable community resource, but also a model for public employers and a platform for partnerships!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2000" kern="0" dirty="0">
              <a:latin typeface="+mn-lt"/>
              <a:ea typeface="Verdana" pitchFamily="34" charset="0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b="1" kern="0" dirty="0">
                <a:latin typeface="+mn-lt"/>
                <a:ea typeface="Verdana" pitchFamily="34" charset="0"/>
              </a:rPr>
              <a:t>City of Albany: </a:t>
            </a:r>
            <a:r>
              <a:rPr lang="en-US" sz="2000" kern="0" dirty="0">
                <a:latin typeface="+mn-lt"/>
                <a:ea typeface="Verdana" pitchFamily="34" charset="0"/>
              </a:rPr>
              <a:t>140 events and workshops since 2023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2000" kern="0" dirty="0">
              <a:latin typeface="+mn-lt"/>
              <a:ea typeface="Verdana" pitchFamily="34" charset="0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b="1" kern="0" dirty="0">
                <a:latin typeface="+mn-lt"/>
                <a:ea typeface="Verdana" pitchFamily="34" charset="0"/>
              </a:rPr>
              <a:t>Albany County: </a:t>
            </a:r>
            <a:r>
              <a:rPr lang="en-US" sz="2000" kern="0" dirty="0">
                <a:latin typeface="+mn-lt"/>
                <a:ea typeface="Verdana" pitchFamily="34" charset="0"/>
              </a:rPr>
              <a:t>50+ events and workshops since 2024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2000" kern="0" dirty="0">
              <a:latin typeface="+mn-lt"/>
              <a:ea typeface="Verdana" pitchFamily="34" charset="0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b="1" kern="0" dirty="0">
                <a:latin typeface="+mn-lt"/>
                <a:ea typeface="Verdana" pitchFamily="34" charset="0"/>
              </a:rPr>
              <a:t>New York State: </a:t>
            </a:r>
            <a:r>
              <a:rPr lang="en-US" sz="2000" kern="0" dirty="0">
                <a:latin typeface="+mn-lt"/>
                <a:ea typeface="Verdana" pitchFamily="34" charset="0"/>
              </a:rPr>
              <a:t>Nearly 200 events and workshops in the Capital Region since June 2024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2000" kern="0" dirty="0">
              <a:latin typeface="+mn-lt"/>
              <a:ea typeface="Verdana" pitchFamily="34" charset="0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Workshops include guest speakers from different agencies to share individual experiences and insights, as well as opportunities in their specific agency.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2000" kern="0" dirty="0">
              <a:latin typeface="+mn-lt"/>
              <a:ea typeface="Verdana" pitchFamily="34" charset="0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In February and May 2025, we held combination Workshop and Job Fairs hosting representatives from all three local Civil Service agencies.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0BA9862-918D-D106-E39C-24B41BDA8312}"/>
              </a:ext>
            </a:extLst>
          </p:cNvPr>
          <p:cNvSpPr txBox="1">
            <a:spLocks/>
          </p:cNvSpPr>
          <p:nvPr/>
        </p:nvSpPr>
        <p:spPr>
          <a:xfrm>
            <a:off x="11180869" y="6314384"/>
            <a:ext cx="703729" cy="30145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bg1"/>
                </a:solidFill>
                <a:latin typeface="Proxima Nova Rg" panose="02000506030000020004" pitchFamily="2" charset="77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47B3E011-04A4-7E41-8BCF-555BBF758256}" type="slidenum">
              <a:rPr lang="en-US" sz="1400" smtClean="0">
                <a:solidFill>
                  <a:schemeClr val="tx1"/>
                </a:solidFill>
              </a:rPr>
              <a:pPr/>
              <a:t>13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6438A0-5386-FAAB-B29C-F62D1A4F66EE}"/>
              </a:ext>
            </a:extLst>
          </p:cNvPr>
          <p:cNvSpPr txBox="1"/>
          <p:nvPr/>
        </p:nvSpPr>
        <p:spPr>
          <a:xfrm>
            <a:off x="7391705" y="6311220"/>
            <a:ext cx="41974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rgbClr val="6599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CIVIL SERVICE</a:t>
            </a:r>
          </a:p>
        </p:txBody>
      </p:sp>
      <p:sp>
        <p:nvSpPr>
          <p:cNvPr id="20" name="Round Same Side Corner Rectangle 19">
            <a:extLst>
              <a:ext uri="{FF2B5EF4-FFF2-40B4-BE49-F238E27FC236}">
                <a16:creationId xmlns:a16="http://schemas.microsoft.com/office/drawing/2014/main" id="{9EEFB70C-E56B-E299-4EE0-931BBB926205}"/>
              </a:ext>
            </a:extLst>
          </p:cNvPr>
          <p:cNvSpPr/>
          <p:nvPr/>
        </p:nvSpPr>
        <p:spPr>
          <a:xfrm>
            <a:off x="184403" y="182880"/>
            <a:ext cx="11823192" cy="749931"/>
          </a:xfrm>
          <a:prstGeom prst="round2SameRect">
            <a:avLst>
              <a:gd name="adj1" fmla="val 31537"/>
              <a:gd name="adj2" fmla="val 0"/>
            </a:avLst>
          </a:prstGeom>
          <a:solidFill>
            <a:srgbClr val="D0D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49B44B7-9539-3883-C042-DFDF7D15889F}"/>
              </a:ext>
            </a:extLst>
          </p:cNvPr>
          <p:cNvSpPr txBox="1">
            <a:spLocks/>
          </p:cNvSpPr>
          <p:nvPr/>
        </p:nvSpPr>
        <p:spPr>
          <a:xfrm>
            <a:off x="421009" y="390453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tx1"/>
                </a:solidFill>
                <a:latin typeface="Oswald" panose="02000503000000000000" pitchFamily="2" charset="0"/>
              </a:rPr>
              <a:t>Outreach Experiences</a:t>
            </a:r>
          </a:p>
        </p:txBody>
      </p:sp>
    </p:spTree>
    <p:extLst>
      <p:ext uri="{BB962C8B-B14F-4D97-AF65-F5344CB8AC3E}">
        <p14:creationId xmlns:p14="http://schemas.microsoft.com/office/powerpoint/2010/main" val="3731955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60687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56511E8-143A-A7E5-AF03-2BE37E598319}"/>
              </a:ext>
            </a:extLst>
          </p:cNvPr>
          <p:cNvSpPr txBox="1">
            <a:spLocks/>
          </p:cNvSpPr>
          <p:nvPr/>
        </p:nvSpPr>
        <p:spPr>
          <a:xfrm>
            <a:off x="259968" y="1044150"/>
            <a:ext cx="11624630" cy="43110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buNone/>
              <a:defRPr/>
            </a:pPr>
            <a:r>
              <a:rPr lang="en-US" sz="2000" b="1" kern="0" dirty="0">
                <a:latin typeface="+mn-lt"/>
                <a:ea typeface="Verdana" pitchFamily="34" charset="0"/>
                <a:cs typeface="Verdana" pitchFamily="34" charset="0"/>
              </a:rPr>
              <a:t>Concerns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Will this create competition between the City, County, and State?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Will the City and County receive backlash given the lower salaries than the State?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Will there be confusion surrounding which jobs are part of which civil service agency?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2000" b="1" kern="0" dirty="0">
              <a:latin typeface="+mn-lt"/>
              <a:ea typeface="Verdana" pitchFamily="34" charset="0"/>
            </a:endParaRPr>
          </a:p>
          <a:p>
            <a:pPr marL="0" indent="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buNone/>
              <a:defRPr/>
            </a:pPr>
            <a:r>
              <a:rPr lang="en-US" sz="2000" b="1" kern="0" dirty="0">
                <a:latin typeface="+mn-lt"/>
                <a:ea typeface="Verdana" pitchFamily="34" charset="0"/>
              </a:rPr>
              <a:t>Challenges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Messaging and advertising has been a challenge with the County’s communications policy.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Has not affected participation, but affected the workshop’s reach.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Tip: build advertisements for this event from the ground up.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2000" b="1" kern="0" dirty="0">
              <a:latin typeface="+mn-lt"/>
              <a:ea typeface="Verdana" pitchFamily="34" charset="0"/>
            </a:endParaRPr>
          </a:p>
          <a:p>
            <a:pPr marL="0" indent="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buNone/>
              <a:defRPr/>
            </a:pPr>
            <a:r>
              <a:rPr lang="en-US" sz="2000" b="1" kern="0" dirty="0">
                <a:latin typeface="+mn-lt"/>
                <a:ea typeface="Verdana" pitchFamily="34" charset="0"/>
              </a:rPr>
              <a:t>Takeaways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Majority of attendees are not set on a specific level of government; more general public sector interest.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All three civil service agencies have very different jobs.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Important “one-stop shop” resource for public sector job seekers.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Public sector recruitment is a </a:t>
            </a:r>
            <a:r>
              <a:rPr lang="en-US" sz="2000" b="1" u="sng" kern="0" dirty="0">
                <a:latin typeface="+mn-lt"/>
                <a:ea typeface="Verdana" pitchFamily="34" charset="0"/>
              </a:rPr>
              <a:t>collaboration</a:t>
            </a:r>
            <a:r>
              <a:rPr lang="en-US" sz="2000" kern="0" dirty="0">
                <a:latin typeface="+mn-lt"/>
                <a:ea typeface="Verdana" pitchFamily="34" charset="0"/>
              </a:rPr>
              <a:t>, not a competition!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0BA9862-918D-D106-E39C-24B41BDA8312}"/>
              </a:ext>
            </a:extLst>
          </p:cNvPr>
          <p:cNvSpPr txBox="1">
            <a:spLocks/>
          </p:cNvSpPr>
          <p:nvPr/>
        </p:nvSpPr>
        <p:spPr>
          <a:xfrm>
            <a:off x="11180869" y="6314384"/>
            <a:ext cx="703729" cy="30145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bg1"/>
                </a:solidFill>
                <a:latin typeface="Proxima Nova Rg" panose="02000506030000020004" pitchFamily="2" charset="77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47B3E011-04A4-7E41-8BCF-555BBF758256}" type="slidenum">
              <a:rPr lang="en-US" sz="1400" smtClean="0">
                <a:solidFill>
                  <a:schemeClr val="tx1"/>
                </a:solidFill>
              </a:rPr>
              <a:pPr/>
              <a:t>14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6438A0-5386-FAAB-B29C-F62D1A4F66EE}"/>
              </a:ext>
            </a:extLst>
          </p:cNvPr>
          <p:cNvSpPr txBox="1"/>
          <p:nvPr/>
        </p:nvSpPr>
        <p:spPr>
          <a:xfrm>
            <a:off x="7391705" y="6311220"/>
            <a:ext cx="41974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rgbClr val="6599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CIVIL SERVICE</a:t>
            </a:r>
          </a:p>
        </p:txBody>
      </p:sp>
      <p:sp>
        <p:nvSpPr>
          <p:cNvPr id="20" name="Round Same Side Corner Rectangle 19">
            <a:extLst>
              <a:ext uri="{FF2B5EF4-FFF2-40B4-BE49-F238E27FC236}">
                <a16:creationId xmlns:a16="http://schemas.microsoft.com/office/drawing/2014/main" id="{9EEFB70C-E56B-E299-4EE0-931BBB926205}"/>
              </a:ext>
            </a:extLst>
          </p:cNvPr>
          <p:cNvSpPr/>
          <p:nvPr/>
        </p:nvSpPr>
        <p:spPr>
          <a:xfrm>
            <a:off x="184403" y="182880"/>
            <a:ext cx="11823192" cy="749931"/>
          </a:xfrm>
          <a:prstGeom prst="round2SameRect">
            <a:avLst>
              <a:gd name="adj1" fmla="val 31537"/>
              <a:gd name="adj2" fmla="val 0"/>
            </a:avLst>
          </a:prstGeom>
          <a:solidFill>
            <a:srgbClr val="D0D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49B44B7-9539-3883-C042-DFDF7D15889F}"/>
              </a:ext>
            </a:extLst>
          </p:cNvPr>
          <p:cNvSpPr txBox="1">
            <a:spLocks/>
          </p:cNvSpPr>
          <p:nvPr/>
        </p:nvSpPr>
        <p:spPr>
          <a:xfrm>
            <a:off x="421009" y="390453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tx1"/>
                </a:solidFill>
                <a:latin typeface="Oswald" panose="02000503000000000000" pitchFamily="2" charset="0"/>
              </a:rPr>
              <a:t>Outreach Experiences</a:t>
            </a:r>
          </a:p>
        </p:txBody>
      </p:sp>
    </p:spTree>
    <p:extLst>
      <p:ext uri="{BB962C8B-B14F-4D97-AF65-F5344CB8AC3E}">
        <p14:creationId xmlns:p14="http://schemas.microsoft.com/office/powerpoint/2010/main" val="1784671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60687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56511E8-143A-A7E5-AF03-2BE37E598319}"/>
              </a:ext>
            </a:extLst>
          </p:cNvPr>
          <p:cNvSpPr txBox="1">
            <a:spLocks/>
          </p:cNvSpPr>
          <p:nvPr/>
        </p:nvSpPr>
        <p:spPr>
          <a:xfrm>
            <a:off x="283684" y="959196"/>
            <a:ext cx="11624630" cy="43110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buNone/>
              <a:defRPr/>
            </a:pPr>
            <a:r>
              <a:rPr lang="en-US" sz="2000" b="1" kern="0" dirty="0">
                <a:latin typeface="+mn-lt"/>
                <a:ea typeface="Verdana" pitchFamily="34" charset="0"/>
                <a:cs typeface="Verdana" pitchFamily="34" charset="0"/>
              </a:rPr>
              <a:t>We have been thrilled to receive an overwhelmingly positive response from workshop attendees:</a:t>
            </a:r>
          </a:p>
          <a:p>
            <a:pPr marL="0" indent="0"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buNone/>
              <a:defRPr/>
            </a:pPr>
            <a:endParaRPr lang="en-US" sz="2000" b="1" kern="0" dirty="0">
              <a:latin typeface="+mn-lt"/>
              <a:ea typeface="Verdana" pitchFamily="34" charset="0"/>
            </a:endParaRPr>
          </a:p>
          <a:p>
            <a:pPr marL="0" indent="0" defTabSz="91440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buNone/>
              <a:defRPr/>
            </a:pPr>
            <a:endParaRPr lang="en-US" sz="2000" b="1" kern="0" dirty="0">
              <a:latin typeface="+mn-lt"/>
              <a:ea typeface="Verdana" pitchFamily="34" charset="0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0BA9862-918D-D106-E39C-24B41BDA8312}"/>
              </a:ext>
            </a:extLst>
          </p:cNvPr>
          <p:cNvSpPr txBox="1">
            <a:spLocks/>
          </p:cNvSpPr>
          <p:nvPr/>
        </p:nvSpPr>
        <p:spPr>
          <a:xfrm>
            <a:off x="11180869" y="6314384"/>
            <a:ext cx="703729" cy="30145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bg1"/>
                </a:solidFill>
                <a:latin typeface="Proxima Nova Rg" panose="02000506030000020004" pitchFamily="2" charset="77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47B3E011-04A4-7E41-8BCF-555BBF758256}" type="slidenum">
              <a:rPr lang="en-US" sz="1400" smtClean="0">
                <a:solidFill>
                  <a:schemeClr val="tx1"/>
                </a:solidFill>
              </a:rPr>
              <a:pPr/>
              <a:t>15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6438A0-5386-FAAB-B29C-F62D1A4F66EE}"/>
              </a:ext>
            </a:extLst>
          </p:cNvPr>
          <p:cNvSpPr txBox="1"/>
          <p:nvPr/>
        </p:nvSpPr>
        <p:spPr>
          <a:xfrm>
            <a:off x="7391705" y="6311220"/>
            <a:ext cx="41974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rgbClr val="6599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CIVIL SERVICE</a:t>
            </a:r>
          </a:p>
        </p:txBody>
      </p:sp>
      <p:sp>
        <p:nvSpPr>
          <p:cNvPr id="20" name="Round Same Side Corner Rectangle 19">
            <a:extLst>
              <a:ext uri="{FF2B5EF4-FFF2-40B4-BE49-F238E27FC236}">
                <a16:creationId xmlns:a16="http://schemas.microsoft.com/office/drawing/2014/main" id="{9EEFB70C-E56B-E299-4EE0-931BBB926205}"/>
              </a:ext>
            </a:extLst>
          </p:cNvPr>
          <p:cNvSpPr/>
          <p:nvPr/>
        </p:nvSpPr>
        <p:spPr>
          <a:xfrm>
            <a:off x="184403" y="182880"/>
            <a:ext cx="11823192" cy="749931"/>
          </a:xfrm>
          <a:prstGeom prst="round2SameRect">
            <a:avLst>
              <a:gd name="adj1" fmla="val 31537"/>
              <a:gd name="adj2" fmla="val 0"/>
            </a:avLst>
          </a:prstGeom>
          <a:solidFill>
            <a:srgbClr val="D0D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49B44B7-9539-3883-C042-DFDF7D15889F}"/>
              </a:ext>
            </a:extLst>
          </p:cNvPr>
          <p:cNvSpPr txBox="1">
            <a:spLocks/>
          </p:cNvSpPr>
          <p:nvPr/>
        </p:nvSpPr>
        <p:spPr>
          <a:xfrm>
            <a:off x="421009" y="390453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tx1"/>
                </a:solidFill>
                <a:latin typeface="Oswald" panose="02000503000000000000" pitchFamily="2" charset="0"/>
              </a:rPr>
              <a:t>Outreach Experiences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18A3DD-5E17-BABF-A9EB-9DF70A580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09" y="1578489"/>
            <a:ext cx="6970696" cy="16640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7BDD13-5B99-5000-1760-AA087F6F3D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0225">
            <a:off x="9083360" y="1775829"/>
            <a:ext cx="2376494" cy="18542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D0E40C-47A2-0FBD-DC96-969EE40CE5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463" y="2438761"/>
            <a:ext cx="7644955" cy="17904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3424B0-0CF0-35E3-A3E0-3FA3E26009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02" y="3333967"/>
            <a:ext cx="6472376" cy="15300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5E8C71-6D65-5639-8F66-608EC9DCC9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963" y="4487706"/>
            <a:ext cx="5820609" cy="1583610"/>
          </a:xfrm>
          <a:prstGeom prst="rect">
            <a:avLst/>
          </a:prstGeom>
        </p:spPr>
      </p:pic>
      <p:pic>
        <p:nvPicPr>
          <p:cNvPr id="13" name="Picture 12" descr="Graphical user interface, text, application, chat or text message&#10;&#10;AI-generated content may be incorrect.">
            <a:extLst>
              <a:ext uri="{FF2B5EF4-FFF2-40B4-BE49-F238E27FC236}">
                <a16:creationId xmlns:a16="http://schemas.microsoft.com/office/drawing/2014/main" id="{52608505-4803-1DCF-7A66-547AB2481F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865728">
            <a:off x="7635910" y="3968807"/>
            <a:ext cx="2462328" cy="180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646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9903"/>
            <a:ext cx="12192000" cy="6858000"/>
          </a:xfrm>
          <a:prstGeom prst="rect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84404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53CF880-6957-A882-6844-51330FCEF3B6}"/>
              </a:ext>
            </a:extLst>
          </p:cNvPr>
          <p:cNvSpPr/>
          <p:nvPr/>
        </p:nvSpPr>
        <p:spPr>
          <a:xfrm>
            <a:off x="184401" y="182880"/>
            <a:ext cx="11823192" cy="6492240"/>
          </a:xfrm>
          <a:prstGeom prst="roundRect">
            <a:avLst>
              <a:gd name="adj" fmla="val 3633"/>
            </a:avLst>
          </a:prstGeom>
          <a:blipFill>
            <a:blip r:embed="rId3">
              <a:alphaModFix amt="1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82939C-64A4-C4B1-151E-FCC8E6FF714F}"/>
              </a:ext>
            </a:extLst>
          </p:cNvPr>
          <p:cNvSpPr txBox="1">
            <a:spLocks/>
          </p:cNvSpPr>
          <p:nvPr/>
        </p:nvSpPr>
        <p:spPr>
          <a:xfrm>
            <a:off x="230121" y="3438903"/>
            <a:ext cx="11731752" cy="19908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8400"/>
              </a:lnSpc>
            </a:pPr>
            <a:r>
              <a:rPr lang="en-US" sz="6600" b="1" spc="300" dirty="0">
                <a:solidFill>
                  <a:srgbClr val="0B5D66"/>
                </a:solidFill>
                <a:latin typeface="Oswald" panose="02000503000000000000" pitchFamily="2" charset="0"/>
              </a:rPr>
              <a:t>Other Collaborations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8F3FDD0-9767-0338-E92B-D6C3C10988EA}"/>
              </a:ext>
            </a:extLst>
          </p:cNvPr>
          <p:cNvSpPr/>
          <p:nvPr/>
        </p:nvSpPr>
        <p:spPr>
          <a:xfrm>
            <a:off x="5089067" y="917770"/>
            <a:ext cx="2013860" cy="2013860"/>
          </a:xfrm>
          <a:prstGeom prst="ellipse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37553E-CBA3-8EB5-77AA-BF2B851F15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2747" y="1321450"/>
            <a:ext cx="1206500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355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60687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56511E8-143A-A7E5-AF03-2BE37E598319}"/>
              </a:ext>
            </a:extLst>
          </p:cNvPr>
          <p:cNvSpPr txBox="1">
            <a:spLocks/>
          </p:cNvSpPr>
          <p:nvPr/>
        </p:nvSpPr>
        <p:spPr>
          <a:xfrm>
            <a:off x="259968" y="1044150"/>
            <a:ext cx="11624630" cy="43110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roxima Nova Rg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City of Albany and </a:t>
            </a:r>
            <a:r>
              <a:rPr lang="en-US" sz="2000" b="1" kern="0" dirty="0">
                <a:latin typeface="+mn-lt"/>
                <a:ea typeface="Verdana" pitchFamily="34" charset="0"/>
              </a:rPr>
              <a:t>City of Rochester </a:t>
            </a:r>
            <a:r>
              <a:rPr lang="en-US" sz="2000" kern="0" dirty="0">
                <a:latin typeface="+mn-lt"/>
                <a:ea typeface="Verdana" pitchFamily="34" charset="0"/>
              </a:rPr>
              <a:t>have held regular exchanges on:</a:t>
            </a:r>
          </a:p>
          <a:p>
            <a:pPr lvl="1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Benefit and Civil Service Administration</a:t>
            </a:r>
          </a:p>
          <a:p>
            <a:pPr lvl="1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Recruitment strategies</a:t>
            </a:r>
          </a:p>
          <a:p>
            <a:pPr lvl="1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Software Utilization</a:t>
            </a:r>
          </a:p>
          <a:p>
            <a:pPr lvl="1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Process Improvement (leaves of absence, workers’ compensation)</a:t>
            </a:r>
          </a:p>
          <a:p>
            <a:pPr lvl="1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Rochester team also made in-person visit to Albany for a joint training session, which was supported by </a:t>
            </a:r>
            <a:r>
              <a:rPr lang="en-US" sz="2000" b="1" kern="0" dirty="0">
                <a:latin typeface="+mn-lt"/>
                <a:ea typeface="Verdana" pitchFamily="34" charset="0"/>
              </a:rPr>
              <a:t>New York State Municipal Services Division</a:t>
            </a:r>
            <a:r>
              <a:rPr lang="en-US" sz="2000" kern="0" dirty="0">
                <a:latin typeface="+mn-lt"/>
                <a:ea typeface="Verdana" pitchFamily="34" charset="0"/>
              </a:rPr>
              <a:t>.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2000" kern="0" dirty="0">
              <a:latin typeface="+mn-lt"/>
              <a:ea typeface="Verdana" pitchFamily="34" charset="0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Capital Region CCG has partnered with </a:t>
            </a:r>
            <a:r>
              <a:rPr lang="en-US" sz="2000" b="1" kern="0" dirty="0">
                <a:latin typeface="+mn-lt"/>
                <a:ea typeface="Verdana" pitchFamily="34" charset="0"/>
              </a:rPr>
              <a:t>Schenectady County </a:t>
            </a:r>
            <a:r>
              <a:rPr lang="en-US" sz="2000" kern="0" dirty="0">
                <a:latin typeface="+mn-lt"/>
                <a:ea typeface="Verdana" pitchFamily="34" charset="0"/>
              </a:rPr>
              <a:t>for virtual joint workshops.</a:t>
            </a:r>
          </a:p>
          <a:p>
            <a:pPr marL="0" indent="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buNone/>
              <a:defRPr/>
            </a:pPr>
            <a:endParaRPr lang="en-US" sz="2000" kern="0" dirty="0">
              <a:latin typeface="+mn-lt"/>
              <a:ea typeface="Verdana" pitchFamily="34" charset="0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kern="0" dirty="0">
                <a:latin typeface="+mn-lt"/>
                <a:ea typeface="Verdana" pitchFamily="34" charset="0"/>
              </a:rPr>
              <a:t>Local shared services between City of Albany, Albany County, and New York State Civil Service</a:t>
            </a:r>
          </a:p>
          <a:p>
            <a:pPr lvl="1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1600" kern="0" dirty="0">
                <a:latin typeface="+mn-lt"/>
                <a:ea typeface="Verdana" pitchFamily="34" charset="0"/>
              </a:rPr>
              <a:t>Ongoing collaboration on shared infrastructure, job fairs, and Civil Service programming</a:t>
            </a:r>
            <a:endParaRPr lang="en-US" sz="2000" kern="0" dirty="0">
              <a:latin typeface="+mn-lt"/>
              <a:ea typeface="Verdana" pitchFamily="34" charset="0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2000" kern="0" dirty="0">
              <a:latin typeface="+mn-lt"/>
              <a:ea typeface="Verdana" pitchFamily="34" charset="0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r>
              <a:rPr lang="en-US" sz="2000" b="1" u="sng" kern="0" dirty="0">
                <a:latin typeface="+mn-lt"/>
                <a:ea typeface="Verdana" pitchFamily="34" charset="0"/>
              </a:rPr>
              <a:t>These partnerships embody the CCG vision:</a:t>
            </a:r>
            <a:r>
              <a:rPr lang="en-US" sz="2000" b="1" kern="0" dirty="0">
                <a:latin typeface="+mn-lt"/>
                <a:ea typeface="Verdana" pitchFamily="34" charset="0"/>
              </a:rPr>
              <a:t> </a:t>
            </a:r>
            <a:r>
              <a:rPr lang="en-US" sz="2000" kern="0" dirty="0">
                <a:latin typeface="+mn-lt"/>
                <a:ea typeface="Verdana" pitchFamily="34" charset="0"/>
              </a:rPr>
              <a:t>leveraging local government alliances to expand outreach, improve operations, and connect talent to opportunity!</a:t>
            </a:r>
          </a:p>
          <a:p>
            <a:pPr marL="457200" lvl="1" indent="0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buNone/>
              <a:defRPr/>
            </a:pPr>
            <a:endParaRPr lang="en-US" sz="1600" kern="0" dirty="0">
              <a:latin typeface="+mn-lt"/>
              <a:ea typeface="Verdana" pitchFamily="34" charset="0"/>
            </a:endParaRPr>
          </a:p>
          <a:p>
            <a:pPr lvl="1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1600" kern="0" dirty="0">
              <a:latin typeface="+mn-lt"/>
              <a:ea typeface="Verdana" pitchFamily="34" charset="0"/>
            </a:endParaRPr>
          </a:p>
          <a:p>
            <a:pPr lvl="1" fontAlgn="base">
              <a:spcBef>
                <a:spcPct val="20000"/>
              </a:spcBef>
              <a:spcAft>
                <a:spcPct val="0"/>
              </a:spcAft>
              <a:buClrTx/>
              <a:buSzPct val="60000"/>
              <a:defRPr/>
            </a:pPr>
            <a:endParaRPr lang="en-US" sz="1600" kern="0" dirty="0">
              <a:latin typeface="+mn-lt"/>
              <a:ea typeface="Verdana" pitchFamily="34" charset="0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0BA9862-918D-D106-E39C-24B41BDA8312}"/>
              </a:ext>
            </a:extLst>
          </p:cNvPr>
          <p:cNvSpPr txBox="1">
            <a:spLocks/>
          </p:cNvSpPr>
          <p:nvPr/>
        </p:nvSpPr>
        <p:spPr>
          <a:xfrm>
            <a:off x="11180869" y="6314384"/>
            <a:ext cx="703729" cy="30145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bg1"/>
                </a:solidFill>
                <a:latin typeface="Proxima Nova Rg" panose="02000506030000020004" pitchFamily="2" charset="77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47B3E011-04A4-7E41-8BCF-555BBF758256}" type="slidenum">
              <a:rPr lang="en-US" sz="1400" smtClean="0">
                <a:solidFill>
                  <a:schemeClr val="tx1"/>
                </a:solidFill>
              </a:rPr>
              <a:pPr/>
              <a:t>17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6438A0-5386-FAAB-B29C-F62D1A4F66EE}"/>
              </a:ext>
            </a:extLst>
          </p:cNvPr>
          <p:cNvSpPr txBox="1"/>
          <p:nvPr/>
        </p:nvSpPr>
        <p:spPr>
          <a:xfrm>
            <a:off x="7391705" y="6311220"/>
            <a:ext cx="41974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rgbClr val="6599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CIVIL SERVICE</a:t>
            </a:r>
          </a:p>
        </p:txBody>
      </p:sp>
      <p:sp>
        <p:nvSpPr>
          <p:cNvPr id="20" name="Round Same Side Corner Rectangle 19">
            <a:extLst>
              <a:ext uri="{FF2B5EF4-FFF2-40B4-BE49-F238E27FC236}">
                <a16:creationId xmlns:a16="http://schemas.microsoft.com/office/drawing/2014/main" id="{9EEFB70C-E56B-E299-4EE0-931BBB926205}"/>
              </a:ext>
            </a:extLst>
          </p:cNvPr>
          <p:cNvSpPr/>
          <p:nvPr/>
        </p:nvSpPr>
        <p:spPr>
          <a:xfrm>
            <a:off x="184403" y="182880"/>
            <a:ext cx="11823192" cy="749931"/>
          </a:xfrm>
          <a:prstGeom prst="round2SameRect">
            <a:avLst>
              <a:gd name="adj1" fmla="val 31537"/>
              <a:gd name="adj2" fmla="val 0"/>
            </a:avLst>
          </a:prstGeom>
          <a:solidFill>
            <a:srgbClr val="D0D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49B44B7-9539-3883-C042-DFDF7D15889F}"/>
              </a:ext>
            </a:extLst>
          </p:cNvPr>
          <p:cNvSpPr txBox="1">
            <a:spLocks/>
          </p:cNvSpPr>
          <p:nvPr/>
        </p:nvSpPr>
        <p:spPr>
          <a:xfrm>
            <a:off x="421009" y="390453"/>
            <a:ext cx="11128351" cy="4461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spc="300">
                <a:solidFill>
                  <a:srgbClr val="154973"/>
                </a:solidFill>
                <a:latin typeface="Proxima Nova Rg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tx1"/>
                </a:solidFill>
                <a:latin typeface="Oswald" panose="02000503000000000000" pitchFamily="2" charset="0"/>
              </a:rPr>
              <a:t>Outreach Experiences</a:t>
            </a:r>
          </a:p>
        </p:txBody>
      </p:sp>
    </p:spTree>
    <p:extLst>
      <p:ext uri="{BB962C8B-B14F-4D97-AF65-F5344CB8AC3E}">
        <p14:creationId xmlns:p14="http://schemas.microsoft.com/office/powerpoint/2010/main" val="1627043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4ACFC0-5C7B-EF5F-87E2-2A1B3BF7C5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9BCF0D-B925-A73F-9D26-5C426BB97BC3}"/>
              </a:ext>
            </a:extLst>
          </p:cNvPr>
          <p:cNvSpPr/>
          <p:nvPr/>
        </p:nvSpPr>
        <p:spPr>
          <a:xfrm>
            <a:off x="184404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6F7CD0-EB8C-236C-67A4-83C02A935A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01201" y="2430743"/>
            <a:ext cx="7389598" cy="199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060747"/>
      </p:ext>
    </p:extLst>
  </p:cSld>
  <p:clrMapOvr>
    <a:masterClrMapping/>
  </p:clrMapOvr>
</p:sld>
</file>

<file path=ppt/theme/theme1.xml><?xml version="1.0" encoding="utf-8"?>
<a:theme xmlns:a="http://schemas.openxmlformats.org/drawingml/2006/main" name="Section Master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ubSection Master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A5334DE8F8A440ADDA46313246DC43" ma:contentTypeVersion="15" ma:contentTypeDescription="Create a new document." ma:contentTypeScope="" ma:versionID="a77167823ca74419a2d8e51b06435c1b">
  <xsd:schema xmlns:xsd="http://www.w3.org/2001/XMLSchema" xmlns:xs="http://www.w3.org/2001/XMLSchema" xmlns:p="http://schemas.microsoft.com/office/2006/metadata/properties" xmlns:ns2="9e99fca9-aa50-4489-8969-a446373dcd52" xmlns:ns3="38ed05d4-f255-42b7-b927-e80aa594f4d5" targetNamespace="http://schemas.microsoft.com/office/2006/metadata/properties" ma:root="true" ma:fieldsID="6914bf10fff81f920632709479f4a4c9" ns2:_="" ns3:_="">
    <xsd:import namespace="9e99fca9-aa50-4489-8969-a446373dcd52"/>
    <xsd:import namespace="38ed05d4-f255-42b7-b927-e80aa594f4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9fca9-aa50-4489-8969-a446373dcd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d39e25b7-0a97-41c9-a156-d5f3062356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ed05d4-f255-42b7-b927-e80aa594f4d5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9fca9-aa50-4489-8969-a446373dcd5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FA4ADB8-2174-4F9C-AE98-CAC59CA403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99fca9-aa50-4489-8969-a446373dcd52"/>
    <ds:schemaRef ds:uri="38ed05d4-f255-42b7-b927-e80aa594f4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A57D1D8-25CC-4CBC-A80E-C3CF7E90AE4F}">
  <ds:schemaRefs>
    <ds:schemaRef ds:uri="38ed05d4-f255-42b7-b927-e80aa594f4d5"/>
    <ds:schemaRef ds:uri="9e99fca9-aa50-4489-8969-a446373dcd5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CF0C4A3-978C-4F38-AC04-B14B1B87193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1525</Words>
  <Application>Microsoft Office PowerPoint</Application>
  <PresentationFormat>Widescreen</PresentationFormat>
  <Paragraphs>230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Oswald</vt:lpstr>
      <vt:lpstr>Calibri</vt:lpstr>
      <vt:lpstr>Section Master</vt:lpstr>
      <vt:lpstr>SubSection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 DCS Powerpoint Template (16x9) WHITE-OVERLAY</dc:title>
  <dc:creator>Catherine</dc:creator>
  <cp:lastModifiedBy>Rossi, Adam (CS)</cp:lastModifiedBy>
  <cp:revision>74</cp:revision>
  <dcterms:modified xsi:type="dcterms:W3CDTF">2025-05-29T17:57:14Z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0x010100B8A5334DE8F8A440ADDA46313246DC43</vt:lpwstr>
  </property>
  <property fmtid="{D5CDD505-2E9C-101B-9397-08002B2CF9AE}" pid="3" name="MediaServiceImageTags">
    <vt:lpwstr/>
  </property>
  <property fmtid="{D5CDD505-2E9C-101B-9397-08002B2CF9AE}" pid="4" name="Menu Group">
    <vt:lpwstr>6;#Employee Resources|4fe8e2bc-f7d2-4b01-bae4-c36d7785e608</vt:lpwstr>
  </property>
  <property fmtid="{D5CDD505-2E9C-101B-9397-08002B2CF9AE}" pid="5" name="Menu Subgroup">
    <vt:lpwstr/>
  </property>
  <property fmtid="{D5CDD505-2E9C-101B-9397-08002B2CF9AE}" pid="6" name="Page Group">
    <vt:lpwstr/>
  </property>
</Properties>
</file>