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660" r:id="rId5"/>
    <p:sldMasterId id="2147483674" r:id="rId6"/>
    <p:sldMasterId id="2147483688" r:id="rId7"/>
  </p:sldMasterIdLst>
  <p:notesMasterIdLst>
    <p:notesMasterId r:id="rId19"/>
  </p:notesMasterIdLst>
  <p:sldIdLst>
    <p:sldId id="5664" r:id="rId8"/>
    <p:sldId id="361" r:id="rId9"/>
    <p:sldId id="5668" r:id="rId10"/>
    <p:sldId id="5666" r:id="rId11"/>
    <p:sldId id="5661" r:id="rId12"/>
    <p:sldId id="5662" r:id="rId13"/>
    <p:sldId id="5663" r:id="rId14"/>
    <p:sldId id="351" r:id="rId15"/>
    <p:sldId id="5667" r:id="rId16"/>
    <p:sldId id="5660" r:id="rId17"/>
    <p:sldId id="360" r:id="rId18"/>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8993"/>
    <a:srgbClr val="007681"/>
    <a:srgbClr val="002D73"/>
    <a:srgbClr val="646569"/>
    <a:srgbClr val="1F32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652" autoAdjust="0"/>
  </p:normalViewPr>
  <p:slideViewPr>
    <p:cSldViewPr snapToGrid="0">
      <p:cViewPr varScale="1">
        <p:scale>
          <a:sx n="84" d="100"/>
          <a:sy n="84" d="100"/>
        </p:scale>
        <p:origin x="768" y="56"/>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F2C164A-7038-42D0-953C-2EB4816D4C81}" type="datetimeFigureOut">
              <a:rPr lang="en-US" smtClean="0"/>
              <a:t>5/23/2025</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6DA9C80-B631-4EC4-8253-F63CFD0157DF}" type="slidenum">
              <a:rPr lang="en-US" smtClean="0"/>
              <a:t>‹#›</a:t>
            </a:fld>
            <a:endParaRPr lang="en-US" dirty="0"/>
          </a:p>
        </p:txBody>
      </p:sp>
    </p:spTree>
    <p:extLst>
      <p:ext uri="{BB962C8B-B14F-4D97-AF65-F5344CB8AC3E}">
        <p14:creationId xmlns:p14="http://schemas.microsoft.com/office/powerpoint/2010/main" val="1943357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FF388980-7CC9-ACF3-FA61-199CBACC2E66}"/>
            </a:ext>
          </a:extLst>
        </p:cNvPr>
        <p:cNvGrpSpPr/>
        <p:nvPr/>
      </p:nvGrpSpPr>
      <p:grpSpPr>
        <a:xfrm>
          <a:off x="0" y="0"/>
          <a:ext cx="0" cy="0"/>
          <a:chOff x="0" y="0"/>
          <a:chExt cx="0" cy="0"/>
        </a:xfrm>
      </p:grpSpPr>
      <p:sp>
        <p:nvSpPr>
          <p:cNvPr id="50" name="Google Shape;50;g11484959b13_0_25:notes">
            <a:extLst>
              <a:ext uri="{FF2B5EF4-FFF2-40B4-BE49-F238E27FC236}">
                <a16:creationId xmlns:a16="http://schemas.microsoft.com/office/drawing/2014/main" id="{F068DA7E-C946-0097-76BA-9857C2AF3B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a:extLst>
              <a:ext uri="{FF2B5EF4-FFF2-40B4-BE49-F238E27FC236}">
                <a16:creationId xmlns:a16="http://schemas.microsoft.com/office/drawing/2014/main" id="{DDE8B386-6C06-6EF9-5FAF-C73D093D66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ctr">
              <a:defRPr/>
            </a:pPr>
            <a:endParaRPr lang="en-US" b="1" dirty="0">
              <a:ea typeface="Calibri"/>
              <a:cs typeface="Calibri"/>
            </a:endParaRPr>
          </a:p>
          <a:p>
            <a:pPr>
              <a:buSzPts val="1100"/>
              <a:defRPr/>
            </a:pPr>
            <a:r>
              <a:rPr lang="en-US" dirty="0">
                <a:ea typeface="Calibri"/>
                <a:cs typeface="Calibri"/>
              </a:rPr>
              <a:t>Welcome to this panel discussion on </a:t>
            </a:r>
            <a:r>
              <a:rPr lang="en-US" b="1" dirty="0"/>
              <a:t>SMALL CIVIL SERVICE AGENCY CHALLENGES. </a:t>
            </a:r>
            <a:r>
              <a:rPr lang="en-US" dirty="0"/>
              <a:t>Introduce panelists. </a:t>
            </a:r>
          </a:p>
          <a:p>
            <a:pPr>
              <a:buSzPts val="1100"/>
              <a:defRPr/>
            </a:pPr>
            <a:endParaRPr lang="en-US" dirty="0">
              <a:ea typeface="Calibri"/>
              <a:cs typeface="Calibri"/>
            </a:endParaRPr>
          </a:p>
        </p:txBody>
      </p:sp>
    </p:spTree>
    <p:extLst>
      <p:ext uri="{BB962C8B-B14F-4D97-AF65-F5344CB8AC3E}">
        <p14:creationId xmlns:p14="http://schemas.microsoft.com/office/powerpoint/2010/main" val="510309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921168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3650654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ADE7F10D-6ED8-30D7-7F7E-F5373C4DD783}"/>
            </a:ext>
          </a:extLst>
        </p:cNvPr>
        <p:cNvGrpSpPr/>
        <p:nvPr/>
      </p:nvGrpSpPr>
      <p:grpSpPr>
        <a:xfrm>
          <a:off x="0" y="0"/>
          <a:ext cx="0" cy="0"/>
          <a:chOff x="0" y="0"/>
          <a:chExt cx="0" cy="0"/>
        </a:xfrm>
      </p:grpSpPr>
      <p:sp>
        <p:nvSpPr>
          <p:cNvPr id="50" name="Google Shape;50;g11484959b13_0_25:notes">
            <a:extLst>
              <a:ext uri="{FF2B5EF4-FFF2-40B4-BE49-F238E27FC236}">
                <a16:creationId xmlns:a16="http://schemas.microsoft.com/office/drawing/2014/main" id="{B4FE51CE-597F-B069-27A6-69E137993F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a:extLst>
              <a:ext uri="{FF2B5EF4-FFF2-40B4-BE49-F238E27FC236}">
                <a16:creationId xmlns:a16="http://schemas.microsoft.com/office/drawing/2014/main" id="{B8B85C9D-27CD-BEBC-08E5-A232A77735D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t>The New York State Conference of Mayors and Municipal Officials (NYCOM) is an association of, and for, cities and villages in New York. Since 1910, NYCOM has united local government officials in an active statewide network focused on the singular purpose of finding the most effective means of providing essential municipal services. Through the active participation of our membership, which represents more than 12 million New Yorkers, NYCOM is an aggressive advocate for city and village interests before the Executive, Legislative and Judicial branches of state government, as we seek to ensure local home rule for the government closest to the people. Our association is a readily accessible source of practical information touching upon every area of municipal activity, and is also a leader in the on-going training and education of local officials. We also facilitate shared services and predictable costs through our partnership programs. Our Executive Committee and staff take pride in having NYCOM serve as an extension of your city or village hall staff.</a:t>
            </a:r>
          </a:p>
          <a:p>
            <a:pPr marL="0" lvl="0" indent="0" algn="l">
              <a:spcBef>
                <a:spcPts val="0"/>
              </a:spcBef>
              <a:spcAft>
                <a:spcPts val="0"/>
              </a:spcAft>
              <a:buNone/>
            </a:pPr>
            <a:endParaRPr lang="en-US" dirty="0">
              <a:ea typeface="Calibri"/>
              <a:cs typeface="Calibri"/>
            </a:endParaRPr>
          </a:p>
        </p:txBody>
      </p:sp>
    </p:spTree>
    <p:extLst>
      <p:ext uri="{BB962C8B-B14F-4D97-AF65-F5344CB8AC3E}">
        <p14:creationId xmlns:p14="http://schemas.microsoft.com/office/powerpoint/2010/main" val="168108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C41CCD48-DAD9-C194-D067-B21D6BE1CCAD}"/>
            </a:ext>
          </a:extLst>
        </p:cNvPr>
        <p:cNvGrpSpPr/>
        <p:nvPr/>
      </p:nvGrpSpPr>
      <p:grpSpPr>
        <a:xfrm>
          <a:off x="0" y="0"/>
          <a:ext cx="0" cy="0"/>
          <a:chOff x="0" y="0"/>
          <a:chExt cx="0" cy="0"/>
        </a:xfrm>
      </p:grpSpPr>
      <p:sp>
        <p:nvSpPr>
          <p:cNvPr id="50" name="Google Shape;50;g11484959b13_0_25:notes">
            <a:extLst>
              <a:ext uri="{FF2B5EF4-FFF2-40B4-BE49-F238E27FC236}">
                <a16:creationId xmlns:a16="http://schemas.microsoft.com/office/drawing/2014/main" id="{45FB932B-4457-B3CA-ACFE-0B1792C67C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a:extLst>
              <a:ext uri="{FF2B5EF4-FFF2-40B4-BE49-F238E27FC236}">
                <a16:creationId xmlns:a16="http://schemas.microsoft.com/office/drawing/2014/main" id="{2D07FCB8-9D96-5C7F-566E-2C74DFF7DD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rtl="0" fontAlgn="base">
              <a:buFont typeface="Arial" panose="020B0604020202020204" pitchFamily="34" charset="0"/>
              <a:buChar char="•"/>
            </a:pPr>
            <a:r>
              <a:rPr lang="en-US" sz="1200" b="1" i="0" dirty="0">
                <a:solidFill>
                  <a:srgbClr val="000000"/>
                </a:solidFill>
                <a:effectLst/>
                <a:latin typeface="Calibri" panose="020F0502020204030204" pitchFamily="34" charset="0"/>
              </a:rPr>
              <a:t>Inquiry Services:</a:t>
            </a:r>
            <a:r>
              <a:rPr lang="en-US" sz="1200" b="0" i="0" dirty="0">
                <a:solidFill>
                  <a:srgbClr val="000000"/>
                </a:solidFill>
                <a:effectLst/>
                <a:latin typeface="Calibri" panose="020F0502020204030204" pitchFamily="34" charset="0"/>
              </a:rPr>
              <a:t> One of the most valuable services NYCOM offers is our legal and financial inquiry service.  Each year NYCOM staff handle thousands of phone calls and emails from NYCOM members, answering legal and technical queries.  The role of NYCOM’s attorneys is to answer general municipal law questions for city/village officials and serve as a professional resource for your municipal attorney.  Every local official should consult with their own city/village attorney on specific legal issues because their attorneys are most familiar with your municipality's local legislation and circumstances, and they directly represent the city/village in legal matters. </a:t>
            </a:r>
          </a:p>
          <a:p>
            <a:pPr algn="l" rtl="0" fontAlgn="base">
              <a:buFont typeface="Arial" panose="020B0604020202020204" pitchFamily="34" charset="0"/>
              <a:buChar char="•"/>
            </a:pPr>
            <a:r>
              <a:rPr lang="en-US" sz="1200" b="1" i="0" dirty="0">
                <a:solidFill>
                  <a:srgbClr val="000000"/>
                </a:solidFill>
                <a:effectLst/>
                <a:latin typeface="Calibri" panose="020F0502020204030204" pitchFamily="34" charset="0"/>
              </a:rPr>
              <a:t>Legislative Advocacy: </a:t>
            </a:r>
            <a:r>
              <a:rPr lang="en-US" sz="1200" b="0" i="0" dirty="0">
                <a:solidFill>
                  <a:srgbClr val="000000"/>
                </a:solidFill>
                <a:effectLst/>
                <a:latin typeface="Calibri" panose="020F0502020204030204" pitchFamily="34" charset="0"/>
              </a:rPr>
              <a:t>One of NYCOMs primary responsibilities is to advocate for the priorities of New York cities and villages at the state and federal level.  You can use the NYCOM website to find out who your legislators are as well as to learn about NYCOM's policy platform.  You are encouraged to visit our online Advocacy Updates to stay on top of legislation that the NYCOM staff is tracking during a particular legislative session </a:t>
            </a:r>
          </a:p>
          <a:p>
            <a:pPr algn="l" rtl="0" fontAlgn="base">
              <a:buFont typeface="Arial" panose="020B0604020202020204" pitchFamily="34" charset="0"/>
              <a:buChar char="•"/>
            </a:pPr>
            <a:r>
              <a:rPr lang="en-US" sz="1200" b="1" i="0" dirty="0">
                <a:solidFill>
                  <a:srgbClr val="000000"/>
                </a:solidFill>
                <a:effectLst/>
                <a:latin typeface="Calibri" panose="020F0502020204030204" pitchFamily="34" charset="0"/>
              </a:rPr>
              <a:t>NYCOM Training: </a:t>
            </a:r>
            <a:r>
              <a:rPr lang="en-US" sz="1200" b="0" i="0" dirty="0">
                <a:solidFill>
                  <a:srgbClr val="000000"/>
                </a:solidFill>
                <a:effectLst/>
                <a:latin typeface="Calibri" panose="020F0502020204030204" pitchFamily="34" charset="0"/>
              </a:rPr>
              <a:t>NYCOM offers a multitude of training opportunities with four major conferences as well as a variety of regional workshops and webinars throughout the year, with professional certification and education credits available at most of these events. </a:t>
            </a:r>
          </a:p>
          <a:p>
            <a:pPr algn="l" rtl="0" fontAlgn="base">
              <a:buFont typeface="Arial" panose="020B0604020202020204" pitchFamily="34" charset="0"/>
              <a:buChar char="•"/>
            </a:pPr>
            <a:r>
              <a:rPr lang="en-US" sz="1200" b="1" i="0" dirty="0">
                <a:solidFill>
                  <a:srgbClr val="000000"/>
                </a:solidFill>
                <a:effectLst/>
                <a:latin typeface="Calibri" panose="020F0502020204030204" pitchFamily="34" charset="0"/>
              </a:rPr>
              <a:t>NYCOM Partnership Programs: </a:t>
            </a:r>
            <a:r>
              <a:rPr lang="en-US" sz="1200" b="0" i="0" dirty="0">
                <a:solidFill>
                  <a:srgbClr val="000000"/>
                </a:solidFill>
                <a:effectLst/>
                <a:latin typeface="Calibri" panose="020F0502020204030204" pitchFamily="34" charset="0"/>
              </a:rPr>
              <a:t>NYCOM offers a number of programs that help cities and villages cooperatively and efficiently procure property and liability insurance, workers' compensation insurance and other goods and services.  Member cities and villages can also benefit from utility billing audits.  If your community does not yet participate, please contact NYCOM for more information.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520878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C41CCD48-DAD9-C194-D067-B21D6BE1CCAD}"/>
            </a:ext>
          </a:extLst>
        </p:cNvPr>
        <p:cNvGrpSpPr/>
        <p:nvPr/>
      </p:nvGrpSpPr>
      <p:grpSpPr>
        <a:xfrm>
          <a:off x="0" y="0"/>
          <a:ext cx="0" cy="0"/>
          <a:chOff x="0" y="0"/>
          <a:chExt cx="0" cy="0"/>
        </a:xfrm>
      </p:grpSpPr>
      <p:sp>
        <p:nvSpPr>
          <p:cNvPr id="50" name="Google Shape;50;g11484959b13_0_25:notes">
            <a:extLst>
              <a:ext uri="{FF2B5EF4-FFF2-40B4-BE49-F238E27FC236}">
                <a16:creationId xmlns:a16="http://schemas.microsoft.com/office/drawing/2014/main" id="{45FB932B-4457-B3CA-ACFE-0B1792C67C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a:extLst>
              <a:ext uri="{FF2B5EF4-FFF2-40B4-BE49-F238E27FC236}">
                <a16:creationId xmlns:a16="http://schemas.microsoft.com/office/drawing/2014/main" id="{2D07FCB8-9D96-5C7F-566E-2C74DFF7DD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1668851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C41CCD48-DAD9-C194-D067-B21D6BE1CCAD}"/>
            </a:ext>
          </a:extLst>
        </p:cNvPr>
        <p:cNvGrpSpPr/>
        <p:nvPr/>
      </p:nvGrpSpPr>
      <p:grpSpPr>
        <a:xfrm>
          <a:off x="0" y="0"/>
          <a:ext cx="0" cy="0"/>
          <a:chOff x="0" y="0"/>
          <a:chExt cx="0" cy="0"/>
        </a:xfrm>
      </p:grpSpPr>
      <p:sp>
        <p:nvSpPr>
          <p:cNvPr id="50" name="Google Shape;50;g11484959b13_0_25:notes">
            <a:extLst>
              <a:ext uri="{FF2B5EF4-FFF2-40B4-BE49-F238E27FC236}">
                <a16:creationId xmlns:a16="http://schemas.microsoft.com/office/drawing/2014/main" id="{45FB932B-4457-B3CA-ACFE-0B1792C67C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a:extLst>
              <a:ext uri="{FF2B5EF4-FFF2-40B4-BE49-F238E27FC236}">
                <a16:creationId xmlns:a16="http://schemas.microsoft.com/office/drawing/2014/main" id="{2D07FCB8-9D96-5C7F-566E-2C74DFF7DD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4115411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Section Slide</a:t>
            </a:r>
          </a:p>
        </p:txBody>
      </p:sp>
    </p:spTree>
    <p:extLst>
      <p:ext uri="{BB962C8B-B14F-4D97-AF65-F5344CB8AC3E}">
        <p14:creationId xmlns:p14="http://schemas.microsoft.com/office/powerpoint/2010/main" val="1777463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C41CCD48-DAD9-C194-D067-B21D6BE1CCAD}"/>
            </a:ext>
          </a:extLst>
        </p:cNvPr>
        <p:cNvGrpSpPr/>
        <p:nvPr/>
      </p:nvGrpSpPr>
      <p:grpSpPr>
        <a:xfrm>
          <a:off x="0" y="0"/>
          <a:ext cx="0" cy="0"/>
          <a:chOff x="0" y="0"/>
          <a:chExt cx="0" cy="0"/>
        </a:xfrm>
      </p:grpSpPr>
      <p:sp>
        <p:nvSpPr>
          <p:cNvPr id="50" name="Google Shape;50;g11484959b13_0_25:notes">
            <a:extLst>
              <a:ext uri="{FF2B5EF4-FFF2-40B4-BE49-F238E27FC236}">
                <a16:creationId xmlns:a16="http://schemas.microsoft.com/office/drawing/2014/main" id="{45FB932B-4457-B3CA-ACFE-0B1792C67C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a:extLst>
              <a:ext uri="{FF2B5EF4-FFF2-40B4-BE49-F238E27FC236}">
                <a16:creationId xmlns:a16="http://schemas.microsoft.com/office/drawing/2014/main" id="{2D07FCB8-9D96-5C7F-566E-2C74DFF7DD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Text / Content Slide</a:t>
            </a:r>
            <a:endParaRPr dirty="0"/>
          </a:p>
        </p:txBody>
      </p:sp>
    </p:spTree>
    <p:extLst>
      <p:ext uri="{BB962C8B-B14F-4D97-AF65-F5344CB8AC3E}">
        <p14:creationId xmlns:p14="http://schemas.microsoft.com/office/powerpoint/2010/main" val="693365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Section Slide</a:t>
            </a:r>
          </a:p>
        </p:txBody>
      </p:sp>
    </p:spTree>
    <p:extLst>
      <p:ext uri="{BB962C8B-B14F-4D97-AF65-F5344CB8AC3E}">
        <p14:creationId xmlns:p14="http://schemas.microsoft.com/office/powerpoint/2010/main" val="3061380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End slide</a:t>
            </a:r>
            <a:endParaRPr dirty="0"/>
          </a:p>
        </p:txBody>
      </p:sp>
    </p:spTree>
    <p:extLst>
      <p:ext uri="{BB962C8B-B14F-4D97-AF65-F5344CB8AC3E}">
        <p14:creationId xmlns:p14="http://schemas.microsoft.com/office/powerpoint/2010/main" val="568161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28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Section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627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549852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304300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2076220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33835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2445502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4048722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116018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506954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798157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788743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97773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Master" type="blank">
  <p:cSld name="Section Master">
    <p:spTree>
      <p:nvGrpSpPr>
        <p:cNvPr id="1" name="Shape 27"/>
        <p:cNvGrpSpPr/>
        <p:nvPr/>
      </p:nvGrpSpPr>
      <p:grpSpPr>
        <a:xfrm>
          <a:off x="0" y="0"/>
          <a:ext cx="0" cy="0"/>
          <a:chOff x="0" y="0"/>
          <a:chExt cx="0" cy="0"/>
        </a:xfrm>
      </p:grpSpPr>
    </p:spTree>
    <p:extLst>
      <p:ext uri="{BB962C8B-B14F-4D97-AF65-F5344CB8AC3E}">
        <p14:creationId xmlns:p14="http://schemas.microsoft.com/office/powerpoint/2010/main" val="13867561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2.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AE51E1D-7280-49D6-A2E2-CE63FE17EF16}" type="datetimeFigureOut">
              <a:rPr lang="en-US" smtClean="0"/>
              <a:t>5/23/2025</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t>‹#›</a:t>
            </a:fld>
            <a:endParaRPr lang="en-US" dirty="0"/>
          </a:p>
        </p:txBody>
      </p:sp>
      <p:sp>
        <p:nvSpPr>
          <p:cNvPr id="7" name="Rectangle 6"/>
          <p:cNvSpPr/>
          <p:nvPr userDrawn="1"/>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3714750"/>
            <a:ext cx="9144000" cy="76200"/>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Date Placeholder 1"/>
          <p:cNvSpPr txBox="1">
            <a:spLocks/>
          </p:cNvSpPr>
          <p:nvPr userDrawn="1"/>
        </p:nvSpPr>
        <p:spPr>
          <a:xfrm>
            <a:off x="457200" y="3943350"/>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solidFill>
                <a:schemeClr val="bg1"/>
              </a:solidFill>
            </a:endParaRP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305331"/>
            <a:ext cx="4267200" cy="1038904"/>
          </a:xfrm>
          <a:prstGeom prst="rect">
            <a:avLst/>
          </a:prstGeom>
        </p:spPr>
      </p:pic>
    </p:spTree>
    <p:extLst>
      <p:ext uri="{BB962C8B-B14F-4D97-AF65-F5344CB8AC3E}">
        <p14:creationId xmlns:p14="http://schemas.microsoft.com/office/powerpoint/2010/main" val="4023744030"/>
      </p:ext>
    </p:extLst>
  </p:cSld>
  <p:clrMap bg1="lt1" tx1="dk1" bg2="lt2" tx2="dk2" accent1="accent1" accent2="accent2" accent3="accent3" accent4="accent4" accent5="accent5" accent6="accent6" hlink="hlink" folHlink="folHlink"/>
  <p:sldLayoutIdLst>
    <p:sldLayoutId id="214748368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1581150"/>
            <a:ext cx="5334000" cy="2743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1540453"/>
            <a:ext cx="533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solidFill>
                <a:srgbClr val="002D73"/>
              </a:solidFill>
            </a:endParaRPr>
          </a:p>
        </p:txBody>
      </p:sp>
      <p:sp>
        <p:nvSpPr>
          <p:cNvPr id="13"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solidFill>
                  <a:srgbClr val="002D73"/>
                </a:solidFill>
              </a:rPr>
              <a:pPr/>
              <a:t>‹#›</a:t>
            </a:fld>
            <a:endParaRPr lang="en-US" sz="1200" dirty="0">
              <a:solidFill>
                <a:srgbClr val="002D73"/>
              </a:solidFill>
            </a:endParaRP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Tree>
    <p:extLst>
      <p:ext uri="{BB962C8B-B14F-4D97-AF65-F5344CB8AC3E}">
        <p14:creationId xmlns:p14="http://schemas.microsoft.com/office/powerpoint/2010/main" val="2405248628"/>
      </p:ext>
    </p:extLst>
  </p:cSld>
  <p:clrMap bg1="lt1" tx1="dk1" bg2="lt2" tx2="dk2" accent1="accent1" accent2="accent2" accent3="accent3" accent4="accent4" accent5="accent5" accent6="accent6" hlink="hlink" folHlink="folHlink"/>
  <p:sldLayoutIdLst>
    <p:sldLayoutId id="2147483672"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ACED0365-0D65-4032-85A6-BECCAB4E9A68}" type="datetimeFigureOut">
              <a:rPr lang="en-US" smtClean="0"/>
              <a:t>5/23/2025</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A7754AA7-8025-408E-B296-E2B43FE08638}" type="slidenum">
              <a:rPr lang="en-US" smtClean="0"/>
              <a:t>‹#›</a:t>
            </a:fld>
            <a:endParaRPr lang="en-US" dirty="0"/>
          </a:p>
        </p:txBody>
      </p:sp>
      <p:sp>
        <p:nvSpPr>
          <p:cNvPr id="7" name="Rectangle 6"/>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p>
        </p:txBody>
      </p:sp>
      <p:sp>
        <p:nvSpPr>
          <p:cNvPr id="9"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10" name="Rectangle 9"/>
          <p:cNvSpPr/>
          <p:nvPr userDrawn="1"/>
        </p:nvSpPr>
        <p:spPr>
          <a:xfrm>
            <a:off x="0" y="-19050"/>
            <a:ext cx="914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433792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
        <p:cNvGrpSpPr/>
        <p:nvPr/>
      </p:nvGrpSpPr>
      <p:grpSpPr>
        <a:xfrm>
          <a:off x="0" y="0"/>
          <a:ext cx="0" cy="0"/>
          <a:chOff x="0" y="0"/>
          <a:chExt cx="0" cy="0"/>
        </a:xfrm>
      </p:grpSpPr>
    </p:spTree>
    <p:extLst>
      <p:ext uri="{BB962C8B-B14F-4D97-AF65-F5344CB8AC3E}">
        <p14:creationId xmlns:p14="http://schemas.microsoft.com/office/powerpoint/2010/main" val="2548059227"/>
      </p:ext>
    </p:extLst>
  </p:cSld>
  <p:clrMap bg1="lt1" tx1="dk1" bg2="dk2" tx2="lt2" accent1="accent1" accent2="accent2" accent3="accent3" accent4="accent4" accent5="accent5" accent6="accent6" hlink="hlink" folHlink="folHlink"/>
  <p:sldLayoutIdLst>
    <p:sldLayoutId id="2147483689" r:id="rId1"/>
  </p:sldLayoutIdLst>
  <p:hf sldNum="0"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hyperlink" Target="mailto:info@nycom.org"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hyperlink" Target="https://www.instagram.com/nymayors" TargetMode="External"/><Relationship Id="rId5" Type="http://schemas.openxmlformats.org/officeDocument/2006/relationships/hyperlink" Target="https://www.facebook.com/NYMayors/" TargetMode="External"/><Relationship Id="rId4" Type="http://schemas.openxmlformats.org/officeDocument/2006/relationships/hyperlink" Target="https://twitter.com/NYMayor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jmancini@nycom.org"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mailto:jdec@co.ulster.ny.us"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hyperlink" Target="mailto:jmancini@nycom.org" TargetMode="External"/><Relationship Id="rId5" Type="http://schemas.openxmlformats.org/officeDocument/2006/relationships/hyperlink" Target="mailto:commission.ops.mun@cs.ny.gov" TargetMode="External"/><Relationship Id="rId4" Type="http://schemas.openxmlformats.org/officeDocument/2006/relationships/hyperlink" Target="mailto:Assistance.Request@cs.ny.gov"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a:extLst>
            <a:ext uri="{FF2B5EF4-FFF2-40B4-BE49-F238E27FC236}">
              <a16:creationId xmlns:a16="http://schemas.microsoft.com/office/drawing/2014/main" id="{7A79BEDC-B699-1768-C2C4-21AB9658E5E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C2B41EF-0B48-03D2-F47B-BACAD25B1AE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11" name="Rounded Rectangle 10">
            <a:extLst>
              <a:ext uri="{FF2B5EF4-FFF2-40B4-BE49-F238E27FC236}">
                <a16:creationId xmlns:a16="http://schemas.microsoft.com/office/drawing/2014/main" id="{FB209443-467C-123E-E7B8-D77DAEE4D90C}"/>
              </a:ext>
            </a:extLst>
          </p:cNvPr>
          <p:cNvSpPr/>
          <p:nvPr/>
        </p:nvSpPr>
        <p:spPr>
          <a:xfrm>
            <a:off x="176672" y="137160"/>
            <a:ext cx="8867394" cy="4869180"/>
          </a:xfrm>
          <a:prstGeom prst="roundRect">
            <a:avLst>
              <a:gd name="adj" fmla="val 3633"/>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spc="300" dirty="0">
              <a:solidFill>
                <a:schemeClr val="bg1"/>
              </a:solidFill>
              <a:latin typeface="Oswald"/>
              <a:ea typeface="+mj-ea"/>
              <a:cs typeface="+mj-cs"/>
              <a:sym typeface="Arial"/>
            </a:endParaRPr>
          </a:p>
        </p:txBody>
      </p:sp>
      <p:sp>
        <p:nvSpPr>
          <p:cNvPr id="5" name="Rectangle 4">
            <a:extLst>
              <a:ext uri="{FF2B5EF4-FFF2-40B4-BE49-F238E27FC236}">
                <a16:creationId xmlns:a16="http://schemas.microsoft.com/office/drawing/2014/main" id="{4AF92A4C-E29C-DCA6-B1A0-37C8C2BCD1BA}"/>
              </a:ext>
            </a:extLst>
          </p:cNvPr>
          <p:cNvSpPr/>
          <p:nvPr/>
        </p:nvSpPr>
        <p:spPr>
          <a:xfrm>
            <a:off x="1" y="3691575"/>
            <a:ext cx="9143999" cy="725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3" name="Title 1">
            <a:extLst>
              <a:ext uri="{FF2B5EF4-FFF2-40B4-BE49-F238E27FC236}">
                <a16:creationId xmlns:a16="http://schemas.microsoft.com/office/drawing/2014/main" id="{E804C648-7C34-F4A8-47F3-EC93EBE20282}"/>
              </a:ext>
            </a:extLst>
          </p:cNvPr>
          <p:cNvSpPr txBox="1">
            <a:spLocks/>
          </p:cNvSpPr>
          <p:nvPr/>
        </p:nvSpPr>
        <p:spPr>
          <a:xfrm>
            <a:off x="138301" y="3757938"/>
            <a:ext cx="8867394" cy="593212"/>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lnSpc>
                <a:spcPts val="1950"/>
              </a:lnSpc>
              <a:buClr>
                <a:srgbClr val="000000"/>
              </a:buClr>
            </a:pPr>
            <a:endParaRPr lang="en-US" sz="1350" spc="225" dirty="0">
              <a:solidFill>
                <a:srgbClr val="0B5D66"/>
              </a:solidFill>
              <a:latin typeface="Arial" panose="020B0604020202020204" pitchFamily="34" charset="0"/>
              <a:cs typeface="Arial" panose="020B0604020202020204" pitchFamily="34" charset="0"/>
              <a:sym typeface="Arial"/>
            </a:endParaRPr>
          </a:p>
        </p:txBody>
      </p:sp>
      <p:sp>
        <p:nvSpPr>
          <p:cNvPr id="2" name="TextBox 1">
            <a:extLst>
              <a:ext uri="{FF2B5EF4-FFF2-40B4-BE49-F238E27FC236}">
                <a16:creationId xmlns:a16="http://schemas.microsoft.com/office/drawing/2014/main" id="{32A25400-62B6-34BC-283C-EBC581860B47}"/>
              </a:ext>
            </a:extLst>
          </p:cNvPr>
          <p:cNvSpPr txBox="1"/>
          <p:nvPr/>
        </p:nvSpPr>
        <p:spPr>
          <a:xfrm>
            <a:off x="1" y="4613582"/>
            <a:ext cx="9143999" cy="253916"/>
          </a:xfrm>
          <a:prstGeom prst="rect">
            <a:avLst/>
          </a:prstGeom>
          <a:noFill/>
        </p:spPr>
        <p:txBody>
          <a:bodyPr wrap="square" rtlCol="0">
            <a:spAutoFit/>
          </a:bodyPr>
          <a:lstStyle/>
          <a:p>
            <a:pPr algn="ctr" defTabSz="685800">
              <a:buClr>
                <a:srgbClr val="000000"/>
              </a:buClr>
            </a:pPr>
            <a:r>
              <a:rPr lang="en-US" sz="1050" kern="0" cap="all" spc="225" dirty="0">
                <a:solidFill>
                  <a:srgbClr val="FFFFFF"/>
                </a:solidFill>
                <a:latin typeface="Arial" panose="020B0604020202020204" pitchFamily="34" charset="0"/>
                <a:cs typeface="Arial" panose="020B0604020202020204" pitchFamily="34" charset="0"/>
                <a:sym typeface="Arial"/>
              </a:rPr>
              <a:t>JUNE 4, 2025</a:t>
            </a:r>
          </a:p>
        </p:txBody>
      </p:sp>
      <p:pic>
        <p:nvPicPr>
          <p:cNvPr id="6" name="Picture 5">
            <a:extLst>
              <a:ext uri="{FF2B5EF4-FFF2-40B4-BE49-F238E27FC236}">
                <a16:creationId xmlns:a16="http://schemas.microsoft.com/office/drawing/2014/main" id="{3BC9FAE5-0CB4-B8D0-B3B5-B6415257117B}"/>
              </a:ext>
            </a:extLst>
          </p:cNvPr>
          <p:cNvPicPr>
            <a:picLocks noChangeAspect="1"/>
          </p:cNvPicPr>
          <p:nvPr/>
        </p:nvPicPr>
        <p:blipFill>
          <a:blip r:embed="rId3"/>
          <a:srcRect/>
          <a:stretch/>
        </p:blipFill>
        <p:spPr>
          <a:xfrm>
            <a:off x="2427117" y="401507"/>
            <a:ext cx="4289762" cy="1159002"/>
          </a:xfrm>
          <a:prstGeom prst="rect">
            <a:avLst/>
          </a:prstGeom>
        </p:spPr>
      </p:pic>
      <p:sp>
        <p:nvSpPr>
          <p:cNvPr id="7" name="TextBox 6">
            <a:extLst>
              <a:ext uri="{FF2B5EF4-FFF2-40B4-BE49-F238E27FC236}">
                <a16:creationId xmlns:a16="http://schemas.microsoft.com/office/drawing/2014/main" id="{6DB53E36-7016-8332-479D-D380887C4579}"/>
              </a:ext>
            </a:extLst>
          </p:cNvPr>
          <p:cNvSpPr txBox="1"/>
          <p:nvPr/>
        </p:nvSpPr>
        <p:spPr>
          <a:xfrm>
            <a:off x="357266" y="1737848"/>
            <a:ext cx="8686800" cy="1077218"/>
          </a:xfrm>
          <a:prstGeom prst="rect">
            <a:avLst/>
          </a:prstGeom>
          <a:noFill/>
          <a:ln>
            <a:noFill/>
          </a:ln>
        </p:spPr>
        <p:txBody>
          <a:bodyPr wrap="square" lIns="91440" tIns="45720" rIns="91440" bIns="45720" rtlCol="0" anchor="t">
            <a:spAutoFit/>
          </a:bodyPr>
          <a:lstStyle/>
          <a:p>
            <a:pPr algn="ctr"/>
            <a:r>
              <a:rPr lang="en-US" sz="3200" b="1" spc="300" dirty="0">
                <a:solidFill>
                  <a:schemeClr val="bg1"/>
                </a:solidFill>
                <a:latin typeface="Oswald"/>
                <a:ea typeface="+mn-lt"/>
                <a:cs typeface="+mn-lt"/>
              </a:rPr>
              <a:t>SMALL CIVIL SERVICE AGENCY CHALLENGES</a:t>
            </a:r>
          </a:p>
        </p:txBody>
      </p:sp>
      <p:sp>
        <p:nvSpPr>
          <p:cNvPr id="4" name="TextBox 3">
            <a:extLst>
              <a:ext uri="{FF2B5EF4-FFF2-40B4-BE49-F238E27FC236}">
                <a16:creationId xmlns:a16="http://schemas.microsoft.com/office/drawing/2014/main" id="{123AE072-CD6C-5452-9CB2-426BBB4F3D6A}"/>
              </a:ext>
            </a:extLst>
          </p:cNvPr>
          <p:cNvSpPr txBox="1"/>
          <p:nvPr/>
        </p:nvSpPr>
        <p:spPr>
          <a:xfrm>
            <a:off x="493309" y="2953908"/>
            <a:ext cx="8337973" cy="923330"/>
          </a:xfrm>
          <a:prstGeom prst="rect">
            <a:avLst/>
          </a:prstGeom>
          <a:noFill/>
        </p:spPr>
        <p:txBody>
          <a:bodyPr wrap="square" rtlCol="0">
            <a:spAutoFit/>
          </a:bodyPr>
          <a:lstStyle/>
          <a:p>
            <a:r>
              <a:rPr lang="en-US" b="1" spc="300" dirty="0">
                <a:solidFill>
                  <a:schemeClr val="bg1"/>
                </a:solidFill>
                <a:latin typeface="Oswald"/>
                <a:ea typeface="+mj-ea"/>
                <a:cs typeface="+mj-cs"/>
                <a:sym typeface="Arial"/>
              </a:rPr>
              <a:t>Featuring the </a:t>
            </a:r>
            <a:r>
              <a:rPr lang="en-US" sz="1800" b="1" spc="300" dirty="0">
                <a:solidFill>
                  <a:schemeClr val="bg1"/>
                </a:solidFill>
                <a:latin typeface="Oswald"/>
                <a:ea typeface="+mj-ea"/>
                <a:cs typeface="+mj-cs"/>
                <a:sym typeface="Arial"/>
              </a:rPr>
              <a:t>New York State Conference of Mayors and Municipal Officials (NYCOM) </a:t>
            </a:r>
          </a:p>
          <a:p>
            <a:endParaRPr lang="en-US" dirty="0"/>
          </a:p>
        </p:txBody>
      </p:sp>
      <p:sp>
        <p:nvSpPr>
          <p:cNvPr id="8" name="TextBox 7">
            <a:extLst>
              <a:ext uri="{FF2B5EF4-FFF2-40B4-BE49-F238E27FC236}">
                <a16:creationId xmlns:a16="http://schemas.microsoft.com/office/drawing/2014/main" id="{1D5B94A9-EB2D-3846-E8A2-A1A903617685}"/>
              </a:ext>
            </a:extLst>
          </p:cNvPr>
          <p:cNvSpPr txBox="1"/>
          <p:nvPr/>
        </p:nvSpPr>
        <p:spPr>
          <a:xfrm>
            <a:off x="426720" y="3757938"/>
            <a:ext cx="8290560" cy="584775"/>
          </a:xfrm>
          <a:prstGeom prst="rect">
            <a:avLst/>
          </a:prstGeom>
          <a:noFill/>
        </p:spPr>
        <p:txBody>
          <a:bodyPr wrap="square" rtlCol="0">
            <a:spAutoFit/>
          </a:bodyPr>
          <a:lstStyle/>
          <a:p>
            <a:r>
              <a:rPr lang="en-US" sz="1600" b="1" dirty="0"/>
              <a:t>Panelists: </a:t>
            </a:r>
            <a:r>
              <a:rPr lang="en-US" sz="1600" dirty="0"/>
              <a:t>John Mancini (NYCOM) Jackie DeCicco (Ulster Co), Carol Ratigan (Watervliet) </a:t>
            </a:r>
          </a:p>
          <a:p>
            <a:r>
              <a:rPr lang="en-US" sz="1600" b="1" dirty="0"/>
              <a:t>Moderators</a:t>
            </a:r>
            <a:r>
              <a:rPr lang="en-US" sz="1600" dirty="0"/>
              <a:t>: Janna Shillinglaw and McKenzie Rizzo from MSD </a:t>
            </a:r>
          </a:p>
        </p:txBody>
      </p:sp>
    </p:spTree>
    <p:extLst>
      <p:ext uri="{BB962C8B-B14F-4D97-AF65-F5344CB8AC3E}">
        <p14:creationId xmlns:p14="http://schemas.microsoft.com/office/powerpoint/2010/main" val="1583136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11" name="Rounded Rectangle 10">
            <a:extLst>
              <a:ext uri="{FF2B5EF4-FFF2-40B4-BE49-F238E27FC236}">
                <a16:creationId xmlns:a16="http://schemas.microsoft.com/office/drawing/2014/main" id="{619BCF0D-B925-A73F-9D26-5C426BB97BC3}"/>
              </a:ext>
            </a:extLst>
          </p:cNvPr>
          <p:cNvSpPr/>
          <p:nvPr/>
        </p:nvSpPr>
        <p:spPr>
          <a:xfrm>
            <a:off x="131817"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fld id="{47B3E011-04A4-7E41-8BCF-555BBF758256}" type="slidenum">
              <a:rPr lang="en-US" sz="1050" kern="0">
                <a:solidFill>
                  <a:srgbClr val="000000"/>
                </a:solidFill>
              </a:rPr>
              <a:pPr defTabSz="685800"/>
              <a:t>2</a:t>
            </a:fld>
            <a:endParaRPr lang="en-US" sz="1050" kern="0" dirty="0">
              <a:solidFill>
                <a:srgbClr val="000000"/>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543779" y="4733415"/>
            <a:ext cx="3148070" cy="253916"/>
          </a:xfrm>
          <a:prstGeom prst="rect">
            <a:avLst/>
          </a:prstGeom>
          <a:noFill/>
        </p:spPr>
        <p:txBody>
          <a:bodyPr wrap="square" rtlCol="0">
            <a:spAutoFit/>
          </a:bodyPr>
          <a:lstStyle/>
          <a:p>
            <a:pPr algn="r" defTabSz="685800">
              <a:buClr>
                <a:srgbClr val="000000"/>
              </a:buClr>
            </a:pPr>
            <a:r>
              <a:rPr lang="en-US" sz="1050" kern="0" dirty="0">
                <a:solidFill>
                  <a:srgbClr val="65999E"/>
                </a:solidFill>
                <a:latin typeface="Arial" panose="020B0604020202020204" pitchFamily="34" charset="0"/>
                <a:cs typeface="Arial" panose="020B0604020202020204" pitchFamily="34" charset="0"/>
                <a:sym typeface="Arial"/>
              </a:rPr>
              <a:t>DEPARTMENT OF CIVIL SERVICE</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2" name="Title 1">
            <a:extLst>
              <a:ext uri="{FF2B5EF4-FFF2-40B4-BE49-F238E27FC236}">
                <a16:creationId xmlns:a16="http://schemas.microsoft.com/office/drawing/2014/main" id="{1D2F2CC0-08C8-9B3F-CD2A-774D19445CD7}"/>
              </a:ext>
            </a:extLst>
          </p:cNvPr>
          <p:cNvSpPr txBox="1">
            <a:spLocks/>
          </p:cNvSpPr>
          <p:nvPr/>
        </p:nvSpPr>
        <p:spPr>
          <a:xfrm>
            <a:off x="-3021573" y="-10240"/>
            <a:ext cx="8229600" cy="857250"/>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b="1" cap="all" spc="300" dirty="0">
                <a:solidFill>
                  <a:sysClr val="windowText" lastClr="000000"/>
                </a:solidFill>
                <a:latin typeface="Oswald"/>
                <a:sym typeface="Arial"/>
              </a:rPr>
              <a:t>MSD</a:t>
            </a: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	</a:t>
            </a:r>
          </a:p>
        </p:txBody>
      </p:sp>
      <p:sp>
        <p:nvSpPr>
          <p:cNvPr id="3" name="Content Placeholder 2">
            <a:extLst>
              <a:ext uri="{FF2B5EF4-FFF2-40B4-BE49-F238E27FC236}">
                <a16:creationId xmlns:a16="http://schemas.microsoft.com/office/drawing/2014/main" id="{099F11A7-D76A-4C95-F0B9-A2E9B2249AC1}"/>
              </a:ext>
            </a:extLst>
          </p:cNvPr>
          <p:cNvSpPr txBox="1">
            <a:spLocks/>
          </p:cNvSpPr>
          <p:nvPr/>
        </p:nvSpPr>
        <p:spPr>
          <a:xfrm>
            <a:off x="419950" y="995864"/>
            <a:ext cx="8229600" cy="3394075"/>
          </a:xfrm>
          <a:prstGeom prst="rect">
            <a:avLst/>
          </a:prstGeom>
        </p:spPr>
        <p:txBody>
          <a:bodyPr lIns="91440" tIns="45720" rIns="91440" bIns="45720"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2000" b="1" dirty="0">
                <a:solidFill>
                  <a:srgbClr val="458993"/>
                </a:solidFill>
                <a:latin typeface="Arial"/>
                <a:cs typeface="Arial"/>
              </a:rPr>
              <a:t>SMALL AGENCY 2023-24 ANNUAL REPORT STATS</a:t>
            </a:r>
            <a:endParaRPr lang="en-US" sz="2800" dirty="0">
              <a:solidFill>
                <a:srgbClr val="458993"/>
              </a:solidFill>
            </a:endParaRPr>
          </a:p>
          <a:p>
            <a:pPr marL="0" indent="0" algn="ctr">
              <a:buNone/>
              <a:defRPr/>
            </a:pPr>
            <a:r>
              <a:rPr lang="en-US" sz="2000" b="1" dirty="0">
                <a:solidFill>
                  <a:srgbClr val="458993"/>
                </a:solidFill>
                <a:latin typeface="Arial"/>
                <a:cs typeface="Arial"/>
              </a:rPr>
              <a:t>CITY VS. COUNTY</a:t>
            </a:r>
            <a:endParaRPr lang="en-US" sz="2000" b="1" dirty="0">
              <a:solidFill>
                <a:srgbClr val="458993"/>
              </a:solidFill>
            </a:endParaRPr>
          </a:p>
          <a:p>
            <a:pPr marL="0" indent="0" algn="ctr">
              <a:buNone/>
              <a:defRPr/>
            </a:pPr>
            <a:endParaRPr lang="en-US" sz="2000" b="1" dirty="0">
              <a:latin typeface="Arial"/>
              <a:cs typeface="Arial"/>
            </a:endParaRPr>
          </a:p>
          <a:p>
            <a:pPr>
              <a:defRPr/>
            </a:pPr>
            <a:r>
              <a:rPr lang="en-US" sz="2000" dirty="0">
                <a:latin typeface="Arial"/>
                <a:cs typeface="Arial"/>
              </a:rPr>
              <a:t>14% City vs. 10% County – Provisional Rate</a:t>
            </a:r>
            <a:endParaRPr lang="en-US" sz="2800" dirty="0"/>
          </a:p>
          <a:p>
            <a:pPr>
              <a:defRPr/>
            </a:pPr>
            <a:r>
              <a:rPr lang="en-US" sz="2000" dirty="0">
                <a:latin typeface="Arial"/>
                <a:cs typeface="Arial"/>
              </a:rPr>
              <a:t>51% City vs. 38% County - No. of Competitive Employees</a:t>
            </a:r>
          </a:p>
          <a:p>
            <a:pPr>
              <a:defRPr/>
            </a:pPr>
            <a:r>
              <a:rPr lang="en-US" sz="2000" dirty="0">
                <a:latin typeface="Arial"/>
                <a:cs typeface="Arial"/>
              </a:rPr>
              <a:t>10:1 County vs. City Civil Service Staff</a:t>
            </a:r>
          </a:p>
          <a:p>
            <a:pPr>
              <a:defRPr/>
            </a:pPr>
            <a:r>
              <a:rPr lang="en-US" sz="2000" dirty="0">
                <a:latin typeface="Arial"/>
                <a:cs typeface="Arial"/>
              </a:rPr>
              <a:t>10:1 County vs. City Expenditures</a:t>
            </a:r>
          </a:p>
          <a:p>
            <a:pPr>
              <a:defRPr/>
            </a:pPr>
            <a:r>
              <a:rPr lang="en-US" sz="2000" dirty="0">
                <a:latin typeface="Arial"/>
                <a:cs typeface="Arial"/>
              </a:rPr>
              <a:t>30% Cities using NY HELPS vs. 90% County</a:t>
            </a:r>
          </a:p>
          <a:p>
            <a:pPr marL="0" indent="0" algn="ctr">
              <a:buNone/>
              <a:defRPr/>
            </a:pPr>
            <a:r>
              <a:rPr lang="en-US" sz="2000" dirty="0">
                <a:latin typeface="Arial"/>
                <a:cs typeface="Arial"/>
              </a:rPr>
              <a:t> </a:t>
            </a:r>
            <a:br>
              <a:rPr lang="en-US" sz="2000" dirty="0"/>
            </a:br>
            <a:endParaRPr lang="en-US" sz="280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7581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11" name="Rounded Rectangle 10">
            <a:extLst>
              <a:ext uri="{FF2B5EF4-FFF2-40B4-BE49-F238E27FC236}">
                <a16:creationId xmlns:a16="http://schemas.microsoft.com/office/drawing/2014/main" id="{619BCF0D-B925-A73F-9D26-5C426BB97BC3}"/>
              </a:ext>
            </a:extLst>
          </p:cNvPr>
          <p:cNvSpPr/>
          <p:nvPr/>
        </p:nvSpPr>
        <p:spPr>
          <a:xfrm>
            <a:off x="131817"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fld id="{47B3E011-04A4-7E41-8BCF-555BBF758256}" type="slidenum">
              <a:rPr lang="en-US" sz="1050" kern="0">
                <a:solidFill>
                  <a:srgbClr val="000000"/>
                </a:solidFill>
              </a:rPr>
              <a:pPr defTabSz="685800"/>
              <a:t>3</a:t>
            </a:fld>
            <a:endParaRPr lang="en-US" sz="1050" kern="0" dirty="0">
              <a:solidFill>
                <a:srgbClr val="000000"/>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5543779" y="4733415"/>
            <a:ext cx="3148070" cy="253916"/>
          </a:xfrm>
          <a:prstGeom prst="rect">
            <a:avLst/>
          </a:prstGeom>
          <a:noFill/>
        </p:spPr>
        <p:txBody>
          <a:bodyPr wrap="square" rtlCol="0">
            <a:spAutoFit/>
          </a:bodyPr>
          <a:lstStyle/>
          <a:p>
            <a:pPr algn="r" defTabSz="685800">
              <a:buClr>
                <a:srgbClr val="000000"/>
              </a:buClr>
            </a:pPr>
            <a:r>
              <a:rPr lang="en-US" sz="1050" kern="0" dirty="0">
                <a:solidFill>
                  <a:srgbClr val="65999E"/>
                </a:solidFill>
                <a:latin typeface="Arial" panose="020B0604020202020204" pitchFamily="34" charset="0"/>
                <a:cs typeface="Arial" panose="020B0604020202020204" pitchFamily="34" charset="0"/>
                <a:sym typeface="Arial"/>
              </a:rPr>
              <a:t>DEPARTMENT OF CIVIL SERVICE</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2" name="Title 1">
            <a:extLst>
              <a:ext uri="{FF2B5EF4-FFF2-40B4-BE49-F238E27FC236}">
                <a16:creationId xmlns:a16="http://schemas.microsoft.com/office/drawing/2014/main" id="{1D2F2CC0-08C8-9B3F-CD2A-774D19445CD7}"/>
              </a:ext>
            </a:extLst>
          </p:cNvPr>
          <p:cNvSpPr txBox="1">
            <a:spLocks/>
          </p:cNvSpPr>
          <p:nvPr/>
        </p:nvSpPr>
        <p:spPr>
          <a:xfrm>
            <a:off x="-3021573" y="-10240"/>
            <a:ext cx="8229600" cy="857250"/>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b="1" cap="all" spc="300" dirty="0">
                <a:solidFill>
                  <a:sysClr val="windowText" lastClr="000000"/>
                </a:solidFill>
                <a:latin typeface="Oswald"/>
                <a:sym typeface="Arial"/>
              </a:rPr>
              <a:t>MSD</a:t>
            </a: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	</a:t>
            </a:r>
          </a:p>
        </p:txBody>
      </p:sp>
      <p:sp>
        <p:nvSpPr>
          <p:cNvPr id="3" name="Content Placeholder 2">
            <a:extLst>
              <a:ext uri="{FF2B5EF4-FFF2-40B4-BE49-F238E27FC236}">
                <a16:creationId xmlns:a16="http://schemas.microsoft.com/office/drawing/2014/main" id="{099F11A7-D76A-4C95-F0B9-A2E9B2249AC1}"/>
              </a:ext>
            </a:extLst>
          </p:cNvPr>
          <p:cNvSpPr txBox="1">
            <a:spLocks/>
          </p:cNvSpPr>
          <p:nvPr/>
        </p:nvSpPr>
        <p:spPr>
          <a:xfrm>
            <a:off x="324257" y="984170"/>
            <a:ext cx="8229600" cy="3394075"/>
          </a:xfrm>
          <a:prstGeom prst="rect">
            <a:avLst/>
          </a:prstGeom>
        </p:spPr>
        <p:txBody>
          <a:bodyPr lIns="91440" tIns="45720" rIns="91440" bIns="45720"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2000" b="1" dirty="0">
                <a:solidFill>
                  <a:srgbClr val="458993"/>
                </a:solidFill>
                <a:latin typeface="Arial"/>
                <a:cs typeface="Arial"/>
              </a:rPr>
              <a:t>CIVIL SERVICE &amp; OTHER LAWS</a:t>
            </a:r>
          </a:p>
          <a:p>
            <a:pPr marL="0" indent="0" algn="ctr">
              <a:buNone/>
              <a:defRPr/>
            </a:pPr>
            <a:endParaRPr lang="en-US" sz="2000" b="1" dirty="0">
              <a:solidFill>
                <a:srgbClr val="458993"/>
              </a:solidFill>
              <a:latin typeface="Arial"/>
              <a:cs typeface="Arial"/>
            </a:endParaRPr>
          </a:p>
          <a:p>
            <a:pPr>
              <a:defRPr/>
            </a:pPr>
            <a:r>
              <a:rPr lang="en-US" sz="2000" dirty="0">
                <a:latin typeface="Arial"/>
                <a:cs typeface="Arial"/>
              </a:rPr>
              <a:t>CSL 20.2 – 30-Day Mayor’s Approval of Rule Changes</a:t>
            </a:r>
          </a:p>
          <a:p>
            <a:pPr>
              <a:defRPr/>
            </a:pPr>
            <a:r>
              <a:rPr lang="en-US" sz="2000" dirty="0">
                <a:latin typeface="Arial"/>
                <a:cs typeface="Arial"/>
              </a:rPr>
              <a:t>CSL 23.1 – Classification Services Available</a:t>
            </a:r>
          </a:p>
          <a:p>
            <a:pPr>
              <a:defRPr/>
            </a:pPr>
            <a:r>
              <a:rPr lang="en-US" sz="2000" dirty="0">
                <a:latin typeface="Arial"/>
                <a:cs typeface="Arial"/>
              </a:rPr>
              <a:t>CSL 27.1 – Public Office or Employment –Civil Service Commission</a:t>
            </a:r>
          </a:p>
          <a:p>
            <a:pPr>
              <a:defRPr/>
            </a:pPr>
            <a:r>
              <a:rPr lang="en-US" sz="2000" dirty="0">
                <a:latin typeface="Arial"/>
                <a:cs typeface="Arial"/>
              </a:rPr>
              <a:t>CSL 42.2 – Under 5,000 Population – Non-Competitive JC</a:t>
            </a:r>
          </a:p>
          <a:p>
            <a:pPr>
              <a:defRPr/>
            </a:pPr>
            <a:r>
              <a:rPr lang="en-US" sz="2000" dirty="0">
                <a:latin typeface="Arial"/>
                <a:cs typeface="Arial"/>
              </a:rPr>
              <a:t>EDN 2503.16 – School District Reimbursement for Cost of Civil Service Administration</a:t>
            </a:r>
          </a:p>
          <a:p>
            <a:pPr marL="0" indent="0" algn="ctr">
              <a:buNone/>
              <a:defRPr/>
            </a:pPr>
            <a:r>
              <a:rPr lang="en-US" sz="2000" dirty="0">
                <a:latin typeface="Arial"/>
                <a:cs typeface="Arial"/>
              </a:rPr>
              <a:t> </a:t>
            </a:r>
            <a:br>
              <a:rPr lang="en-US" sz="2000" dirty="0"/>
            </a:br>
            <a:endParaRPr lang="en-US" sz="280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2363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
          <a:extLst>
            <a:ext uri="{FF2B5EF4-FFF2-40B4-BE49-F238E27FC236}">
              <a16:creationId xmlns:a16="http://schemas.microsoft.com/office/drawing/2014/main" id="{832D0384-A3D5-421F-9CC0-F3AD08F9C30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CC690FC-B792-EE92-900D-4BA55FB49774}"/>
              </a:ext>
            </a:extLst>
          </p:cNvPr>
          <p:cNvSpPr/>
          <p:nvPr/>
        </p:nvSpPr>
        <p:spPr>
          <a:xfrm>
            <a:off x="0" y="0"/>
            <a:ext cx="9144000" cy="51435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11" name="Rounded Rectangle 10">
            <a:extLst>
              <a:ext uri="{FF2B5EF4-FFF2-40B4-BE49-F238E27FC236}">
                <a16:creationId xmlns:a16="http://schemas.microsoft.com/office/drawing/2014/main" id="{CAAB3195-67D8-7534-2455-1472A5F833AB}"/>
              </a:ext>
            </a:extLst>
          </p:cNvPr>
          <p:cNvSpPr/>
          <p:nvPr/>
        </p:nvSpPr>
        <p:spPr>
          <a:xfrm>
            <a:off x="131817"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5" name="Slide Number Placeholder 5">
            <a:extLst>
              <a:ext uri="{FF2B5EF4-FFF2-40B4-BE49-F238E27FC236}">
                <a16:creationId xmlns:a16="http://schemas.microsoft.com/office/drawing/2014/main" id="{5C7BC372-7937-06EE-EADE-0009655166FE}"/>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fld id="{47B3E011-04A4-7E41-8BCF-555BBF758256}" type="slidenum">
              <a:rPr lang="en-US" sz="1050" kern="0">
                <a:solidFill>
                  <a:srgbClr val="000000"/>
                </a:solidFill>
              </a:rPr>
              <a:pPr defTabSz="685800"/>
              <a:t>4</a:t>
            </a:fld>
            <a:endParaRPr lang="en-US" sz="1050" kern="0" dirty="0">
              <a:solidFill>
                <a:srgbClr val="000000"/>
              </a:solidFill>
            </a:endParaRPr>
          </a:p>
        </p:txBody>
      </p:sp>
      <p:sp>
        <p:nvSpPr>
          <p:cNvPr id="19" name="TextBox 18">
            <a:extLst>
              <a:ext uri="{FF2B5EF4-FFF2-40B4-BE49-F238E27FC236}">
                <a16:creationId xmlns:a16="http://schemas.microsoft.com/office/drawing/2014/main" id="{12B79B75-01C8-C1CD-E32C-423370F44193}"/>
              </a:ext>
            </a:extLst>
          </p:cNvPr>
          <p:cNvSpPr txBox="1"/>
          <p:nvPr/>
        </p:nvSpPr>
        <p:spPr>
          <a:xfrm>
            <a:off x="5543779" y="4733415"/>
            <a:ext cx="3148070" cy="253916"/>
          </a:xfrm>
          <a:prstGeom prst="rect">
            <a:avLst/>
          </a:prstGeom>
          <a:noFill/>
        </p:spPr>
        <p:txBody>
          <a:bodyPr wrap="square" rtlCol="0">
            <a:spAutoFit/>
          </a:bodyPr>
          <a:lstStyle/>
          <a:p>
            <a:pPr algn="r" defTabSz="685800">
              <a:buClr>
                <a:srgbClr val="000000"/>
              </a:buClr>
            </a:pPr>
            <a:r>
              <a:rPr lang="en-US" sz="1050" kern="0" dirty="0">
                <a:solidFill>
                  <a:srgbClr val="65999E"/>
                </a:solidFill>
                <a:latin typeface="Arial" panose="020B0604020202020204" pitchFamily="34" charset="0"/>
                <a:cs typeface="Arial" panose="020B0604020202020204" pitchFamily="34" charset="0"/>
                <a:sym typeface="Arial"/>
              </a:rPr>
              <a:t>DEPARTMENT OF CIVIL SERVICE</a:t>
            </a:r>
          </a:p>
        </p:txBody>
      </p:sp>
      <p:sp>
        <p:nvSpPr>
          <p:cNvPr id="20" name="Round Same Side Corner Rectangle 19">
            <a:extLst>
              <a:ext uri="{FF2B5EF4-FFF2-40B4-BE49-F238E27FC236}">
                <a16:creationId xmlns:a16="http://schemas.microsoft.com/office/drawing/2014/main" id="{08A897C8-C251-8B69-2980-4C8E8DAE24ED}"/>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2" name="Title 1">
            <a:extLst>
              <a:ext uri="{FF2B5EF4-FFF2-40B4-BE49-F238E27FC236}">
                <a16:creationId xmlns:a16="http://schemas.microsoft.com/office/drawing/2014/main" id="{8988B13B-850A-AD0C-34FE-67205759D32D}"/>
              </a:ext>
            </a:extLst>
          </p:cNvPr>
          <p:cNvSpPr txBox="1">
            <a:spLocks/>
          </p:cNvSpPr>
          <p:nvPr/>
        </p:nvSpPr>
        <p:spPr>
          <a:xfrm>
            <a:off x="-2679545" y="-1560"/>
            <a:ext cx="8229600" cy="857250"/>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b="1" cap="all" spc="300" dirty="0">
                <a:solidFill>
                  <a:sysClr val="windowText" lastClr="000000"/>
                </a:solidFill>
                <a:latin typeface="Oswald"/>
                <a:sym typeface="Arial"/>
              </a:rPr>
              <a:t>NYCOM</a:t>
            </a: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	</a:t>
            </a:r>
          </a:p>
        </p:txBody>
      </p:sp>
      <p:sp>
        <p:nvSpPr>
          <p:cNvPr id="3" name="Content Placeholder 2">
            <a:extLst>
              <a:ext uri="{FF2B5EF4-FFF2-40B4-BE49-F238E27FC236}">
                <a16:creationId xmlns:a16="http://schemas.microsoft.com/office/drawing/2014/main" id="{A98B3C34-F76D-8F23-7F2E-DEB80B99B71C}"/>
              </a:ext>
            </a:extLst>
          </p:cNvPr>
          <p:cNvSpPr txBox="1">
            <a:spLocks/>
          </p:cNvSpPr>
          <p:nvPr/>
        </p:nvSpPr>
        <p:spPr>
          <a:xfrm>
            <a:off x="266387" y="874712"/>
            <a:ext cx="8229600" cy="3394075"/>
          </a:xfrm>
          <a:prstGeom prst="rect">
            <a:avLst/>
          </a:prstGeom>
        </p:spPr>
        <p:txBody>
          <a:bodyPr lIns="91440" tIns="45720" rIns="91440" bIns="45720"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a:lnSpc>
                <a:spcPct val="100000"/>
              </a:lnSpc>
              <a:spcBef>
                <a:spcPct val="20000"/>
              </a:spcBef>
              <a:spcAft>
                <a:spcPts val="0"/>
              </a:spcAft>
              <a:buNone/>
              <a:tabLst/>
              <a:defRPr/>
            </a:pPr>
            <a:r>
              <a:rPr lang="en-US" sz="2000" b="1" dirty="0">
                <a:solidFill>
                  <a:srgbClr val="458993"/>
                </a:solidFill>
                <a:latin typeface="Arial"/>
                <a:cs typeface="Arial"/>
              </a:rPr>
              <a:t>MISSION</a:t>
            </a:r>
            <a:br>
              <a:rPr lang="en-US" sz="2000" b="1" dirty="0">
                <a:latin typeface="Arial"/>
                <a:cs typeface="Arial"/>
              </a:rPr>
            </a:br>
            <a:endParaRPr lang="en-US" sz="700" b="1" dirty="0">
              <a:ea typeface="+mn-ea"/>
            </a:endParaRPr>
          </a:p>
          <a:p>
            <a:pPr lvl="1">
              <a:buFont typeface="Arial" panose="020B0604020202020204" pitchFamily="34" charset="0"/>
              <a:buChar char="•"/>
            </a:pPr>
            <a:r>
              <a:rPr lang="en-US" sz="1600" b="0" i="0" dirty="0">
                <a:solidFill>
                  <a:srgbClr val="000000"/>
                </a:solidFill>
                <a:effectLst/>
                <a:ea typeface="Calibri"/>
              </a:rPr>
              <a:t>Since 1910, NYCOM has united local government officials in an active statewide network focused on the singular purpose of finding the most effective means of providing essential municipal services. </a:t>
            </a:r>
            <a:endParaRPr lang="en-US" sz="1600" dirty="0">
              <a:solidFill>
                <a:srgbClr val="000000"/>
              </a:solidFill>
              <a:ea typeface="Calibri"/>
            </a:endParaRPr>
          </a:p>
          <a:p>
            <a:pPr lvl="1">
              <a:buFont typeface="Arial" panose="020B0604020202020204" pitchFamily="34" charset="0"/>
              <a:buChar char="•"/>
            </a:pPr>
            <a:r>
              <a:rPr lang="en-US" sz="1600" dirty="0">
                <a:solidFill>
                  <a:srgbClr val="000000"/>
                </a:solidFill>
                <a:ea typeface="Calibri"/>
              </a:rPr>
              <a:t>Membership represents more than 12</a:t>
            </a:r>
            <a:r>
              <a:rPr lang="en-US" sz="1600" b="0" i="0" dirty="0">
                <a:solidFill>
                  <a:srgbClr val="000000"/>
                </a:solidFill>
                <a:effectLst/>
                <a:ea typeface="Calibri"/>
              </a:rPr>
              <a:t> million New Yorkers. </a:t>
            </a:r>
            <a:endParaRPr lang="en-US" sz="1600" dirty="0">
              <a:solidFill>
                <a:srgbClr val="000000"/>
              </a:solidFill>
              <a:ea typeface="Calibri"/>
            </a:endParaRPr>
          </a:p>
          <a:p>
            <a:pPr lvl="1">
              <a:buFont typeface="Arial" panose="020B0604020202020204" pitchFamily="34" charset="0"/>
              <a:buChar char="•"/>
            </a:pPr>
            <a:r>
              <a:rPr lang="en-US" sz="1600" dirty="0">
                <a:solidFill>
                  <a:srgbClr val="000000"/>
                </a:solidFill>
                <a:ea typeface="Calibri"/>
              </a:rPr>
              <a:t>A</a:t>
            </a:r>
            <a:r>
              <a:rPr lang="en-US" sz="1600" b="0" i="0" dirty="0">
                <a:solidFill>
                  <a:srgbClr val="000000"/>
                </a:solidFill>
                <a:effectLst/>
                <a:ea typeface="Calibri"/>
              </a:rPr>
              <a:t>dvocate for city and village interests before the Executive, Legislative and Judicial branches of state government, as we seek to ensure local home rule for the government closest to the people. </a:t>
            </a:r>
            <a:endParaRPr lang="en-US" sz="1600" dirty="0">
              <a:solidFill>
                <a:srgbClr val="000000"/>
              </a:solidFill>
              <a:ea typeface="Calibri"/>
            </a:endParaRPr>
          </a:p>
          <a:p>
            <a:pPr lvl="1">
              <a:buFont typeface="Arial" panose="020B0604020202020204" pitchFamily="34" charset="0"/>
              <a:buChar char="•"/>
            </a:pPr>
            <a:r>
              <a:rPr lang="en-US" sz="1600" b="0" i="0" dirty="0">
                <a:solidFill>
                  <a:srgbClr val="000000"/>
                </a:solidFill>
                <a:effectLst/>
                <a:ea typeface="Calibri"/>
              </a:rPr>
              <a:t>Readily accessible source of practical information touching upon every area of municipal activity. </a:t>
            </a:r>
            <a:endParaRPr lang="en-US" sz="1600" dirty="0">
              <a:solidFill>
                <a:srgbClr val="000000"/>
              </a:solidFill>
              <a:ea typeface="Calibri"/>
            </a:endParaRPr>
          </a:p>
          <a:p>
            <a:pPr lvl="1">
              <a:buFont typeface="Arial" panose="020B0604020202020204" pitchFamily="34" charset="0"/>
              <a:buChar char="•"/>
            </a:pPr>
            <a:r>
              <a:rPr lang="en-US" sz="1600" dirty="0">
                <a:solidFill>
                  <a:srgbClr val="000000"/>
                </a:solidFill>
                <a:ea typeface="Calibri"/>
              </a:rPr>
              <a:t>A</a:t>
            </a:r>
            <a:r>
              <a:rPr lang="en-US" sz="1600" b="0" i="0" dirty="0">
                <a:solidFill>
                  <a:srgbClr val="000000"/>
                </a:solidFill>
                <a:effectLst/>
                <a:ea typeface="Calibri"/>
              </a:rPr>
              <a:t> leader in the on-going training and education of local officials. </a:t>
            </a:r>
            <a:endParaRPr lang="en-US" sz="1600" dirty="0">
              <a:solidFill>
                <a:srgbClr val="000000"/>
              </a:solidFill>
              <a:ea typeface="Calibri"/>
            </a:endParaRPr>
          </a:p>
          <a:p>
            <a:pPr lvl="1">
              <a:buFont typeface="Arial" panose="020B0604020202020204" pitchFamily="34" charset="0"/>
              <a:buChar char="•"/>
            </a:pPr>
            <a:r>
              <a:rPr lang="en-US" sz="1600" dirty="0">
                <a:solidFill>
                  <a:srgbClr val="000000"/>
                </a:solidFill>
                <a:ea typeface="Calibri"/>
              </a:rPr>
              <a:t>F</a:t>
            </a:r>
            <a:r>
              <a:rPr lang="en-US" sz="1600" b="0" i="0" dirty="0">
                <a:solidFill>
                  <a:srgbClr val="000000"/>
                </a:solidFill>
                <a:effectLst/>
                <a:ea typeface="Calibri"/>
              </a:rPr>
              <a:t>acilitate shared services and predictable costs through our partnership programs. </a:t>
            </a:r>
            <a:endParaRPr lang="en-US" sz="1600" b="0" i="0" u="none" strike="noStrike" kern="1200" cap="none" spc="0" normalizeH="0" baseline="0" noProof="0" dirty="0">
              <a:ln>
                <a:noFill/>
              </a:ln>
              <a:solidFill>
                <a:sysClr val="windowText" lastClr="000000"/>
              </a:solidFill>
              <a:effectLst/>
              <a:uLnTx/>
              <a:uFillTx/>
              <a:ea typeface="Calibri"/>
            </a:endParaRPr>
          </a:p>
        </p:txBody>
      </p:sp>
    </p:spTree>
    <p:extLst>
      <p:ext uri="{BB962C8B-B14F-4D97-AF65-F5344CB8AC3E}">
        <p14:creationId xmlns:p14="http://schemas.microsoft.com/office/powerpoint/2010/main" val="403498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a:extLst>
            <a:ext uri="{FF2B5EF4-FFF2-40B4-BE49-F238E27FC236}">
              <a16:creationId xmlns:a16="http://schemas.microsoft.com/office/drawing/2014/main" id="{E35288E0-0B8A-7A98-4DEC-D4CC1246740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F091A0B-6287-D7F0-BBC4-ABEB700C1B8B}"/>
              </a:ext>
            </a:extLst>
          </p:cNvPr>
          <p:cNvSpPr/>
          <p:nvPr/>
        </p:nvSpPr>
        <p:spPr>
          <a:xfrm>
            <a:off x="0" y="0"/>
            <a:ext cx="9144000" cy="51435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11" name="Rounded Rectangle 10">
            <a:extLst>
              <a:ext uri="{FF2B5EF4-FFF2-40B4-BE49-F238E27FC236}">
                <a16:creationId xmlns:a16="http://schemas.microsoft.com/office/drawing/2014/main" id="{867D2CDB-122F-D44F-B0BD-A64E28722EBA}"/>
              </a:ext>
            </a:extLst>
          </p:cNvPr>
          <p:cNvSpPr/>
          <p:nvPr/>
        </p:nvSpPr>
        <p:spPr>
          <a:xfrm>
            <a:off x="131817"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5" name="Slide Number Placeholder 5">
            <a:extLst>
              <a:ext uri="{FF2B5EF4-FFF2-40B4-BE49-F238E27FC236}">
                <a16:creationId xmlns:a16="http://schemas.microsoft.com/office/drawing/2014/main" id="{BE8BF02D-41B9-7275-13E8-3CF92F246116}"/>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fld id="{47B3E011-04A4-7E41-8BCF-555BBF758256}" type="slidenum">
              <a:rPr lang="en-US" sz="1050" kern="0">
                <a:solidFill>
                  <a:srgbClr val="000000"/>
                </a:solidFill>
              </a:rPr>
              <a:pPr defTabSz="685800"/>
              <a:t>5</a:t>
            </a:fld>
            <a:endParaRPr lang="en-US" sz="1050" kern="0" dirty="0">
              <a:solidFill>
                <a:srgbClr val="000000"/>
              </a:solidFill>
            </a:endParaRPr>
          </a:p>
        </p:txBody>
      </p:sp>
      <p:sp>
        <p:nvSpPr>
          <p:cNvPr id="19" name="TextBox 18">
            <a:extLst>
              <a:ext uri="{FF2B5EF4-FFF2-40B4-BE49-F238E27FC236}">
                <a16:creationId xmlns:a16="http://schemas.microsoft.com/office/drawing/2014/main" id="{B7CC4DD2-7578-9D64-2B72-5007D69ACDE6}"/>
              </a:ext>
            </a:extLst>
          </p:cNvPr>
          <p:cNvSpPr txBox="1"/>
          <p:nvPr/>
        </p:nvSpPr>
        <p:spPr>
          <a:xfrm>
            <a:off x="5543779" y="4733415"/>
            <a:ext cx="3148070" cy="253916"/>
          </a:xfrm>
          <a:prstGeom prst="rect">
            <a:avLst/>
          </a:prstGeom>
          <a:noFill/>
        </p:spPr>
        <p:txBody>
          <a:bodyPr wrap="square" rtlCol="0">
            <a:spAutoFit/>
          </a:bodyPr>
          <a:lstStyle/>
          <a:p>
            <a:pPr algn="r" defTabSz="685800">
              <a:buClr>
                <a:srgbClr val="000000"/>
              </a:buClr>
            </a:pPr>
            <a:r>
              <a:rPr lang="en-US" sz="1050" kern="0" dirty="0">
                <a:solidFill>
                  <a:srgbClr val="65999E"/>
                </a:solidFill>
                <a:latin typeface="Arial" panose="020B0604020202020204" pitchFamily="34" charset="0"/>
                <a:cs typeface="Arial" panose="020B0604020202020204" pitchFamily="34" charset="0"/>
                <a:sym typeface="Arial"/>
              </a:rPr>
              <a:t>DEPARTMENT OF CIVIL SERVICE</a:t>
            </a:r>
          </a:p>
        </p:txBody>
      </p:sp>
      <p:sp>
        <p:nvSpPr>
          <p:cNvPr id="20" name="Round Same Side Corner Rectangle 19">
            <a:extLst>
              <a:ext uri="{FF2B5EF4-FFF2-40B4-BE49-F238E27FC236}">
                <a16:creationId xmlns:a16="http://schemas.microsoft.com/office/drawing/2014/main" id="{A76E034E-8F9D-E34C-FD69-0F04C51E2B4F}"/>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2" name="Title 1">
            <a:extLst>
              <a:ext uri="{FF2B5EF4-FFF2-40B4-BE49-F238E27FC236}">
                <a16:creationId xmlns:a16="http://schemas.microsoft.com/office/drawing/2014/main" id="{CC9E68FF-FD4D-D650-E211-3AB7D6B8683D}"/>
              </a:ext>
            </a:extLst>
          </p:cNvPr>
          <p:cNvSpPr txBox="1">
            <a:spLocks/>
          </p:cNvSpPr>
          <p:nvPr/>
        </p:nvSpPr>
        <p:spPr>
          <a:xfrm>
            <a:off x="-1585332" y="263281"/>
            <a:ext cx="5065442" cy="864219"/>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400" b="1" cap="all" dirty="0">
                <a:solidFill>
                  <a:sysClr val="windowText" lastClr="000000"/>
                </a:solidFill>
                <a:latin typeface="Oswald"/>
                <a:sym typeface="Arial"/>
              </a:rPr>
              <a:t>NYCOM</a:t>
            </a:r>
            <a:r>
              <a:rPr lang="en-US" sz="2400" dirty="0">
                <a:solidFill>
                  <a:sysClr val="windowText" lastClr="000000"/>
                </a:solidFill>
                <a:latin typeface="Oswald"/>
              </a:rPr>
              <a:t> </a:t>
            </a:r>
          </a:p>
        </p:txBody>
      </p:sp>
      <p:sp>
        <p:nvSpPr>
          <p:cNvPr id="3" name="Content Placeholder 2">
            <a:extLst>
              <a:ext uri="{FF2B5EF4-FFF2-40B4-BE49-F238E27FC236}">
                <a16:creationId xmlns:a16="http://schemas.microsoft.com/office/drawing/2014/main" id="{26B71CA9-621E-DE27-D025-67CBCC47F4AC}"/>
              </a:ext>
            </a:extLst>
          </p:cNvPr>
          <p:cNvSpPr txBox="1">
            <a:spLocks/>
          </p:cNvSpPr>
          <p:nvPr/>
        </p:nvSpPr>
        <p:spPr>
          <a:xfrm>
            <a:off x="419950" y="995864"/>
            <a:ext cx="8229600" cy="38843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None/>
              <a:tabLst/>
              <a:defRPr/>
            </a:pPr>
            <a:r>
              <a:rPr kumimoji="0" lang="en-US" sz="2000" b="1" i="0" u="none" strike="noStrike" kern="1200" cap="none" spc="0" normalizeH="0" baseline="0" noProof="0" dirty="0">
                <a:ln>
                  <a:noFill/>
                </a:ln>
                <a:solidFill>
                  <a:srgbClr val="458993"/>
                </a:solidFill>
                <a:effectLst/>
                <a:uLnTx/>
                <a:uFillTx/>
                <a:latin typeface="Arial" panose="020B0604020202020204" pitchFamily="34" charset="0"/>
                <a:ea typeface="+mn-ea"/>
                <a:cs typeface="Arial" panose="020B0604020202020204" pitchFamily="34" charset="0"/>
              </a:rPr>
              <a:t>SERVICES</a:t>
            </a:r>
          </a:p>
          <a:p>
            <a:pPr marL="0" marR="0" lvl="0" indent="0" algn="ctr" defTabSz="914400" rtl="0" eaLnBrk="1" fontAlgn="auto" latinLnBrk="0" hangingPunct="1">
              <a:lnSpc>
                <a:spcPct val="100000"/>
              </a:lnSpc>
              <a:spcBef>
                <a:spcPct val="20000"/>
              </a:spcBef>
              <a:spcAft>
                <a:spcPts val="0"/>
              </a:spcAft>
              <a:buClrTx/>
              <a:buSzTx/>
              <a:buNone/>
              <a:tabLst/>
              <a:defRPr/>
            </a:pPr>
            <a:endParaRPr kumimoji="0" lang="en-US" sz="2000" b="1" i="0" u="none" strike="noStrike" kern="1200" cap="none" spc="0" normalizeH="0" baseline="0" noProof="0" dirty="0">
              <a:ln>
                <a:noFill/>
              </a:ln>
              <a:solidFill>
                <a:srgbClr val="458993"/>
              </a:solidFill>
              <a:effectLst/>
              <a:uLnTx/>
              <a:uFillTx/>
              <a:latin typeface="Arial" panose="020B0604020202020204" pitchFamily="34" charset="0"/>
              <a:ea typeface="+mn-ea"/>
              <a:cs typeface="Arial" panose="020B0604020202020204" pitchFamily="34" charset="0"/>
            </a:endParaRPr>
          </a:p>
          <a:p>
            <a:pPr algn="l" rtl="0" fontAlgn="base">
              <a:buFont typeface="Arial" panose="020B0604020202020204" pitchFamily="34" charset="0"/>
              <a:buChar char="•"/>
            </a:pPr>
            <a:r>
              <a:rPr lang="en-US" sz="2000" i="0" dirty="0">
                <a:solidFill>
                  <a:srgbClr val="000000"/>
                </a:solidFill>
                <a:effectLst/>
              </a:rPr>
              <a:t>Inquiry Services</a:t>
            </a:r>
          </a:p>
          <a:p>
            <a:pPr algn="l" rtl="0" fontAlgn="base">
              <a:buFont typeface="Arial" panose="020B0604020202020204" pitchFamily="34" charset="0"/>
              <a:buChar char="•"/>
            </a:pPr>
            <a:r>
              <a:rPr lang="en-US" sz="2000" i="0" dirty="0">
                <a:solidFill>
                  <a:srgbClr val="000000"/>
                </a:solidFill>
                <a:effectLst/>
              </a:rPr>
              <a:t>Legislative Advocacy</a:t>
            </a:r>
          </a:p>
          <a:p>
            <a:pPr algn="l" rtl="0" fontAlgn="base">
              <a:buFont typeface="Arial" panose="020B0604020202020204" pitchFamily="34" charset="0"/>
              <a:buChar char="•"/>
            </a:pPr>
            <a:r>
              <a:rPr lang="en-US" sz="2000" i="0" dirty="0">
                <a:solidFill>
                  <a:srgbClr val="000000"/>
                </a:solidFill>
                <a:effectLst/>
              </a:rPr>
              <a:t>NYCOM Training</a:t>
            </a:r>
          </a:p>
          <a:p>
            <a:pPr algn="l" rtl="0" fontAlgn="base">
              <a:buFont typeface="Arial" panose="020B0604020202020204" pitchFamily="34" charset="0"/>
              <a:buChar char="•"/>
            </a:pPr>
            <a:r>
              <a:rPr lang="en-US" sz="2000" i="0" dirty="0">
                <a:solidFill>
                  <a:srgbClr val="000000"/>
                </a:solidFill>
                <a:effectLst/>
              </a:rPr>
              <a:t>NYCOM Partnership Programs</a:t>
            </a:r>
          </a:p>
          <a:p>
            <a:pPr lvl="1">
              <a:buFont typeface="Wingdings" panose="05000000000000000000" pitchFamily="2" charset="2"/>
              <a:buChar char="Ø"/>
            </a:pPr>
            <a:endParaRPr lang="en-US" sz="1200" i="1" dirty="0">
              <a:solidFill>
                <a:srgbClr val="FF0000"/>
              </a:solidFill>
              <a:sym typeface="Arial"/>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44723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a:extLst>
            <a:ext uri="{FF2B5EF4-FFF2-40B4-BE49-F238E27FC236}">
              <a16:creationId xmlns:a16="http://schemas.microsoft.com/office/drawing/2014/main" id="{E35288E0-0B8A-7A98-4DEC-D4CC1246740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F091A0B-6287-D7F0-BBC4-ABEB700C1B8B}"/>
              </a:ext>
            </a:extLst>
          </p:cNvPr>
          <p:cNvSpPr/>
          <p:nvPr/>
        </p:nvSpPr>
        <p:spPr>
          <a:xfrm>
            <a:off x="0" y="0"/>
            <a:ext cx="9144000" cy="51435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11" name="Rounded Rectangle 10">
            <a:extLst>
              <a:ext uri="{FF2B5EF4-FFF2-40B4-BE49-F238E27FC236}">
                <a16:creationId xmlns:a16="http://schemas.microsoft.com/office/drawing/2014/main" id="{867D2CDB-122F-D44F-B0BD-A64E28722EBA}"/>
              </a:ext>
            </a:extLst>
          </p:cNvPr>
          <p:cNvSpPr/>
          <p:nvPr/>
        </p:nvSpPr>
        <p:spPr>
          <a:xfrm>
            <a:off x="131817"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5" name="Slide Number Placeholder 5">
            <a:extLst>
              <a:ext uri="{FF2B5EF4-FFF2-40B4-BE49-F238E27FC236}">
                <a16:creationId xmlns:a16="http://schemas.microsoft.com/office/drawing/2014/main" id="{BE8BF02D-41B9-7275-13E8-3CF92F246116}"/>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fld id="{47B3E011-04A4-7E41-8BCF-555BBF758256}" type="slidenum">
              <a:rPr lang="en-US" sz="1050" kern="0">
                <a:solidFill>
                  <a:srgbClr val="000000"/>
                </a:solidFill>
              </a:rPr>
              <a:pPr defTabSz="685800"/>
              <a:t>6</a:t>
            </a:fld>
            <a:endParaRPr lang="en-US" sz="1050" kern="0" dirty="0">
              <a:solidFill>
                <a:srgbClr val="000000"/>
              </a:solidFill>
            </a:endParaRPr>
          </a:p>
        </p:txBody>
      </p:sp>
      <p:sp>
        <p:nvSpPr>
          <p:cNvPr id="19" name="TextBox 18">
            <a:extLst>
              <a:ext uri="{FF2B5EF4-FFF2-40B4-BE49-F238E27FC236}">
                <a16:creationId xmlns:a16="http://schemas.microsoft.com/office/drawing/2014/main" id="{B7CC4DD2-7578-9D64-2B72-5007D69ACDE6}"/>
              </a:ext>
            </a:extLst>
          </p:cNvPr>
          <p:cNvSpPr txBox="1"/>
          <p:nvPr/>
        </p:nvSpPr>
        <p:spPr>
          <a:xfrm>
            <a:off x="5543779" y="4733415"/>
            <a:ext cx="3148070" cy="253916"/>
          </a:xfrm>
          <a:prstGeom prst="rect">
            <a:avLst/>
          </a:prstGeom>
          <a:noFill/>
        </p:spPr>
        <p:txBody>
          <a:bodyPr wrap="square" rtlCol="0">
            <a:spAutoFit/>
          </a:bodyPr>
          <a:lstStyle/>
          <a:p>
            <a:pPr algn="r" defTabSz="685800">
              <a:buClr>
                <a:srgbClr val="000000"/>
              </a:buClr>
            </a:pPr>
            <a:r>
              <a:rPr lang="en-US" sz="1050" kern="0" dirty="0">
                <a:solidFill>
                  <a:srgbClr val="65999E"/>
                </a:solidFill>
                <a:latin typeface="Arial" panose="020B0604020202020204" pitchFamily="34" charset="0"/>
                <a:cs typeface="Arial" panose="020B0604020202020204" pitchFamily="34" charset="0"/>
                <a:sym typeface="Arial"/>
              </a:rPr>
              <a:t>DEPARTMENT OF CIVIL SERVICE</a:t>
            </a:r>
          </a:p>
        </p:txBody>
      </p:sp>
      <p:sp>
        <p:nvSpPr>
          <p:cNvPr id="20" name="Round Same Side Corner Rectangle 19">
            <a:extLst>
              <a:ext uri="{FF2B5EF4-FFF2-40B4-BE49-F238E27FC236}">
                <a16:creationId xmlns:a16="http://schemas.microsoft.com/office/drawing/2014/main" id="{A76E034E-8F9D-E34C-FD69-0F04C51E2B4F}"/>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2" name="Title 1">
            <a:extLst>
              <a:ext uri="{FF2B5EF4-FFF2-40B4-BE49-F238E27FC236}">
                <a16:creationId xmlns:a16="http://schemas.microsoft.com/office/drawing/2014/main" id="{CC9E68FF-FD4D-D650-E211-3AB7D6B8683D}"/>
              </a:ext>
            </a:extLst>
          </p:cNvPr>
          <p:cNvSpPr txBox="1">
            <a:spLocks/>
          </p:cNvSpPr>
          <p:nvPr/>
        </p:nvSpPr>
        <p:spPr>
          <a:xfrm>
            <a:off x="-1585332" y="263281"/>
            <a:ext cx="5065442" cy="864219"/>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400" b="1" cap="all" dirty="0">
                <a:solidFill>
                  <a:sysClr val="windowText" lastClr="000000"/>
                </a:solidFill>
                <a:latin typeface="Oswald"/>
                <a:sym typeface="Arial"/>
              </a:rPr>
              <a:t>NYCOM</a:t>
            </a:r>
            <a:r>
              <a:rPr lang="en-US" sz="2400" dirty="0">
                <a:solidFill>
                  <a:sysClr val="windowText" lastClr="000000"/>
                </a:solidFill>
                <a:latin typeface="Oswald"/>
              </a:rPr>
              <a:t> </a:t>
            </a:r>
          </a:p>
        </p:txBody>
      </p:sp>
      <p:sp>
        <p:nvSpPr>
          <p:cNvPr id="3" name="Content Placeholder 2">
            <a:extLst>
              <a:ext uri="{FF2B5EF4-FFF2-40B4-BE49-F238E27FC236}">
                <a16:creationId xmlns:a16="http://schemas.microsoft.com/office/drawing/2014/main" id="{26B71CA9-621E-DE27-D025-67CBCC47F4AC}"/>
              </a:ext>
            </a:extLst>
          </p:cNvPr>
          <p:cNvSpPr txBox="1">
            <a:spLocks/>
          </p:cNvSpPr>
          <p:nvPr/>
        </p:nvSpPr>
        <p:spPr>
          <a:xfrm>
            <a:off x="419949" y="822482"/>
            <a:ext cx="8271899" cy="378568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None/>
              <a:tabLst/>
              <a:defRPr/>
            </a:pPr>
            <a:r>
              <a:rPr kumimoji="0" lang="en-US" sz="2000" b="1" i="0" u="none" strike="noStrike" kern="1200" cap="none" spc="0" normalizeH="0" baseline="0" noProof="0" dirty="0">
                <a:ln>
                  <a:noFill/>
                </a:ln>
                <a:solidFill>
                  <a:srgbClr val="458993"/>
                </a:solidFill>
                <a:effectLst/>
                <a:uLnTx/>
                <a:uFillTx/>
                <a:latin typeface="Arial" panose="020B0604020202020204" pitchFamily="34" charset="0"/>
                <a:ea typeface="+mn-ea"/>
                <a:cs typeface="Arial" panose="020B0604020202020204" pitchFamily="34" charset="0"/>
              </a:rPr>
              <a:t>CONTACT INFORMATION</a:t>
            </a:r>
            <a:br>
              <a:rPr lang="en-US" sz="2000" dirty="0">
                <a:solidFill>
                  <a:srgbClr val="458993"/>
                </a:solidFill>
              </a:rPr>
            </a:br>
            <a:br>
              <a:rPr lang="en-US" sz="2000" dirty="0">
                <a:solidFill>
                  <a:srgbClr val="458993"/>
                </a:solidFill>
              </a:rPr>
            </a:br>
            <a:r>
              <a:rPr lang="en-US" sz="1800" b="1" i="0" dirty="0">
                <a:effectLst/>
                <a:latin typeface="Calibri" panose="020F0502020204030204" pitchFamily="34" charset="0"/>
              </a:rPr>
              <a:t>New York State Conference of Mayors and Municipal Officials (NYCOM )</a:t>
            </a:r>
            <a:r>
              <a:rPr lang="en-US" sz="1800" b="0" i="1" dirty="0">
                <a:effectLst/>
                <a:latin typeface="WordVisiCarriageReturn_MSFontService"/>
              </a:rPr>
              <a:t> </a:t>
            </a:r>
            <a:br>
              <a:rPr lang="en-US" sz="1800" b="0" i="1" dirty="0">
                <a:effectLst/>
                <a:latin typeface="WordVisiCarriageReturn_MSFontService"/>
              </a:rPr>
            </a:br>
            <a:r>
              <a:rPr lang="en-US" sz="1800" b="0" i="0" dirty="0">
                <a:effectLst/>
                <a:latin typeface="Calibri" panose="020F0502020204030204" pitchFamily="34" charset="0"/>
              </a:rPr>
              <a:t>119 Washington Avenue, Second Floor</a:t>
            </a:r>
            <a:r>
              <a:rPr lang="en-US" sz="1800" b="0" i="1" dirty="0">
                <a:effectLst/>
                <a:latin typeface="WordVisiCarriageReturn_MSFontService"/>
              </a:rPr>
              <a:t> </a:t>
            </a:r>
            <a:br>
              <a:rPr lang="en-US" sz="1800" b="0" i="1" dirty="0">
                <a:effectLst/>
                <a:latin typeface="WordVisiCarriageReturn_MSFontService"/>
              </a:rPr>
            </a:br>
            <a:r>
              <a:rPr lang="en-US" sz="1800" b="0" i="0" dirty="0">
                <a:effectLst/>
                <a:latin typeface="Calibri" panose="020F0502020204030204" pitchFamily="34" charset="0"/>
              </a:rPr>
              <a:t>Albany, NY 12210</a:t>
            </a:r>
            <a:r>
              <a:rPr lang="en-US" sz="1800" b="0" i="1" dirty="0">
                <a:effectLst/>
                <a:latin typeface="WordVisiCarriageReturn_MSFontService"/>
              </a:rPr>
              <a:t> </a:t>
            </a:r>
            <a:br>
              <a:rPr lang="en-US" sz="1800" b="0" i="1" dirty="0">
                <a:effectLst/>
                <a:latin typeface="WordVisiCarriageReturn_MSFontService"/>
              </a:rPr>
            </a:br>
            <a:r>
              <a:rPr lang="en-US" sz="1800" b="0" i="0" dirty="0">
                <a:effectLst/>
                <a:latin typeface="Calibri" panose="020F0502020204030204" pitchFamily="34" charset="0"/>
              </a:rPr>
              <a:t>Ph  (518) 463-1185</a:t>
            </a:r>
            <a:r>
              <a:rPr lang="en-US" sz="1800" b="0" i="1" dirty="0">
                <a:effectLst/>
                <a:latin typeface="WordVisiCarriageReturn_MSFontService"/>
              </a:rPr>
              <a:t> </a:t>
            </a:r>
            <a:br>
              <a:rPr lang="en-US" sz="1800" b="0" i="1" dirty="0">
                <a:effectLst/>
                <a:latin typeface="WordVisiCarriageReturn_MSFontService"/>
              </a:rPr>
            </a:br>
            <a:r>
              <a:rPr lang="en-US" sz="1800" b="0" i="0" u="none" strike="noStrike" dirty="0">
                <a:effectLst/>
                <a:latin typeface="Calibri" panose="020F0502020204030204" pitchFamily="34" charset="0"/>
                <a:hlinkClick r:id="rId3"/>
              </a:rPr>
              <a:t>info@nycom.org</a:t>
            </a:r>
            <a:endParaRPr lang="en-US" sz="1800" b="0" i="0" u="none" strike="noStrike" dirty="0">
              <a:effectLst/>
              <a:latin typeface="Calibri" panose="020F0502020204030204" pitchFamily="34" charset="0"/>
            </a:endParaRPr>
          </a:p>
          <a:p>
            <a:pPr marL="0" marR="0" lvl="0" indent="0" algn="ctr" defTabSz="914400" rtl="0" eaLnBrk="1" fontAlgn="auto" latinLnBrk="0" hangingPunct="1">
              <a:lnSpc>
                <a:spcPct val="100000"/>
              </a:lnSpc>
              <a:spcBef>
                <a:spcPct val="20000"/>
              </a:spcBef>
              <a:spcAft>
                <a:spcPts val="0"/>
              </a:spcAft>
              <a:buClrTx/>
              <a:buSzTx/>
              <a:buNone/>
              <a:tabLst/>
              <a:defRPr/>
            </a:pPr>
            <a:br>
              <a:rPr lang="en-US" sz="1800" dirty="0">
                <a:latin typeface="Calibri" panose="020F0502020204030204" pitchFamily="34" charset="0"/>
              </a:rPr>
            </a:br>
            <a:r>
              <a:rPr lang="it-IT" sz="1800" b="1" i="0" dirty="0">
                <a:effectLst/>
                <a:latin typeface="Calibri" panose="020F0502020204030204" pitchFamily="34" charset="0"/>
              </a:rPr>
              <a:t>Social Media:</a:t>
            </a:r>
            <a:r>
              <a:rPr lang="it-IT" sz="1800" b="1" i="1" dirty="0">
                <a:effectLst/>
                <a:latin typeface="WordVisiCarriageReturn_MSFontService"/>
              </a:rPr>
              <a:t> </a:t>
            </a:r>
            <a:br>
              <a:rPr lang="it-IT" sz="1800" b="0" i="1" dirty="0">
                <a:effectLst/>
                <a:latin typeface="WordVisiCarriageReturn_MSFontService"/>
              </a:rPr>
            </a:br>
            <a:r>
              <a:rPr lang="it-IT" sz="1800" b="1" i="0" dirty="0">
                <a:effectLst/>
                <a:latin typeface="Calibri" panose="020F0502020204030204" pitchFamily="34" charset="0"/>
              </a:rPr>
              <a:t>X</a:t>
            </a:r>
            <a:r>
              <a:rPr lang="it-IT" sz="1800" b="0" i="0" dirty="0">
                <a:effectLst/>
                <a:latin typeface="Calibri" panose="020F0502020204030204" pitchFamily="34" charset="0"/>
              </a:rPr>
              <a:t>  </a:t>
            </a:r>
            <a:r>
              <a:rPr lang="it-IT" sz="1800" b="0" i="0" u="none" strike="noStrike" dirty="0">
                <a:effectLst/>
                <a:latin typeface="Calibri" panose="020F0502020204030204" pitchFamily="34" charset="0"/>
                <a:hlinkClick r:id="rId4"/>
              </a:rPr>
              <a:t>@NYMayors</a:t>
            </a:r>
            <a:r>
              <a:rPr lang="it-IT" sz="1800" b="0" i="1" dirty="0">
                <a:solidFill>
                  <a:srgbClr val="2F5496"/>
                </a:solidFill>
                <a:effectLst/>
                <a:latin typeface="WordVisiCarriageReturn_MSFontService"/>
              </a:rPr>
              <a:t> </a:t>
            </a:r>
            <a:br>
              <a:rPr lang="it-IT" sz="1800" b="0" i="1" dirty="0">
                <a:solidFill>
                  <a:srgbClr val="2F5496"/>
                </a:solidFill>
                <a:effectLst/>
                <a:latin typeface="WordVisiCarriageReturn_MSFontService"/>
              </a:rPr>
            </a:br>
            <a:r>
              <a:rPr lang="it-IT" sz="1800" b="1" i="0" dirty="0">
                <a:effectLst/>
                <a:latin typeface="Calibri" panose="020F0502020204030204" pitchFamily="34" charset="0"/>
              </a:rPr>
              <a:t>Facebook  </a:t>
            </a:r>
            <a:r>
              <a:rPr lang="it-IT" sz="1800" b="0" i="0" u="none" strike="noStrike" dirty="0">
                <a:effectLst/>
                <a:latin typeface="Calibri" panose="020F0502020204030204" pitchFamily="34" charset="0"/>
                <a:hlinkClick r:id="rId5"/>
              </a:rPr>
              <a:t>www.facebook.com/NYMayors</a:t>
            </a:r>
            <a:r>
              <a:rPr lang="it-IT" sz="1800" b="0" i="1" dirty="0">
                <a:solidFill>
                  <a:srgbClr val="2F5496"/>
                </a:solidFill>
                <a:effectLst/>
                <a:latin typeface="WordVisiCarriageReturn_MSFontService"/>
              </a:rPr>
              <a:t> </a:t>
            </a:r>
            <a:br>
              <a:rPr lang="it-IT" sz="1800" b="0" i="1" dirty="0">
                <a:solidFill>
                  <a:srgbClr val="2F5496"/>
                </a:solidFill>
                <a:effectLst/>
                <a:latin typeface="WordVisiCarriageReturn_MSFontService"/>
              </a:rPr>
            </a:br>
            <a:r>
              <a:rPr lang="it-IT" sz="1800" b="1" i="0" u="none" strike="noStrike" dirty="0">
                <a:effectLst/>
                <a:latin typeface="Calibri" panose="020F0502020204030204" pitchFamily="34" charset="0"/>
              </a:rPr>
              <a:t>I</a:t>
            </a:r>
            <a:r>
              <a:rPr lang="it-IT" sz="1800" b="1" i="0" dirty="0">
                <a:effectLst/>
                <a:latin typeface="Calibri" panose="020F0502020204030204" pitchFamily="34" charset="0"/>
              </a:rPr>
              <a:t>nstagram </a:t>
            </a:r>
            <a:r>
              <a:rPr lang="it-IT" sz="1800" b="0" i="0" u="none" strike="noStrike" dirty="0">
                <a:effectLst/>
                <a:latin typeface="Calibri" panose="020F0502020204030204" pitchFamily="34" charset="0"/>
                <a:hlinkClick r:id="rId6"/>
              </a:rPr>
              <a:t>www.instagram.com/nymayors</a:t>
            </a:r>
            <a:r>
              <a:rPr lang="it-IT" sz="1800" b="0" i="1" dirty="0">
                <a:solidFill>
                  <a:srgbClr val="2F5496"/>
                </a:solidFill>
                <a:effectLst/>
                <a:latin typeface="WordVisiCarriageReturn_MSFontService"/>
              </a:rPr>
              <a:t> </a:t>
            </a:r>
            <a:br>
              <a:rPr lang="it-IT" sz="1800" b="0" i="1" dirty="0">
                <a:solidFill>
                  <a:srgbClr val="2F5496"/>
                </a:solidFill>
                <a:effectLst/>
                <a:latin typeface="WordVisiCarriageReturn_MSFontService"/>
              </a:rPr>
            </a:br>
            <a:r>
              <a:rPr lang="it-IT" sz="1800" b="1" i="0" dirty="0">
                <a:effectLst/>
                <a:latin typeface="Calibri" panose="020F0502020204030204" pitchFamily="34" charset="0"/>
              </a:rPr>
              <a:t>YOUTUBE </a:t>
            </a:r>
            <a:r>
              <a:rPr lang="it-IT" sz="1800" b="0" i="0" dirty="0">
                <a:effectLst/>
                <a:latin typeface="Calibri" panose="020F0502020204030204" pitchFamily="34" charset="0"/>
              </a:rPr>
              <a:t>Channel Name: NYCOM</a:t>
            </a:r>
            <a:r>
              <a:rPr lang="it-IT" sz="1800" b="0" i="1" dirty="0">
                <a:effectLst/>
                <a:latin typeface="Calibri" panose="020F0502020204030204" pitchFamily="34" charset="0"/>
              </a:rPr>
              <a:t> </a:t>
            </a:r>
            <a:endParaRPr kumimoji="0" lang="en-US" sz="2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7522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
          <a:extLst>
            <a:ext uri="{FF2B5EF4-FFF2-40B4-BE49-F238E27FC236}">
              <a16:creationId xmlns:a16="http://schemas.microsoft.com/office/drawing/2014/main" id="{E35288E0-0B8A-7A98-4DEC-D4CC1246740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F091A0B-6287-D7F0-BBC4-ABEB700C1B8B}"/>
              </a:ext>
            </a:extLst>
          </p:cNvPr>
          <p:cNvSpPr/>
          <p:nvPr/>
        </p:nvSpPr>
        <p:spPr>
          <a:xfrm>
            <a:off x="0" y="0"/>
            <a:ext cx="9144000" cy="51435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11" name="Rounded Rectangle 10">
            <a:extLst>
              <a:ext uri="{FF2B5EF4-FFF2-40B4-BE49-F238E27FC236}">
                <a16:creationId xmlns:a16="http://schemas.microsoft.com/office/drawing/2014/main" id="{867D2CDB-122F-D44F-B0BD-A64E28722EBA}"/>
              </a:ext>
            </a:extLst>
          </p:cNvPr>
          <p:cNvSpPr/>
          <p:nvPr/>
        </p:nvSpPr>
        <p:spPr>
          <a:xfrm>
            <a:off x="131817"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5" name="Slide Number Placeholder 5">
            <a:extLst>
              <a:ext uri="{FF2B5EF4-FFF2-40B4-BE49-F238E27FC236}">
                <a16:creationId xmlns:a16="http://schemas.microsoft.com/office/drawing/2014/main" id="{BE8BF02D-41B9-7275-13E8-3CF92F246116}"/>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fld id="{47B3E011-04A4-7E41-8BCF-555BBF758256}" type="slidenum">
              <a:rPr lang="en-US" sz="1050" kern="0">
                <a:solidFill>
                  <a:srgbClr val="000000"/>
                </a:solidFill>
              </a:rPr>
              <a:pPr defTabSz="685800"/>
              <a:t>7</a:t>
            </a:fld>
            <a:endParaRPr lang="en-US" sz="1050" kern="0" dirty="0">
              <a:solidFill>
                <a:srgbClr val="000000"/>
              </a:solidFill>
            </a:endParaRPr>
          </a:p>
        </p:txBody>
      </p:sp>
      <p:sp>
        <p:nvSpPr>
          <p:cNvPr id="19" name="TextBox 18">
            <a:extLst>
              <a:ext uri="{FF2B5EF4-FFF2-40B4-BE49-F238E27FC236}">
                <a16:creationId xmlns:a16="http://schemas.microsoft.com/office/drawing/2014/main" id="{B7CC4DD2-7578-9D64-2B72-5007D69ACDE6}"/>
              </a:ext>
            </a:extLst>
          </p:cNvPr>
          <p:cNvSpPr txBox="1"/>
          <p:nvPr/>
        </p:nvSpPr>
        <p:spPr>
          <a:xfrm>
            <a:off x="5543779" y="4733415"/>
            <a:ext cx="3148070" cy="253916"/>
          </a:xfrm>
          <a:prstGeom prst="rect">
            <a:avLst/>
          </a:prstGeom>
          <a:noFill/>
        </p:spPr>
        <p:txBody>
          <a:bodyPr wrap="square" rtlCol="0">
            <a:spAutoFit/>
          </a:bodyPr>
          <a:lstStyle/>
          <a:p>
            <a:pPr algn="r" defTabSz="685800">
              <a:buClr>
                <a:srgbClr val="000000"/>
              </a:buClr>
            </a:pPr>
            <a:r>
              <a:rPr lang="en-US" sz="1050" kern="0" dirty="0">
                <a:solidFill>
                  <a:srgbClr val="65999E"/>
                </a:solidFill>
                <a:latin typeface="Arial" panose="020B0604020202020204" pitchFamily="34" charset="0"/>
                <a:cs typeface="Arial" panose="020B0604020202020204" pitchFamily="34" charset="0"/>
                <a:sym typeface="Arial"/>
              </a:rPr>
              <a:t>DEPARTMENT OF CIVIL SERVICE</a:t>
            </a:r>
          </a:p>
        </p:txBody>
      </p:sp>
      <p:sp>
        <p:nvSpPr>
          <p:cNvPr id="20" name="Round Same Side Corner Rectangle 19">
            <a:extLst>
              <a:ext uri="{FF2B5EF4-FFF2-40B4-BE49-F238E27FC236}">
                <a16:creationId xmlns:a16="http://schemas.microsoft.com/office/drawing/2014/main" id="{A76E034E-8F9D-E34C-FD69-0F04C51E2B4F}"/>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2" name="Title 1">
            <a:extLst>
              <a:ext uri="{FF2B5EF4-FFF2-40B4-BE49-F238E27FC236}">
                <a16:creationId xmlns:a16="http://schemas.microsoft.com/office/drawing/2014/main" id="{CC9E68FF-FD4D-D650-E211-3AB7D6B8683D}"/>
              </a:ext>
            </a:extLst>
          </p:cNvPr>
          <p:cNvSpPr txBox="1">
            <a:spLocks/>
          </p:cNvSpPr>
          <p:nvPr/>
        </p:nvSpPr>
        <p:spPr>
          <a:xfrm>
            <a:off x="-1585332" y="263281"/>
            <a:ext cx="5065442" cy="864219"/>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400" b="1" cap="all" dirty="0">
                <a:solidFill>
                  <a:sysClr val="windowText" lastClr="000000"/>
                </a:solidFill>
                <a:latin typeface="Oswald"/>
                <a:sym typeface="Arial"/>
              </a:rPr>
              <a:t>NYCOM</a:t>
            </a:r>
            <a:r>
              <a:rPr lang="en-US" sz="2400" dirty="0">
                <a:solidFill>
                  <a:sysClr val="windowText" lastClr="000000"/>
                </a:solidFill>
                <a:latin typeface="Oswald"/>
              </a:rPr>
              <a:t> </a:t>
            </a:r>
          </a:p>
        </p:txBody>
      </p:sp>
      <p:sp>
        <p:nvSpPr>
          <p:cNvPr id="3" name="Content Placeholder 2">
            <a:extLst>
              <a:ext uri="{FF2B5EF4-FFF2-40B4-BE49-F238E27FC236}">
                <a16:creationId xmlns:a16="http://schemas.microsoft.com/office/drawing/2014/main" id="{26B71CA9-621E-DE27-D025-67CBCC47F4AC}"/>
              </a:ext>
            </a:extLst>
          </p:cNvPr>
          <p:cNvSpPr txBox="1">
            <a:spLocks/>
          </p:cNvSpPr>
          <p:nvPr/>
        </p:nvSpPr>
        <p:spPr>
          <a:xfrm>
            <a:off x="1334350" y="1074687"/>
            <a:ext cx="6095150" cy="378568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kumimoji="0" lang="en-US" sz="2000" b="1" i="0" u="none" strike="noStrike" kern="1200" cap="none" spc="0" normalizeH="0" baseline="0" noProof="0" dirty="0">
                <a:ln>
                  <a:noFill/>
                </a:ln>
                <a:solidFill>
                  <a:srgbClr val="458993"/>
                </a:solidFill>
                <a:effectLst/>
                <a:uLnTx/>
                <a:uFillTx/>
                <a:latin typeface="Arial" panose="020B0604020202020204" pitchFamily="34" charset="0"/>
                <a:ea typeface="+mn-ea"/>
                <a:cs typeface="Arial" panose="020B0604020202020204" pitchFamily="34" charset="0"/>
              </a:rPr>
              <a:t>CONTACT INFORMATION</a:t>
            </a:r>
            <a:br>
              <a:rPr lang="en-US" sz="2000" dirty="0">
                <a:solidFill>
                  <a:srgbClr val="458993"/>
                </a:solidFill>
              </a:rPr>
            </a:br>
            <a:br>
              <a:rPr lang="en-US" sz="2000" dirty="0">
                <a:solidFill>
                  <a:srgbClr val="458993"/>
                </a:solidFill>
                <a:latin typeface="+mn-lt"/>
              </a:rPr>
            </a:br>
            <a:r>
              <a:rPr lang="en-US" sz="2000" b="1" i="0" u="none" strike="noStrike" dirty="0">
                <a:solidFill>
                  <a:srgbClr val="292929"/>
                </a:solidFill>
                <a:effectLst/>
                <a:latin typeface="+mn-lt"/>
              </a:rPr>
              <a:t>John A. Mancini</a:t>
            </a:r>
            <a:br>
              <a:rPr lang="en-US" sz="1600" b="0" i="0" dirty="0">
                <a:solidFill>
                  <a:srgbClr val="292929"/>
                </a:solidFill>
                <a:effectLst/>
                <a:latin typeface="+mn-lt"/>
              </a:rPr>
            </a:br>
            <a:r>
              <a:rPr lang="en-US" sz="1600" b="0" i="0" dirty="0">
                <a:effectLst/>
                <a:latin typeface="+mn-lt"/>
              </a:rPr>
              <a:t>Counsel</a:t>
            </a:r>
          </a:p>
          <a:p>
            <a:pPr marL="0" indent="0" algn="ctr">
              <a:buNone/>
            </a:pPr>
            <a:endParaRPr lang="en-US" sz="1600" b="0" i="0" dirty="0">
              <a:effectLst/>
              <a:latin typeface="+mn-lt"/>
            </a:endParaRPr>
          </a:p>
          <a:p>
            <a:pPr marL="0" indent="0" algn="ctr">
              <a:buNone/>
            </a:pPr>
            <a:r>
              <a:rPr lang="en-US" sz="1600" b="0" i="0" u="none" strike="noStrike" dirty="0">
                <a:solidFill>
                  <a:srgbClr val="007681"/>
                </a:solidFill>
                <a:effectLst/>
                <a:latin typeface="+mn-lt"/>
                <a:hlinkClick r:id="rId3">
                  <a:extLst>
                    <a:ext uri="{A12FA001-AC4F-418D-AE19-62706E023703}">
                      <ahyp:hlinkClr xmlns:ahyp="http://schemas.microsoft.com/office/drawing/2018/hyperlinkcolor" val="tx"/>
                    </a:ext>
                  </a:extLst>
                </a:hlinkClick>
              </a:rPr>
              <a:t>jmancini@nycom.org</a:t>
            </a:r>
            <a:endParaRPr lang="en-US" sz="1600" b="0" i="0" u="none" strike="noStrike" dirty="0">
              <a:solidFill>
                <a:srgbClr val="007681"/>
              </a:solidFill>
              <a:effectLst/>
              <a:latin typeface="+mn-lt"/>
            </a:endParaRPr>
          </a:p>
          <a:p>
            <a:pPr marL="0" indent="0" algn="ctr">
              <a:buNone/>
            </a:pPr>
            <a:endParaRPr lang="en-US" sz="1600" b="0" i="0" dirty="0">
              <a:effectLst/>
              <a:latin typeface="+mn-lt"/>
            </a:endParaRPr>
          </a:p>
          <a:p>
            <a:pPr marL="0" indent="0" algn="ctr">
              <a:buNone/>
            </a:pPr>
            <a:r>
              <a:rPr lang="en-US" sz="1600" b="0" i="0" dirty="0">
                <a:effectLst/>
                <a:latin typeface="+mn-lt"/>
              </a:rPr>
              <a:t>General legal inquiries as well as civil service, employee discipline, ethics, gifts, loans and fundraising, justice courts, labor relations, and public safety, including volunteer fire departments.</a:t>
            </a:r>
          </a:p>
          <a:p>
            <a:pPr marL="0" marR="0" lvl="0" indent="0" algn="ctr" defTabSz="914400" rtl="0" eaLnBrk="1" fontAlgn="auto" latinLnBrk="0" hangingPunct="1">
              <a:lnSpc>
                <a:spcPct val="100000"/>
              </a:lnSpc>
              <a:spcBef>
                <a:spcPct val="20000"/>
              </a:spcBef>
              <a:spcAft>
                <a:spcPts val="0"/>
              </a:spcAft>
              <a:buClrTx/>
              <a:buSzTx/>
              <a:buNone/>
              <a:tabLst/>
              <a:defRPr/>
            </a:pPr>
            <a:endParaRPr kumimoji="0" lang="en-US" sz="2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0616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1" y="137160"/>
            <a:ext cx="8867394" cy="4869180"/>
          </a:xfrm>
          <a:prstGeom prst="roundRect">
            <a:avLst>
              <a:gd name="adj" fmla="val 3633"/>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172591" y="1825184"/>
            <a:ext cx="8798814" cy="1493133"/>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lnSpc>
                <a:spcPts val="6300"/>
              </a:lnSpc>
              <a:buClr>
                <a:srgbClr val="000000"/>
              </a:buClr>
            </a:pPr>
            <a:r>
              <a:rPr lang="en-US" sz="4950" b="1" cap="all" spc="225" dirty="0">
                <a:solidFill>
                  <a:srgbClr val="FFFFFF"/>
                </a:solidFill>
                <a:latin typeface="Oswald"/>
                <a:sym typeface="Arial"/>
              </a:rPr>
              <a:t>Panelist discussion</a:t>
            </a:r>
            <a:endParaRPr lang="en-US" sz="4950" b="1" cap="all" spc="225" dirty="0">
              <a:solidFill>
                <a:srgbClr val="FFFFFF"/>
              </a:solidFill>
              <a:latin typeface="Oswald" panose="02000503000000000000" pitchFamily="2" charset="0"/>
              <a:sym typeface="Arial"/>
            </a:endParaRPr>
          </a:p>
        </p:txBody>
      </p:sp>
    </p:spTree>
    <p:extLst>
      <p:ext uri="{BB962C8B-B14F-4D97-AF65-F5344CB8AC3E}">
        <p14:creationId xmlns:p14="http://schemas.microsoft.com/office/powerpoint/2010/main" val="3677347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
          <a:extLst>
            <a:ext uri="{FF2B5EF4-FFF2-40B4-BE49-F238E27FC236}">
              <a16:creationId xmlns:a16="http://schemas.microsoft.com/office/drawing/2014/main" id="{E35288E0-0B8A-7A98-4DEC-D4CC1246740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F091A0B-6287-D7F0-BBC4-ABEB700C1B8B}"/>
              </a:ext>
            </a:extLst>
          </p:cNvPr>
          <p:cNvSpPr/>
          <p:nvPr/>
        </p:nvSpPr>
        <p:spPr>
          <a:xfrm>
            <a:off x="0" y="0"/>
            <a:ext cx="9144000" cy="51435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11" name="Rounded Rectangle 10">
            <a:extLst>
              <a:ext uri="{FF2B5EF4-FFF2-40B4-BE49-F238E27FC236}">
                <a16:creationId xmlns:a16="http://schemas.microsoft.com/office/drawing/2014/main" id="{867D2CDB-122F-D44F-B0BD-A64E28722EBA}"/>
              </a:ext>
            </a:extLst>
          </p:cNvPr>
          <p:cNvSpPr/>
          <p:nvPr/>
        </p:nvSpPr>
        <p:spPr>
          <a:xfrm>
            <a:off x="131817"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5" name="Slide Number Placeholder 5">
            <a:extLst>
              <a:ext uri="{FF2B5EF4-FFF2-40B4-BE49-F238E27FC236}">
                <a16:creationId xmlns:a16="http://schemas.microsoft.com/office/drawing/2014/main" id="{BE8BF02D-41B9-7275-13E8-3CF92F246116}"/>
              </a:ext>
            </a:extLst>
          </p:cNvPr>
          <p:cNvSpPr txBox="1">
            <a:spLocks/>
          </p:cNvSpPr>
          <p:nvPr/>
        </p:nvSpPr>
        <p:spPr>
          <a:xfrm>
            <a:off x="8385652" y="4735789"/>
            <a:ext cx="527797" cy="226088"/>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685800"/>
            <a:fld id="{47B3E011-04A4-7E41-8BCF-555BBF758256}" type="slidenum">
              <a:rPr lang="en-US" sz="1050" kern="0">
                <a:solidFill>
                  <a:srgbClr val="000000"/>
                </a:solidFill>
              </a:rPr>
              <a:pPr defTabSz="685800"/>
              <a:t>9</a:t>
            </a:fld>
            <a:endParaRPr lang="en-US" sz="1050" kern="0" dirty="0">
              <a:solidFill>
                <a:srgbClr val="000000"/>
              </a:solidFill>
            </a:endParaRPr>
          </a:p>
        </p:txBody>
      </p:sp>
      <p:sp>
        <p:nvSpPr>
          <p:cNvPr id="19" name="TextBox 18">
            <a:extLst>
              <a:ext uri="{FF2B5EF4-FFF2-40B4-BE49-F238E27FC236}">
                <a16:creationId xmlns:a16="http://schemas.microsoft.com/office/drawing/2014/main" id="{B7CC4DD2-7578-9D64-2B72-5007D69ACDE6}"/>
              </a:ext>
            </a:extLst>
          </p:cNvPr>
          <p:cNvSpPr txBox="1"/>
          <p:nvPr/>
        </p:nvSpPr>
        <p:spPr>
          <a:xfrm>
            <a:off x="5543779" y="4733415"/>
            <a:ext cx="3148070" cy="253916"/>
          </a:xfrm>
          <a:prstGeom prst="rect">
            <a:avLst/>
          </a:prstGeom>
          <a:noFill/>
        </p:spPr>
        <p:txBody>
          <a:bodyPr wrap="square" rtlCol="0">
            <a:spAutoFit/>
          </a:bodyPr>
          <a:lstStyle/>
          <a:p>
            <a:pPr algn="r" defTabSz="685800">
              <a:buClr>
                <a:srgbClr val="000000"/>
              </a:buClr>
            </a:pPr>
            <a:r>
              <a:rPr lang="en-US" sz="1050" kern="0" dirty="0">
                <a:solidFill>
                  <a:srgbClr val="65999E"/>
                </a:solidFill>
                <a:latin typeface="Arial" panose="020B0604020202020204" pitchFamily="34" charset="0"/>
                <a:cs typeface="Arial" panose="020B0604020202020204" pitchFamily="34" charset="0"/>
                <a:sym typeface="Arial"/>
              </a:rPr>
              <a:t>DEPARTMENT OF CIVIL SERVICE</a:t>
            </a:r>
          </a:p>
        </p:txBody>
      </p:sp>
      <p:sp>
        <p:nvSpPr>
          <p:cNvPr id="20" name="Round Same Side Corner Rectangle 19">
            <a:extLst>
              <a:ext uri="{FF2B5EF4-FFF2-40B4-BE49-F238E27FC236}">
                <a16:creationId xmlns:a16="http://schemas.microsoft.com/office/drawing/2014/main" id="{A76E034E-8F9D-E34C-FD69-0F04C51E2B4F}"/>
              </a:ext>
            </a:extLst>
          </p:cNvPr>
          <p:cNvSpPr/>
          <p:nvPr/>
        </p:nvSpPr>
        <p:spPr>
          <a:xfrm>
            <a:off x="138302" y="137161"/>
            <a:ext cx="8867394" cy="562448"/>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400" kern="0" dirty="0">
              <a:solidFill>
                <a:srgbClr val="FFFFFF"/>
              </a:solidFill>
              <a:latin typeface="Arial"/>
              <a:sym typeface="Arial"/>
            </a:endParaRPr>
          </a:p>
        </p:txBody>
      </p:sp>
      <p:sp>
        <p:nvSpPr>
          <p:cNvPr id="2" name="Title 1">
            <a:extLst>
              <a:ext uri="{FF2B5EF4-FFF2-40B4-BE49-F238E27FC236}">
                <a16:creationId xmlns:a16="http://schemas.microsoft.com/office/drawing/2014/main" id="{CC9E68FF-FD4D-D650-E211-3AB7D6B8683D}"/>
              </a:ext>
            </a:extLst>
          </p:cNvPr>
          <p:cNvSpPr txBox="1">
            <a:spLocks/>
          </p:cNvSpPr>
          <p:nvPr/>
        </p:nvSpPr>
        <p:spPr>
          <a:xfrm>
            <a:off x="-1585332" y="263281"/>
            <a:ext cx="5065442" cy="864219"/>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400" b="1" cap="all" dirty="0">
                <a:solidFill>
                  <a:sysClr val="windowText" lastClr="000000"/>
                </a:solidFill>
                <a:latin typeface="Oswald"/>
                <a:sym typeface="Arial"/>
              </a:rPr>
              <a:t>Panelists</a:t>
            </a:r>
            <a:endParaRPr lang="en-US" sz="2400" dirty="0">
              <a:solidFill>
                <a:sysClr val="windowText" lastClr="000000"/>
              </a:solidFill>
              <a:latin typeface="Oswald"/>
            </a:endParaRPr>
          </a:p>
        </p:txBody>
      </p:sp>
      <p:sp>
        <p:nvSpPr>
          <p:cNvPr id="3" name="Content Placeholder 2">
            <a:extLst>
              <a:ext uri="{FF2B5EF4-FFF2-40B4-BE49-F238E27FC236}">
                <a16:creationId xmlns:a16="http://schemas.microsoft.com/office/drawing/2014/main" id="{26B71CA9-621E-DE27-D025-67CBCC47F4AC}"/>
              </a:ext>
            </a:extLst>
          </p:cNvPr>
          <p:cNvSpPr txBox="1">
            <a:spLocks/>
          </p:cNvSpPr>
          <p:nvPr/>
        </p:nvSpPr>
        <p:spPr>
          <a:xfrm>
            <a:off x="450714" y="946542"/>
            <a:ext cx="8229600" cy="378568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kumimoji="0" lang="en-US" sz="2000" b="1" i="0" u="none" strike="noStrike" kern="1200" cap="none" spc="0" normalizeH="0" baseline="0" noProof="0" dirty="0">
                <a:ln>
                  <a:noFill/>
                </a:ln>
                <a:solidFill>
                  <a:srgbClr val="458993"/>
                </a:solidFill>
                <a:effectLst/>
                <a:uLnTx/>
                <a:uFillTx/>
                <a:latin typeface="Arial" panose="020B0604020202020204" pitchFamily="34" charset="0"/>
                <a:ea typeface="+mn-ea"/>
                <a:cs typeface="Arial" panose="020B0604020202020204" pitchFamily="34" charset="0"/>
              </a:rPr>
              <a:t>SURVEY FEEDBACK – SMALL AGENCY CHALLENGES</a:t>
            </a:r>
          </a:p>
          <a:p>
            <a:pPr marL="0" indent="0" algn="ctr">
              <a:buNone/>
            </a:pPr>
            <a:endParaRPr lang="en-US" sz="2000" b="1" dirty="0">
              <a:solidFill>
                <a:srgbClr val="458993"/>
              </a:solidFill>
            </a:endParaRPr>
          </a:p>
          <a:p>
            <a:pPr>
              <a:lnSpc>
                <a:spcPct val="150000"/>
              </a:lnSpc>
            </a:pPr>
            <a:r>
              <a:rPr lang="en-US" sz="2000" dirty="0">
                <a:latin typeface="+mn-lt"/>
              </a:rPr>
              <a:t>Recruitment Competition with Larger Agencies</a:t>
            </a:r>
          </a:p>
          <a:p>
            <a:pPr>
              <a:lnSpc>
                <a:spcPct val="150000"/>
              </a:lnSpc>
            </a:pPr>
            <a:r>
              <a:rPr lang="en-US" sz="2000" dirty="0">
                <a:latin typeface="+mn-lt"/>
              </a:rPr>
              <a:t>NY HELPS Implementation/Resolution Process</a:t>
            </a:r>
          </a:p>
          <a:p>
            <a:pPr>
              <a:lnSpc>
                <a:spcPct val="150000"/>
              </a:lnSpc>
            </a:pPr>
            <a:r>
              <a:rPr lang="en-US" sz="2000" dirty="0">
                <a:latin typeface="+mn-lt"/>
              </a:rPr>
              <a:t>One Size Fits All Solutions from DCS</a:t>
            </a:r>
          </a:p>
          <a:p>
            <a:pPr>
              <a:lnSpc>
                <a:spcPct val="150000"/>
              </a:lnSpc>
            </a:pPr>
            <a:r>
              <a:rPr lang="en-US" sz="2000" dirty="0">
                <a:latin typeface="+mn-lt"/>
              </a:rPr>
              <a:t>Towns, Villages, Schools – Feel Rules Don’t Apply to Them/Payroll</a:t>
            </a:r>
          </a:p>
          <a:p>
            <a:pPr>
              <a:lnSpc>
                <a:spcPct val="150000"/>
              </a:lnSpc>
            </a:pPr>
            <a:r>
              <a:rPr lang="en-US" sz="2000" dirty="0">
                <a:latin typeface="+mn-lt"/>
              </a:rPr>
              <a:t>Small Offices and Limited Test Administration Space </a:t>
            </a:r>
            <a:br>
              <a:rPr lang="en-US" sz="2000" dirty="0">
                <a:latin typeface="+mn-lt"/>
              </a:rPr>
            </a:br>
            <a:endParaRPr kumimoji="0" lang="en-US" sz="28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402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1" y="137160"/>
            <a:ext cx="8867394" cy="4869180"/>
          </a:xfrm>
          <a:prstGeom prst="roundRect">
            <a:avLst>
              <a:gd name="adj" fmla="val 3633"/>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2" name="Picture 1">
            <a:extLst>
              <a:ext uri="{FF2B5EF4-FFF2-40B4-BE49-F238E27FC236}">
                <a16:creationId xmlns:a16="http://schemas.microsoft.com/office/drawing/2014/main" id="{938150D9-0DB9-94EC-5CB8-DA6DBD894F9F}"/>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512404" y="449580"/>
            <a:ext cx="1928509" cy="1394460"/>
          </a:xfrm>
          <a:prstGeom prst="rect">
            <a:avLst/>
          </a:prstGeom>
        </p:spPr>
      </p:pic>
      <p:sp>
        <p:nvSpPr>
          <p:cNvPr id="3" name="TextBox 2">
            <a:extLst>
              <a:ext uri="{FF2B5EF4-FFF2-40B4-BE49-F238E27FC236}">
                <a16:creationId xmlns:a16="http://schemas.microsoft.com/office/drawing/2014/main" id="{CD72C991-F6CD-779D-30A5-490F17D14459}"/>
              </a:ext>
            </a:extLst>
          </p:cNvPr>
          <p:cNvSpPr txBox="1"/>
          <p:nvPr/>
        </p:nvSpPr>
        <p:spPr>
          <a:xfrm>
            <a:off x="243840" y="1303020"/>
            <a:ext cx="8557260" cy="5055230"/>
          </a:xfrm>
          <a:prstGeom prst="rect">
            <a:avLst/>
          </a:prstGeom>
          <a:noFill/>
        </p:spPr>
        <p:txBody>
          <a:bodyPr wrap="square" rtlCol="0">
            <a:spAutoFit/>
          </a:bodyPr>
          <a:lstStyle/>
          <a:p>
            <a:pPr algn="ctr">
              <a:lnSpc>
                <a:spcPct val="150000"/>
              </a:lnSpc>
            </a:pPr>
            <a:r>
              <a:rPr lang="en-US" b="1" dirty="0">
                <a:solidFill>
                  <a:schemeClr val="bg1"/>
                </a:solidFill>
              </a:rPr>
              <a:t>CONTACT US </a:t>
            </a:r>
          </a:p>
          <a:p>
            <a:pPr algn="ctr">
              <a:lnSpc>
                <a:spcPct val="150000"/>
              </a:lnSpc>
            </a:pPr>
            <a:endParaRPr lang="en-US" sz="1100" b="1" dirty="0">
              <a:solidFill>
                <a:schemeClr val="bg1"/>
              </a:solidFill>
            </a:endParaRPr>
          </a:p>
          <a:p>
            <a:pPr algn="ctr">
              <a:lnSpc>
                <a:spcPct val="150000"/>
              </a:lnSpc>
            </a:pPr>
            <a:r>
              <a:rPr lang="en-US" dirty="0">
                <a:solidFill>
                  <a:schemeClr val="bg1"/>
                </a:solidFill>
              </a:rPr>
              <a:t>MSD - a</a:t>
            </a:r>
            <a:r>
              <a:rPr lang="en-US" dirty="0">
                <a:solidFill>
                  <a:schemeClr val="bg1"/>
                </a:solidFill>
                <a:hlinkClick r:id="rId4">
                  <a:extLst>
                    <a:ext uri="{A12FA001-AC4F-418D-AE19-62706E023703}">
                      <ahyp:hlinkClr xmlns:ahyp="http://schemas.microsoft.com/office/drawing/2018/hyperlinkcolor" val="tx"/>
                    </a:ext>
                  </a:extLst>
                </a:hlinkClick>
              </a:rPr>
              <a:t>ssistance.request@cs.ny.gov</a:t>
            </a:r>
            <a:endParaRPr lang="en-US" dirty="0">
              <a:solidFill>
                <a:schemeClr val="bg1"/>
              </a:solidFill>
            </a:endParaRPr>
          </a:p>
          <a:p>
            <a:pPr algn="ctr">
              <a:lnSpc>
                <a:spcPct val="150000"/>
              </a:lnSpc>
            </a:pPr>
            <a:r>
              <a:rPr lang="en-US" dirty="0">
                <a:solidFill>
                  <a:schemeClr val="bg1"/>
                </a:solidFill>
              </a:rPr>
              <a:t>Rules Resolutions/NY HELPS - </a:t>
            </a:r>
            <a:r>
              <a:rPr lang="en-US" b="0" i="0" u="sng" dirty="0">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commission.ops.mun@cs.ny.gov</a:t>
            </a:r>
            <a:endParaRPr lang="en-US" dirty="0">
              <a:solidFill>
                <a:schemeClr val="bg1"/>
              </a:solidFill>
            </a:endParaRPr>
          </a:p>
          <a:p>
            <a:pPr algn="ctr">
              <a:lnSpc>
                <a:spcPct val="150000"/>
              </a:lnSpc>
            </a:pPr>
            <a:r>
              <a:rPr lang="en-US" dirty="0">
                <a:solidFill>
                  <a:schemeClr val="bg1"/>
                </a:solidFill>
              </a:rPr>
              <a:t>John Mancini - </a:t>
            </a:r>
            <a:r>
              <a:rPr lang="en-US" sz="1800" b="0" i="0" u="none" strike="noStrike" dirty="0">
                <a:solidFill>
                  <a:schemeClr val="bg1"/>
                </a:solidFill>
                <a:effectLst/>
                <a:latin typeface="+mn-lt"/>
                <a:hlinkClick r:id="rId6">
                  <a:extLst>
                    <a:ext uri="{A12FA001-AC4F-418D-AE19-62706E023703}">
                      <ahyp:hlinkClr xmlns:ahyp="http://schemas.microsoft.com/office/drawing/2018/hyperlinkcolor" val="tx"/>
                    </a:ext>
                  </a:extLst>
                </a:hlinkClick>
              </a:rPr>
              <a:t>jmancini@nycom.org</a:t>
            </a:r>
            <a:endParaRPr lang="en-US" sz="1800" b="0" i="0" u="none" strike="noStrike" dirty="0">
              <a:solidFill>
                <a:schemeClr val="bg1"/>
              </a:solidFill>
              <a:effectLst/>
              <a:latin typeface="+mn-lt"/>
            </a:endParaRPr>
          </a:p>
          <a:p>
            <a:pPr algn="ctr">
              <a:lnSpc>
                <a:spcPct val="150000"/>
              </a:lnSpc>
            </a:pPr>
            <a:r>
              <a:rPr lang="en-US" dirty="0">
                <a:solidFill>
                  <a:schemeClr val="bg1"/>
                </a:solidFill>
              </a:rPr>
              <a:t>Jackie DeCicco - </a:t>
            </a:r>
            <a:r>
              <a:rPr lang="en-US" dirty="0">
                <a:solidFill>
                  <a:schemeClr val="bg1"/>
                </a:solidFill>
                <a:hlinkClick r:id="rId7">
                  <a:extLst>
                    <a:ext uri="{A12FA001-AC4F-418D-AE19-62706E023703}">
                      <ahyp:hlinkClr xmlns:ahyp="http://schemas.microsoft.com/office/drawing/2018/hyperlinkcolor" val="tx"/>
                    </a:ext>
                  </a:extLst>
                </a:hlinkClick>
              </a:rPr>
              <a:t>jdec@co.ulster.ny.us</a:t>
            </a:r>
            <a:r>
              <a:rPr lang="en-US" dirty="0">
                <a:solidFill>
                  <a:schemeClr val="bg1"/>
                </a:solidFill>
              </a:rPr>
              <a:t> </a:t>
            </a:r>
            <a:br>
              <a:rPr lang="en-US" dirty="0">
                <a:solidFill>
                  <a:schemeClr val="bg1"/>
                </a:solidFill>
              </a:rPr>
            </a:br>
            <a:endParaRPr lang="en-US" dirty="0">
              <a:solidFill>
                <a:schemeClr val="bg1"/>
              </a:solidFill>
            </a:endParaRPr>
          </a:p>
          <a:p>
            <a:pPr algn="ctr">
              <a:lnSpc>
                <a:spcPct val="150000"/>
              </a:lnSpc>
            </a:pPr>
            <a:r>
              <a:rPr lang="en-US" b="1" dirty="0">
                <a:solidFill>
                  <a:schemeClr val="bg1"/>
                </a:solidFill>
              </a:rPr>
              <a:t>THANK YOU FOR ATTENDING! </a:t>
            </a:r>
          </a:p>
          <a:p>
            <a:pPr algn="ctr">
              <a:lnSpc>
                <a:spcPct val="150000"/>
              </a:lnSpc>
            </a:pPr>
            <a:r>
              <a:rPr lang="en-US" b="1" dirty="0">
                <a:solidFill>
                  <a:schemeClr val="bg1"/>
                </a:solidFill>
              </a:rPr>
              <a:t>SAFE TRAVELS!</a:t>
            </a:r>
          </a:p>
          <a:p>
            <a:pPr algn="ctr">
              <a:lnSpc>
                <a:spcPct val="150000"/>
              </a:lnSpc>
            </a:pPr>
            <a:endParaRPr lang="en-US" sz="1800" b="0" i="0" u="none" strike="noStrike" dirty="0">
              <a:solidFill>
                <a:schemeClr val="bg1"/>
              </a:solidFill>
              <a:effectLst/>
              <a:latin typeface="+mn-lt"/>
            </a:endParaRPr>
          </a:p>
          <a:p>
            <a:pPr algn="ctr">
              <a:lnSpc>
                <a:spcPct val="150000"/>
              </a:lnSpc>
            </a:pPr>
            <a:endParaRPr lang="en-US" dirty="0">
              <a:solidFill>
                <a:schemeClr val="bg1"/>
              </a:solidFill>
            </a:endParaRPr>
          </a:p>
          <a:p>
            <a:endParaRPr lang="en-US" dirty="0"/>
          </a:p>
          <a:p>
            <a:endParaRPr lang="en-US" dirty="0"/>
          </a:p>
        </p:txBody>
      </p:sp>
    </p:spTree>
    <p:extLst>
      <p:ext uri="{BB962C8B-B14F-4D97-AF65-F5344CB8AC3E}">
        <p14:creationId xmlns:p14="http://schemas.microsoft.com/office/powerpoint/2010/main" val="3945186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9144000" cy="51435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38303" y="137160"/>
            <a:ext cx="8867394" cy="486918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3" name="Picture 2">
            <a:extLst>
              <a:ext uri="{FF2B5EF4-FFF2-40B4-BE49-F238E27FC236}">
                <a16:creationId xmlns:a16="http://schemas.microsoft.com/office/drawing/2014/main" id="{DF662E0C-6AD6-2579-9318-C4F7FA0D75AC}"/>
              </a:ext>
            </a:extLst>
          </p:cNvPr>
          <p:cNvPicPr>
            <a:picLocks noChangeAspect="1"/>
          </p:cNvPicPr>
          <p:nvPr/>
        </p:nvPicPr>
        <p:blipFill>
          <a:blip r:embed="rId3"/>
          <a:srcRect/>
          <a:stretch/>
        </p:blipFill>
        <p:spPr>
          <a:xfrm>
            <a:off x="1769945" y="1814694"/>
            <a:ext cx="5604110" cy="1514113"/>
          </a:xfrm>
          <a:prstGeom prst="rect">
            <a:avLst/>
          </a:prstGeom>
        </p:spPr>
      </p:pic>
    </p:spTree>
    <p:extLst>
      <p:ext uri="{BB962C8B-B14F-4D97-AF65-F5344CB8AC3E}">
        <p14:creationId xmlns:p14="http://schemas.microsoft.com/office/powerpoint/2010/main" val="414634245"/>
      </p:ext>
    </p:extLst>
  </p:cSld>
  <p:clrMapOvr>
    <a:masterClrMapping/>
  </p:clrMapOvr>
</p:sld>
</file>

<file path=ppt/theme/theme1.xml><?xml version="1.0" encoding="utf-8"?>
<a:theme xmlns:a="http://schemas.openxmlformats.org/drawingml/2006/main" name="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ection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769fbac5-cc86-4001-98e0-966ff5d9194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77A6438C691814BBD02C554B1528BC7" ma:contentTypeVersion="6" ma:contentTypeDescription="Create a new document." ma:contentTypeScope="" ma:versionID="0a31b27a4874bdcd01e4251c9da0e2e4">
  <xsd:schema xmlns:xsd="http://www.w3.org/2001/XMLSchema" xmlns:xs="http://www.w3.org/2001/XMLSchema" xmlns:p="http://schemas.microsoft.com/office/2006/metadata/properties" xmlns:ns3="769fbac5-cc86-4001-98e0-966ff5d91949" targetNamespace="http://schemas.microsoft.com/office/2006/metadata/properties" ma:root="true" ma:fieldsID="aedd68fdd6ef2adaec30593e41d23604" ns3:_="">
    <xsd:import namespace="769fbac5-cc86-4001-98e0-966ff5d91949"/>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9fbac5-cc86-4001-98e0-966ff5d9194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5E365A-D8A9-4C4A-A2C6-0E29AC525CC4}">
  <ds:schemaRefs>
    <ds:schemaRef ds:uri="http://schemas.microsoft.com/sharepoint/v3/contenttype/forms"/>
  </ds:schemaRefs>
</ds:datastoreItem>
</file>

<file path=customXml/itemProps2.xml><?xml version="1.0" encoding="utf-8"?>
<ds:datastoreItem xmlns:ds="http://schemas.openxmlformats.org/officeDocument/2006/customXml" ds:itemID="{892B74C1-36F7-4FFF-952D-A7284C036ABD}">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769fbac5-cc86-4001-98e0-966ff5d91949"/>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4089F89-EFDE-476A-A60C-27D2CC93C4B0}">
  <ds:schemaRefs>
    <ds:schemaRef ds:uri="769fbac5-cc86-4001-98e0-966ff5d919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46cb8ea-7900-4d10-8ceb-80e8c1c81ee7}" enabled="0" method="" siteId="{f46cb8ea-7900-4d10-8ceb-80e8c1c81ee7}" removed="1"/>
</clbl:labelList>
</file>

<file path=docProps/app.xml><?xml version="1.0" encoding="utf-8"?>
<Properties xmlns="http://schemas.openxmlformats.org/officeDocument/2006/extended-properties" xmlns:vt="http://schemas.openxmlformats.org/officeDocument/2006/docPropsVTypes">
  <TotalTime>10214</TotalTime>
  <Words>1074</Words>
  <Application>Microsoft Office PowerPoint</Application>
  <PresentationFormat>On-screen Show (16:9)</PresentationFormat>
  <Paragraphs>96</Paragraphs>
  <Slides>11</Slides>
  <Notes>11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11</vt:i4>
      </vt:variant>
    </vt:vector>
  </HeadingPairs>
  <TitlesOfParts>
    <vt:vector size="20" baseType="lpstr">
      <vt:lpstr>Arial</vt:lpstr>
      <vt:lpstr>Calibri</vt:lpstr>
      <vt:lpstr>Oswald</vt:lpstr>
      <vt:lpstr>Wingdings</vt:lpstr>
      <vt:lpstr>WordVisiCarriageReturn_MSFontService</vt:lpstr>
      <vt:lpstr>Cover Master</vt:lpstr>
      <vt:lpstr>Section Master</vt:lpstr>
      <vt:lpstr>2_Custom Design</vt:lpstr>
      <vt:lpstr>1_Section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Shillinglaw, Janna (DCS)</dc:creator>
  <cp:lastModifiedBy>Shillinglaw, Janna E (CS)</cp:lastModifiedBy>
  <cp:revision>113</cp:revision>
  <dcterms:created xsi:type="dcterms:W3CDTF">2022-10-26T15:55:55Z</dcterms:created>
  <dcterms:modified xsi:type="dcterms:W3CDTF">2025-05-23T15:48:38Z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0x010100877A6438C691814BBD02C554B1528BC7</vt:lpwstr>
  </property>
</Properties>
</file>